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6.xml" ContentType="application/vnd.openxmlformats-officedocument.drawingml.chartshape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7.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8.xml" ContentType="application/vnd.openxmlformats-officedocument.drawingml.chartshapes+xml"/>
  <Override PartName="/ppt/charts/chartEx1.xml" ContentType="application/vnd.ms-office.chartex+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4.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5.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6.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7.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8.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19.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0.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1.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2.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3.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4.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5.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6.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5.xml" ContentType="application/vnd.openxmlformats-officedocument.presentationml.notesSlide+xml"/>
  <Override PartName="/ppt/charts/chart27.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8.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29.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0.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1.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2.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3.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4.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5.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6.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7.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8.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39.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0.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1.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2.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3.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4.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5.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6.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7.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8.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49.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0.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1.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2.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3.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4.xml" ContentType="application/vnd.openxmlformats-officedocument.drawingml.chart+xml"/>
  <Override PartName="/ppt/charts/style55.xml" ContentType="application/vnd.ms-office.chartstyle+xml"/>
  <Override PartName="/ppt/charts/colors55.xml" ContentType="application/vnd.ms-office.chartcolorstyle+xml"/>
  <Override PartName="/ppt/theme/themeOverride1.xml" ContentType="application/vnd.openxmlformats-officedocument.themeOverride+xml"/>
  <Override PartName="/ppt/charts/chart55.xml" ContentType="application/vnd.openxmlformats-officedocument.drawingml.chart+xml"/>
  <Override PartName="/ppt/charts/style56.xml" ContentType="application/vnd.ms-office.chartstyle+xml"/>
  <Override PartName="/ppt/charts/colors56.xml" ContentType="application/vnd.ms-office.chartcolorstyle+xml"/>
  <Override PartName="/ppt/theme/themeOverride2.xml" ContentType="application/vnd.openxmlformats-officedocument.themeOverride+xml"/>
  <Override PartName="/ppt/charts/chart56.xml" ContentType="application/vnd.openxmlformats-officedocument.drawingml.chart+xml"/>
  <Override PartName="/ppt/charts/style57.xml" ContentType="application/vnd.ms-office.chartstyle+xml"/>
  <Override PartName="/ppt/charts/colors57.xml" ContentType="application/vnd.ms-office.chartcolorstyle+xml"/>
  <Override PartName="/ppt/theme/themeOverride3.xml" ContentType="application/vnd.openxmlformats-officedocument.themeOverride+xml"/>
  <Override PartName="/ppt/charts/chart57.xml" ContentType="application/vnd.openxmlformats-officedocument.drawingml.chart+xml"/>
  <Override PartName="/ppt/charts/style58.xml" ContentType="application/vnd.ms-office.chartstyle+xml"/>
  <Override PartName="/ppt/charts/colors58.xml" ContentType="application/vnd.ms-office.chartcolorstyle+xml"/>
  <Override PartName="/ppt/theme/themeOverride4.xml" ContentType="application/vnd.openxmlformats-officedocument.themeOverride+xml"/>
  <Override PartName="/ppt/charts/chart58.xml" ContentType="application/vnd.openxmlformats-officedocument.drawingml.chart+xml"/>
  <Override PartName="/ppt/charts/style59.xml" ContentType="application/vnd.ms-office.chartstyle+xml"/>
  <Override PartName="/ppt/charts/colors59.xml" ContentType="application/vnd.ms-office.chartcolorstyle+xml"/>
  <Override PartName="/ppt/theme/themeOverride5.xml" ContentType="application/vnd.openxmlformats-officedocument.themeOverride+xml"/>
  <Override PartName="/ppt/charts/chart59.xml" ContentType="application/vnd.openxmlformats-officedocument.drawingml.chart+xml"/>
  <Override PartName="/ppt/charts/style60.xml" ContentType="application/vnd.ms-office.chartstyle+xml"/>
  <Override PartName="/ppt/charts/colors60.xml" ContentType="application/vnd.ms-office.chartcolorstyle+xml"/>
  <Override PartName="/ppt/theme/themeOverride6.xml" ContentType="application/vnd.openxmlformats-officedocument.themeOverride+xml"/>
  <Override PartName="/ppt/charts/chart60.xml" ContentType="application/vnd.openxmlformats-officedocument.drawingml.chart+xml"/>
  <Override PartName="/ppt/charts/style61.xml" ContentType="application/vnd.ms-office.chartstyle+xml"/>
  <Override PartName="/ppt/charts/colors61.xml" ContentType="application/vnd.ms-office.chartcolorstyle+xml"/>
  <Override PartName="/ppt/charts/chart61.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2.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3.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4.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5.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6.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7.xml" ContentType="application/vnd.openxmlformats-officedocument.drawingml.chart+xml"/>
  <Override PartName="/ppt/charts/style68.xml" ContentType="application/vnd.ms-office.chartstyle+xml"/>
  <Override PartName="/ppt/charts/colors68.xml" ContentType="application/vnd.ms-office.chartcolorstyle+xml"/>
  <Override PartName="/ppt/charts/chart68.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69.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0.xml" ContentType="application/vnd.openxmlformats-officedocument.drawingml.chart+xml"/>
  <Override PartName="/ppt/charts/style71.xml" ContentType="application/vnd.ms-office.chartstyle+xml"/>
  <Override PartName="/ppt/charts/colors71.xml" ContentType="application/vnd.ms-office.chartcolorstyle+xml"/>
  <Override PartName="/ppt/charts/chart71.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2.xml" ContentType="application/vnd.openxmlformats-officedocument.drawingml.chart+xml"/>
  <Override PartName="/ppt/charts/style73.xml" ContentType="application/vnd.ms-office.chartstyle+xml"/>
  <Override PartName="/ppt/charts/colors73.xml" ContentType="application/vnd.ms-office.chartcolorstyle+xml"/>
  <Override PartName="/ppt/theme/themeOverride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handoutMasterIdLst>
    <p:handoutMasterId r:id="rId36"/>
  </p:handoutMasterIdLst>
  <p:sldIdLst>
    <p:sldId id="287" r:id="rId2"/>
    <p:sldId id="296" r:id="rId3"/>
    <p:sldId id="291" r:id="rId4"/>
    <p:sldId id="257" r:id="rId5"/>
    <p:sldId id="258" r:id="rId6"/>
    <p:sldId id="264" r:id="rId7"/>
    <p:sldId id="265" r:id="rId8"/>
    <p:sldId id="266" r:id="rId9"/>
    <p:sldId id="267" r:id="rId10"/>
    <p:sldId id="268" r:id="rId11"/>
    <p:sldId id="269" r:id="rId12"/>
    <p:sldId id="270" r:id="rId13"/>
    <p:sldId id="282" r:id="rId14"/>
    <p:sldId id="285" r:id="rId15"/>
    <p:sldId id="276" r:id="rId16"/>
    <p:sldId id="273" r:id="rId17"/>
    <p:sldId id="272" r:id="rId18"/>
    <p:sldId id="281" r:id="rId19"/>
    <p:sldId id="263" r:id="rId20"/>
    <p:sldId id="275" r:id="rId21"/>
    <p:sldId id="274" r:id="rId22"/>
    <p:sldId id="284" r:id="rId23"/>
    <p:sldId id="286" r:id="rId24"/>
    <p:sldId id="294" r:id="rId25"/>
    <p:sldId id="295" r:id="rId26"/>
    <p:sldId id="277" r:id="rId27"/>
    <p:sldId id="278" r:id="rId28"/>
    <p:sldId id="293" r:id="rId29"/>
    <p:sldId id="292" r:id="rId30"/>
    <p:sldId id="280" r:id="rId31"/>
    <p:sldId id="283" r:id="rId32"/>
    <p:sldId id="271" r:id="rId33"/>
    <p:sldId id="288" r:id="rId34"/>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2CFF4A47-2DB3-4713-9EDA-60C0BC69A395}">
          <p14:sldIdLst>
            <p14:sldId id="287"/>
            <p14:sldId id="296"/>
            <p14:sldId id="291"/>
            <p14:sldId id="257"/>
            <p14:sldId id="258"/>
            <p14:sldId id="264"/>
            <p14:sldId id="265"/>
            <p14:sldId id="266"/>
            <p14:sldId id="267"/>
            <p14:sldId id="268"/>
            <p14:sldId id="269"/>
            <p14:sldId id="270"/>
            <p14:sldId id="282"/>
            <p14:sldId id="285"/>
            <p14:sldId id="276"/>
            <p14:sldId id="273"/>
            <p14:sldId id="272"/>
            <p14:sldId id="281"/>
            <p14:sldId id="263"/>
            <p14:sldId id="275"/>
            <p14:sldId id="274"/>
            <p14:sldId id="284"/>
            <p14:sldId id="286"/>
            <p14:sldId id="294"/>
            <p14:sldId id="295"/>
            <p14:sldId id="277"/>
            <p14:sldId id="278"/>
            <p14:sldId id="293"/>
            <p14:sldId id="292"/>
            <p14:sldId id="280"/>
            <p14:sldId id="283"/>
            <p14:sldId id="271"/>
            <p14:sldId id="288"/>
          </p14:sldIdLst>
        </p14:section>
      </p14:sectionLst>
    </p:ext>
    <p:ext uri="{EFAFB233-063F-42B5-8137-9DF3F51BA10A}">
      <p15:sldGuideLst xmlns:p15="http://schemas.microsoft.com/office/powerpoint/2012/main">
        <p15:guide id="1" orient="horz" pos="3120" userDrawn="1">
          <p15:clr>
            <a:srgbClr val="A4A3A4"/>
          </p15:clr>
        </p15:guide>
        <p15:guide id="2" pos="22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09DA"/>
    <a:srgbClr val="F9EBF7"/>
    <a:srgbClr val="A02B93"/>
    <a:srgbClr val="FB6F3A"/>
    <a:srgbClr val="F95637"/>
    <a:srgbClr val="170F23"/>
    <a:srgbClr val="FDAC43"/>
    <a:srgbClr val="9400D1"/>
    <a:srgbClr val="FFFFFF"/>
    <a:srgbClr val="F0E8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4" autoAdjust="0"/>
    <p:restoredTop sz="95026" autoAdjust="0"/>
  </p:normalViewPr>
  <p:slideViewPr>
    <p:cSldViewPr snapToGrid="0">
      <p:cViewPr>
        <p:scale>
          <a:sx n="66" d="100"/>
          <a:sy n="66" d="100"/>
        </p:scale>
        <p:origin x="2496" y="-307"/>
      </p:cViewPr>
      <p:guideLst>
        <p:guide orient="horz" pos="3120"/>
        <p:guide pos="2205"/>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6.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7.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8.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14.xml"/><Relationship Id="rId1" Type="http://schemas.microsoft.com/office/2011/relationships/chartStyle" Target="style14.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15.xml"/><Relationship Id="rId1" Type="http://schemas.microsoft.com/office/2011/relationships/chartStyle" Target="style15.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16.xml"/><Relationship Id="rId1" Type="http://schemas.microsoft.com/office/2011/relationships/chartStyle" Target="style16.xml"/></Relationships>
</file>

<file path=ppt/charts/_rels/chart16.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17.xml"/><Relationship Id="rId1" Type="http://schemas.microsoft.com/office/2011/relationships/chartStyle" Target="style17.xml"/></Relationships>
</file>

<file path=ppt/charts/_rels/chart17.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18.xml"/><Relationship Id="rId1" Type="http://schemas.microsoft.com/office/2011/relationships/chartStyle" Target="style18.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19.xml"/><Relationship Id="rId1" Type="http://schemas.microsoft.com/office/2011/relationships/chartStyle" Target="style19.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20.xml"/><Relationship Id="rId1" Type="http://schemas.microsoft.com/office/2011/relationships/chartStyle" Target="style20.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32e2114ffddfacb8/Documents/Apollo.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21.xml"/><Relationship Id="rId1" Type="http://schemas.microsoft.com/office/2011/relationships/chartStyle" Target="style21.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xlsx" TargetMode="External"/><Relationship Id="rId2" Type="http://schemas.microsoft.com/office/2011/relationships/chartColorStyle" Target="colors22.xml"/><Relationship Id="rId1" Type="http://schemas.microsoft.com/office/2011/relationships/chartStyle" Target="style22.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23.xml"/><Relationship Id="rId1" Type="http://schemas.microsoft.com/office/2011/relationships/chartStyle" Target="style23.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24.xml"/><Relationship Id="rId1" Type="http://schemas.microsoft.com/office/2011/relationships/chartStyle" Target="style24.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25.xml"/><Relationship Id="rId1" Type="http://schemas.microsoft.com/office/2011/relationships/chartStyle" Target="style25.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26.xml"/><Relationship Id="rId1" Type="http://schemas.microsoft.com/office/2011/relationships/chartStyle" Target="style26.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27.xml"/><Relationship Id="rId1" Type="http://schemas.microsoft.com/office/2011/relationships/chartStyle" Target="style27.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28.xml"/><Relationship Id="rId1" Type="http://schemas.microsoft.com/office/2011/relationships/chartStyle" Target="style28.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29.xml"/><Relationship Id="rId1" Type="http://schemas.microsoft.com/office/2011/relationships/chartStyle" Target="style29.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30.xml"/><Relationship Id="rId1" Type="http://schemas.microsoft.com/office/2011/relationships/chartStyle" Target="style30.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32e2114ffddfacb8/Documents/Apollo.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31.xml"/><Relationship Id="rId1" Type="http://schemas.microsoft.com/office/2011/relationships/chartStyle" Target="style31.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32.xml"/><Relationship Id="rId1" Type="http://schemas.microsoft.com/office/2011/relationships/chartStyle" Target="style32.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33.xml"/><Relationship Id="rId1" Type="http://schemas.microsoft.com/office/2011/relationships/chartStyle" Target="style33.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34.xml"/><Relationship Id="rId1" Type="http://schemas.microsoft.com/office/2011/relationships/chartStyle" Target="style34.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35.xml"/><Relationship Id="rId1" Type="http://schemas.microsoft.com/office/2011/relationships/chartStyle" Target="style35.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36.xml"/><Relationship Id="rId1" Type="http://schemas.microsoft.com/office/2011/relationships/chartStyle" Target="style36.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37.xml"/><Relationship Id="rId1" Type="http://schemas.microsoft.com/office/2011/relationships/chartStyle" Target="style37.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38.xml"/><Relationship Id="rId1" Type="http://schemas.microsoft.com/office/2011/relationships/chartStyle" Target="style38.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39.xml"/><Relationship Id="rId1" Type="http://schemas.microsoft.com/office/2011/relationships/chartStyle" Target="style39.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40.xml"/><Relationship Id="rId1" Type="http://schemas.microsoft.com/office/2011/relationships/chartStyle" Target="style40.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32e2114ffddfacb8/Documents/Apollo.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41.xml"/><Relationship Id="rId1" Type="http://schemas.microsoft.com/office/2011/relationships/chartStyle" Target="style41.xml"/></Relationships>
</file>

<file path=ppt/charts/_rels/chart41.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42.xml"/><Relationship Id="rId1" Type="http://schemas.microsoft.com/office/2011/relationships/chartStyle" Target="style42.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43.xml"/><Relationship Id="rId1" Type="http://schemas.microsoft.com/office/2011/relationships/chartStyle" Target="style43.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44.xml"/><Relationship Id="rId1" Type="http://schemas.microsoft.com/office/2011/relationships/chartStyle" Target="style44.xml"/></Relationships>
</file>

<file path=ppt/charts/_rels/chart44.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45.xml"/><Relationship Id="rId1" Type="http://schemas.microsoft.com/office/2011/relationships/chartStyle" Target="style45.xml"/></Relationships>
</file>

<file path=ppt/charts/_rels/chart45.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46.xml"/><Relationship Id="rId1" Type="http://schemas.microsoft.com/office/2011/relationships/chartStyle" Target="style46.xml"/></Relationships>
</file>

<file path=ppt/charts/_rels/chart46.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47.xml"/><Relationship Id="rId1" Type="http://schemas.microsoft.com/office/2011/relationships/chartStyle" Target="style47.xml"/></Relationships>
</file>

<file path=ppt/charts/_rels/chart47.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48.xml"/><Relationship Id="rId1" Type="http://schemas.microsoft.com/office/2011/relationships/chartStyle" Target="style48.xml"/></Relationships>
</file>

<file path=ppt/charts/_rels/chart48.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49.xml"/><Relationship Id="rId1" Type="http://schemas.microsoft.com/office/2011/relationships/chartStyle" Target="style49.xml"/></Relationships>
</file>

<file path=ppt/charts/_rels/chart49.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50.xml"/><Relationship Id="rId1" Type="http://schemas.microsoft.com/office/2011/relationships/chartStyle" Target="style50.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50.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51.xml"/><Relationship Id="rId1" Type="http://schemas.microsoft.com/office/2011/relationships/chartStyle" Target="style51.xml"/></Relationships>
</file>

<file path=ppt/charts/_rels/chart51.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52.xml"/><Relationship Id="rId1" Type="http://schemas.microsoft.com/office/2011/relationships/chartStyle" Target="style52.xml"/></Relationships>
</file>

<file path=ppt/charts/_rels/chart52.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53.xml"/><Relationship Id="rId1" Type="http://schemas.microsoft.com/office/2011/relationships/chartStyle" Target="style53.xml"/></Relationships>
</file>

<file path=ppt/charts/_rels/chart53.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20updated%20new.xlsx" TargetMode="External"/><Relationship Id="rId2" Type="http://schemas.microsoft.com/office/2011/relationships/chartColorStyle" Target="colors54.xml"/><Relationship Id="rId1" Type="http://schemas.microsoft.com/office/2011/relationships/chartStyle" Target="style54.xml"/></Relationships>
</file>

<file path=ppt/charts/_rels/chart5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5.xml"/><Relationship Id="rId1" Type="http://schemas.microsoft.com/office/2011/relationships/chartStyle" Target="style55.xml"/><Relationship Id="rId4" Type="http://schemas.openxmlformats.org/officeDocument/2006/relationships/oleObject" Target="file:///C:\Users\Rohit%20kumar\Downloads\Apollo%20tyres\Apollo%20Tyres%20Worksheet.xlsx" TargetMode="External"/></Relationships>
</file>

<file path=ppt/charts/_rels/chart5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56.xml"/><Relationship Id="rId1" Type="http://schemas.microsoft.com/office/2011/relationships/chartStyle" Target="style56.xml"/><Relationship Id="rId4" Type="http://schemas.openxmlformats.org/officeDocument/2006/relationships/oleObject" Target="file:///C:\Users\Rohit%20kumar\Downloads\Apollo%20tyres\Apollo%20Tyres%20Worksheet.xlsx" TargetMode="External"/></Relationships>
</file>

<file path=ppt/charts/_rels/chart5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57.xml"/><Relationship Id="rId1" Type="http://schemas.microsoft.com/office/2011/relationships/chartStyle" Target="style57.xml"/><Relationship Id="rId4" Type="http://schemas.openxmlformats.org/officeDocument/2006/relationships/oleObject" Target="file:///C:\Users\Rohit%20kumar\Downloads\Apollo%20tyres\Apollo%20Tyres%20Worksheet.xlsx" TargetMode="External"/></Relationships>
</file>

<file path=ppt/charts/_rels/chart5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8.xml"/><Relationship Id="rId1" Type="http://schemas.microsoft.com/office/2011/relationships/chartStyle" Target="style58.xml"/><Relationship Id="rId4" Type="http://schemas.openxmlformats.org/officeDocument/2006/relationships/oleObject" Target="file:///C:\Users\Rohit%20kumar\Downloads\Apollo%20tyres\Apollo%20Tyres%20Worksheet.xlsx" TargetMode="External"/></Relationships>
</file>

<file path=ppt/charts/_rels/chart5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9.xml"/><Relationship Id="rId1" Type="http://schemas.microsoft.com/office/2011/relationships/chartStyle" Target="style59.xml"/><Relationship Id="rId4" Type="http://schemas.openxmlformats.org/officeDocument/2006/relationships/oleObject" Target="file:///C:\Users\Rohit%20kumar\Downloads\Apollo%20tyres\Apollo%20Tyres%20Worksheet.xlsx" TargetMode="External"/></Relationships>
</file>

<file path=ppt/charts/_rels/chart5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0.xml"/><Relationship Id="rId1" Type="http://schemas.microsoft.com/office/2011/relationships/chartStyle" Target="style60.xml"/><Relationship Id="rId4" Type="http://schemas.openxmlformats.org/officeDocument/2006/relationships/oleObject" Target="file:///C:\Users\Rohit%20kumar\Downloads\Apollo%20tyres\Apollo%20Tyres%20Worksheet.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60.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61.xml"/><Relationship Id="rId1" Type="http://schemas.microsoft.com/office/2011/relationships/chartStyle" Target="style61.xml"/></Relationships>
</file>

<file path=ppt/charts/_rels/chart61.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62.xml"/><Relationship Id="rId1" Type="http://schemas.microsoft.com/office/2011/relationships/chartStyle" Target="style62.xml"/></Relationships>
</file>

<file path=ppt/charts/_rels/chart62.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63.xml"/><Relationship Id="rId1" Type="http://schemas.microsoft.com/office/2011/relationships/chartStyle" Target="style63.xml"/></Relationships>
</file>

<file path=ppt/charts/_rels/chart63.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64.xml"/><Relationship Id="rId1" Type="http://schemas.microsoft.com/office/2011/relationships/chartStyle" Target="style64.xml"/></Relationships>
</file>

<file path=ppt/charts/_rels/chart64.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65.xml"/><Relationship Id="rId1" Type="http://schemas.microsoft.com/office/2011/relationships/chartStyle" Target="style65.xml"/></Relationships>
</file>

<file path=ppt/charts/_rels/chart65.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66.xml"/><Relationship Id="rId1" Type="http://schemas.microsoft.com/office/2011/relationships/chartStyle" Target="style66.xml"/></Relationships>
</file>

<file path=ppt/charts/_rels/chart66.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67.xml"/><Relationship Id="rId1" Type="http://schemas.microsoft.com/office/2011/relationships/chartStyle" Target="style67.xml"/></Relationships>
</file>

<file path=ppt/charts/_rels/chart67.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68.xml"/><Relationship Id="rId1" Type="http://schemas.microsoft.com/office/2011/relationships/chartStyle" Target="style68.xml"/></Relationships>
</file>

<file path=ppt/charts/_rels/chart68.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69.xml"/><Relationship Id="rId1" Type="http://schemas.microsoft.com/office/2011/relationships/chartStyle" Target="style69.xml"/></Relationships>
</file>

<file path=ppt/charts/_rels/chart69.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70.xml"/><Relationship Id="rId1" Type="http://schemas.microsoft.com/office/2011/relationships/chartStyle" Target="style70.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70.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71.xml"/><Relationship Id="rId1" Type="http://schemas.microsoft.com/office/2011/relationships/chartStyle" Target="style71.xml"/></Relationships>
</file>

<file path=ppt/charts/_rels/chart71.xml.rels><?xml version="1.0" encoding="UTF-8" standalone="yes"?>
<Relationships xmlns="http://schemas.openxmlformats.org/package/2006/relationships"><Relationship Id="rId3" Type="http://schemas.openxmlformats.org/officeDocument/2006/relationships/oleObject" Target="file:///C:\Users\Rohit%20kumar\Downloads\Apollo%20tyres\Apollo%20Tyres%20Worksheet.xlsx" TargetMode="External"/><Relationship Id="rId2" Type="http://schemas.microsoft.com/office/2011/relationships/chartColorStyle" Target="colors72.xml"/><Relationship Id="rId1" Type="http://schemas.microsoft.com/office/2011/relationships/chartStyle" Target="style72.xml"/></Relationships>
</file>

<file path=ppt/charts/_rels/chart72.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3.xml"/><Relationship Id="rId1" Type="http://schemas.microsoft.com/office/2011/relationships/chartStyle" Target="style73.xml"/><Relationship Id="rId4" Type="http://schemas.openxmlformats.org/officeDocument/2006/relationships/package" Target="../embeddings/Microsoft_Excel_Worksheet1.xlsx"/></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32e2114ffddfacb8/Documents/Apollo%20Tyres%20Worksheet.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_rels/chartEx1.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https://d.docs.live.net/32e2114ffddfacb8/Documents/Apollo%20Tyres%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69214171034008"/>
          <c:y val="0.1353714596451151"/>
          <c:w val="0.82034894593949714"/>
          <c:h val="0.59549578361528344"/>
        </c:manualLayout>
      </c:layout>
      <c:lineChart>
        <c:grouping val="standard"/>
        <c:varyColors val="0"/>
        <c:ser>
          <c:idx val="0"/>
          <c:order val="0"/>
          <c:tx>
            <c:strRef>
              <c:f>Sheet1!$H$2</c:f>
              <c:strCache>
                <c:ptCount val="1"/>
                <c:pt idx="0">
                  <c:v>Apollo Tyre Indexed</c:v>
                </c:pt>
              </c:strCache>
            </c:strRef>
          </c:tx>
          <c:spPr>
            <a:ln w="28575" cap="rnd">
              <a:solidFill>
                <a:schemeClr val="accent5">
                  <a:lumMod val="75000"/>
                </a:schemeClr>
              </a:solidFill>
              <a:round/>
            </a:ln>
            <a:effectLst/>
          </c:spPr>
          <c:marker>
            <c:symbol val="none"/>
          </c:marker>
          <c:cat>
            <c:numRef>
              <c:f>Sheet1!$F$3:$F$249</c:f>
              <c:numCache>
                <c:formatCode>[$-F800]dddd\,\ mmmm\ dd\,\ yyyy</c:formatCode>
                <c:ptCount val="247"/>
                <c:pt idx="0">
                  <c:v>45063</c:v>
                </c:pt>
                <c:pt idx="1">
                  <c:v>45064</c:v>
                </c:pt>
                <c:pt idx="2">
                  <c:v>45065</c:v>
                </c:pt>
                <c:pt idx="3">
                  <c:v>45068</c:v>
                </c:pt>
                <c:pt idx="4">
                  <c:v>45069</c:v>
                </c:pt>
                <c:pt idx="5">
                  <c:v>45070</c:v>
                </c:pt>
                <c:pt idx="6">
                  <c:v>45071</c:v>
                </c:pt>
                <c:pt idx="7">
                  <c:v>45072</c:v>
                </c:pt>
                <c:pt idx="8">
                  <c:v>45075</c:v>
                </c:pt>
                <c:pt idx="9">
                  <c:v>45076</c:v>
                </c:pt>
                <c:pt idx="10">
                  <c:v>45077</c:v>
                </c:pt>
                <c:pt idx="11">
                  <c:v>45078</c:v>
                </c:pt>
                <c:pt idx="12">
                  <c:v>45079</c:v>
                </c:pt>
                <c:pt idx="13">
                  <c:v>45082</c:v>
                </c:pt>
                <c:pt idx="14">
                  <c:v>45083</c:v>
                </c:pt>
                <c:pt idx="15">
                  <c:v>45084</c:v>
                </c:pt>
                <c:pt idx="16">
                  <c:v>45085</c:v>
                </c:pt>
                <c:pt idx="17">
                  <c:v>45086</c:v>
                </c:pt>
                <c:pt idx="18">
                  <c:v>45089</c:v>
                </c:pt>
                <c:pt idx="19">
                  <c:v>45090</c:v>
                </c:pt>
                <c:pt idx="20">
                  <c:v>45091</c:v>
                </c:pt>
                <c:pt idx="21">
                  <c:v>45092</c:v>
                </c:pt>
                <c:pt idx="22">
                  <c:v>45093</c:v>
                </c:pt>
                <c:pt idx="23">
                  <c:v>45096</c:v>
                </c:pt>
                <c:pt idx="24">
                  <c:v>45097</c:v>
                </c:pt>
                <c:pt idx="25">
                  <c:v>45098</c:v>
                </c:pt>
                <c:pt idx="26">
                  <c:v>45099</c:v>
                </c:pt>
                <c:pt idx="27">
                  <c:v>45100</c:v>
                </c:pt>
                <c:pt idx="28">
                  <c:v>45103</c:v>
                </c:pt>
                <c:pt idx="29">
                  <c:v>45104</c:v>
                </c:pt>
                <c:pt idx="30">
                  <c:v>45105</c:v>
                </c:pt>
                <c:pt idx="31">
                  <c:v>45107</c:v>
                </c:pt>
                <c:pt idx="32">
                  <c:v>45110</c:v>
                </c:pt>
                <c:pt idx="33">
                  <c:v>45111</c:v>
                </c:pt>
                <c:pt idx="34">
                  <c:v>45112</c:v>
                </c:pt>
                <c:pt idx="35">
                  <c:v>45113</c:v>
                </c:pt>
                <c:pt idx="36">
                  <c:v>45114</c:v>
                </c:pt>
                <c:pt idx="37">
                  <c:v>45117</c:v>
                </c:pt>
                <c:pt idx="38">
                  <c:v>45118</c:v>
                </c:pt>
                <c:pt idx="39">
                  <c:v>45119</c:v>
                </c:pt>
                <c:pt idx="40">
                  <c:v>45120</c:v>
                </c:pt>
                <c:pt idx="41">
                  <c:v>45121</c:v>
                </c:pt>
                <c:pt idx="42">
                  <c:v>45124</c:v>
                </c:pt>
                <c:pt idx="43">
                  <c:v>45125</c:v>
                </c:pt>
                <c:pt idx="44">
                  <c:v>45126</c:v>
                </c:pt>
                <c:pt idx="45">
                  <c:v>45127</c:v>
                </c:pt>
                <c:pt idx="46">
                  <c:v>45128</c:v>
                </c:pt>
                <c:pt idx="47">
                  <c:v>45131</c:v>
                </c:pt>
                <c:pt idx="48">
                  <c:v>45132</c:v>
                </c:pt>
                <c:pt idx="49">
                  <c:v>45133</c:v>
                </c:pt>
                <c:pt idx="50">
                  <c:v>45134</c:v>
                </c:pt>
                <c:pt idx="51">
                  <c:v>45135</c:v>
                </c:pt>
                <c:pt idx="52">
                  <c:v>45138</c:v>
                </c:pt>
                <c:pt idx="53">
                  <c:v>45139</c:v>
                </c:pt>
                <c:pt idx="54">
                  <c:v>45140</c:v>
                </c:pt>
                <c:pt idx="55">
                  <c:v>45141</c:v>
                </c:pt>
                <c:pt idx="56">
                  <c:v>45142</c:v>
                </c:pt>
                <c:pt idx="57">
                  <c:v>45145</c:v>
                </c:pt>
                <c:pt idx="58">
                  <c:v>45146</c:v>
                </c:pt>
                <c:pt idx="59">
                  <c:v>45147</c:v>
                </c:pt>
                <c:pt idx="60">
                  <c:v>45148</c:v>
                </c:pt>
                <c:pt idx="61">
                  <c:v>45149</c:v>
                </c:pt>
                <c:pt idx="62">
                  <c:v>45152</c:v>
                </c:pt>
                <c:pt idx="63">
                  <c:v>45154</c:v>
                </c:pt>
                <c:pt idx="64">
                  <c:v>45155</c:v>
                </c:pt>
                <c:pt idx="65">
                  <c:v>45156</c:v>
                </c:pt>
                <c:pt idx="66">
                  <c:v>45159</c:v>
                </c:pt>
                <c:pt idx="67">
                  <c:v>45160</c:v>
                </c:pt>
                <c:pt idx="68">
                  <c:v>45161</c:v>
                </c:pt>
                <c:pt idx="69">
                  <c:v>45162</c:v>
                </c:pt>
                <c:pt idx="70">
                  <c:v>45163</c:v>
                </c:pt>
                <c:pt idx="71">
                  <c:v>45166</c:v>
                </c:pt>
                <c:pt idx="72">
                  <c:v>45167</c:v>
                </c:pt>
                <c:pt idx="73">
                  <c:v>45168</c:v>
                </c:pt>
                <c:pt idx="74">
                  <c:v>45169</c:v>
                </c:pt>
                <c:pt idx="75">
                  <c:v>45170</c:v>
                </c:pt>
                <c:pt idx="76">
                  <c:v>45173</c:v>
                </c:pt>
                <c:pt idx="77">
                  <c:v>45174</c:v>
                </c:pt>
                <c:pt idx="78">
                  <c:v>45175</c:v>
                </c:pt>
                <c:pt idx="79">
                  <c:v>45176</c:v>
                </c:pt>
                <c:pt idx="80">
                  <c:v>45177</c:v>
                </c:pt>
                <c:pt idx="81">
                  <c:v>45180</c:v>
                </c:pt>
                <c:pt idx="82">
                  <c:v>45181</c:v>
                </c:pt>
                <c:pt idx="83">
                  <c:v>45182</c:v>
                </c:pt>
                <c:pt idx="84">
                  <c:v>45183</c:v>
                </c:pt>
                <c:pt idx="85">
                  <c:v>45184</c:v>
                </c:pt>
                <c:pt idx="86">
                  <c:v>45187</c:v>
                </c:pt>
                <c:pt idx="87">
                  <c:v>45189</c:v>
                </c:pt>
                <c:pt idx="88">
                  <c:v>45190</c:v>
                </c:pt>
                <c:pt idx="89">
                  <c:v>45191</c:v>
                </c:pt>
                <c:pt idx="90">
                  <c:v>45194</c:v>
                </c:pt>
                <c:pt idx="91">
                  <c:v>45195</c:v>
                </c:pt>
                <c:pt idx="92">
                  <c:v>45196</c:v>
                </c:pt>
                <c:pt idx="93">
                  <c:v>45197</c:v>
                </c:pt>
                <c:pt idx="94">
                  <c:v>45198</c:v>
                </c:pt>
                <c:pt idx="95">
                  <c:v>45202</c:v>
                </c:pt>
                <c:pt idx="96">
                  <c:v>45203</c:v>
                </c:pt>
                <c:pt idx="97">
                  <c:v>45204</c:v>
                </c:pt>
                <c:pt idx="98">
                  <c:v>45205</c:v>
                </c:pt>
                <c:pt idx="99">
                  <c:v>45208</c:v>
                </c:pt>
                <c:pt idx="100">
                  <c:v>45209</c:v>
                </c:pt>
                <c:pt idx="101">
                  <c:v>45210</c:v>
                </c:pt>
                <c:pt idx="102">
                  <c:v>45211</c:v>
                </c:pt>
                <c:pt idx="103">
                  <c:v>45212</c:v>
                </c:pt>
                <c:pt idx="104">
                  <c:v>45215</c:v>
                </c:pt>
                <c:pt idx="105">
                  <c:v>45216</c:v>
                </c:pt>
                <c:pt idx="106">
                  <c:v>45217</c:v>
                </c:pt>
                <c:pt idx="107">
                  <c:v>45218</c:v>
                </c:pt>
                <c:pt idx="108">
                  <c:v>45219</c:v>
                </c:pt>
                <c:pt idx="109">
                  <c:v>45222</c:v>
                </c:pt>
                <c:pt idx="110">
                  <c:v>45224</c:v>
                </c:pt>
                <c:pt idx="111">
                  <c:v>45225</c:v>
                </c:pt>
                <c:pt idx="112">
                  <c:v>45226</c:v>
                </c:pt>
                <c:pt idx="113">
                  <c:v>45229</c:v>
                </c:pt>
                <c:pt idx="114">
                  <c:v>45230</c:v>
                </c:pt>
                <c:pt idx="115">
                  <c:v>45231</c:v>
                </c:pt>
                <c:pt idx="116">
                  <c:v>45232</c:v>
                </c:pt>
                <c:pt idx="117">
                  <c:v>45233</c:v>
                </c:pt>
                <c:pt idx="118">
                  <c:v>45236</c:v>
                </c:pt>
                <c:pt idx="119">
                  <c:v>45237</c:v>
                </c:pt>
                <c:pt idx="120">
                  <c:v>45238</c:v>
                </c:pt>
                <c:pt idx="121">
                  <c:v>45239</c:v>
                </c:pt>
                <c:pt idx="122">
                  <c:v>45240</c:v>
                </c:pt>
                <c:pt idx="123">
                  <c:v>45243</c:v>
                </c:pt>
                <c:pt idx="124">
                  <c:v>45245</c:v>
                </c:pt>
                <c:pt idx="125">
                  <c:v>45246</c:v>
                </c:pt>
                <c:pt idx="126">
                  <c:v>45247</c:v>
                </c:pt>
                <c:pt idx="127">
                  <c:v>45250</c:v>
                </c:pt>
                <c:pt idx="128">
                  <c:v>45251</c:v>
                </c:pt>
                <c:pt idx="129">
                  <c:v>45252</c:v>
                </c:pt>
                <c:pt idx="130">
                  <c:v>45253</c:v>
                </c:pt>
                <c:pt idx="131">
                  <c:v>45254</c:v>
                </c:pt>
                <c:pt idx="132">
                  <c:v>45258</c:v>
                </c:pt>
                <c:pt idx="133">
                  <c:v>45259</c:v>
                </c:pt>
                <c:pt idx="134">
                  <c:v>45260</c:v>
                </c:pt>
                <c:pt idx="135">
                  <c:v>45261</c:v>
                </c:pt>
                <c:pt idx="136">
                  <c:v>45264</c:v>
                </c:pt>
                <c:pt idx="137">
                  <c:v>45265</c:v>
                </c:pt>
                <c:pt idx="138">
                  <c:v>45266</c:v>
                </c:pt>
                <c:pt idx="139">
                  <c:v>45267</c:v>
                </c:pt>
                <c:pt idx="140">
                  <c:v>45268</c:v>
                </c:pt>
                <c:pt idx="141">
                  <c:v>45271</c:v>
                </c:pt>
                <c:pt idx="142">
                  <c:v>45272</c:v>
                </c:pt>
                <c:pt idx="143">
                  <c:v>45273</c:v>
                </c:pt>
                <c:pt idx="144">
                  <c:v>45274</c:v>
                </c:pt>
                <c:pt idx="145">
                  <c:v>45275</c:v>
                </c:pt>
                <c:pt idx="146">
                  <c:v>45278</c:v>
                </c:pt>
                <c:pt idx="147">
                  <c:v>45279</c:v>
                </c:pt>
                <c:pt idx="148">
                  <c:v>45280</c:v>
                </c:pt>
                <c:pt idx="149">
                  <c:v>45281</c:v>
                </c:pt>
                <c:pt idx="150">
                  <c:v>45282</c:v>
                </c:pt>
                <c:pt idx="151">
                  <c:v>45286</c:v>
                </c:pt>
                <c:pt idx="152">
                  <c:v>45287</c:v>
                </c:pt>
                <c:pt idx="153">
                  <c:v>45288</c:v>
                </c:pt>
                <c:pt idx="154">
                  <c:v>45289</c:v>
                </c:pt>
                <c:pt idx="155">
                  <c:v>45292</c:v>
                </c:pt>
                <c:pt idx="156">
                  <c:v>45293</c:v>
                </c:pt>
                <c:pt idx="157">
                  <c:v>45294</c:v>
                </c:pt>
                <c:pt idx="158">
                  <c:v>45295</c:v>
                </c:pt>
                <c:pt idx="159">
                  <c:v>45296</c:v>
                </c:pt>
                <c:pt idx="160">
                  <c:v>45299</c:v>
                </c:pt>
                <c:pt idx="161">
                  <c:v>45300</c:v>
                </c:pt>
                <c:pt idx="162">
                  <c:v>45301</c:v>
                </c:pt>
                <c:pt idx="163">
                  <c:v>45302</c:v>
                </c:pt>
                <c:pt idx="164">
                  <c:v>45303</c:v>
                </c:pt>
                <c:pt idx="165">
                  <c:v>45306</c:v>
                </c:pt>
                <c:pt idx="166">
                  <c:v>45307</c:v>
                </c:pt>
                <c:pt idx="167">
                  <c:v>45308</c:v>
                </c:pt>
                <c:pt idx="168">
                  <c:v>45309</c:v>
                </c:pt>
                <c:pt idx="169">
                  <c:v>45310</c:v>
                </c:pt>
                <c:pt idx="170">
                  <c:v>45314</c:v>
                </c:pt>
                <c:pt idx="171">
                  <c:v>45315</c:v>
                </c:pt>
                <c:pt idx="172">
                  <c:v>45316</c:v>
                </c:pt>
                <c:pt idx="173">
                  <c:v>45320</c:v>
                </c:pt>
                <c:pt idx="174">
                  <c:v>45321</c:v>
                </c:pt>
                <c:pt idx="175">
                  <c:v>45322</c:v>
                </c:pt>
                <c:pt idx="176">
                  <c:v>45323</c:v>
                </c:pt>
                <c:pt idx="177">
                  <c:v>45324</c:v>
                </c:pt>
                <c:pt idx="178">
                  <c:v>45327</c:v>
                </c:pt>
                <c:pt idx="179">
                  <c:v>45328</c:v>
                </c:pt>
                <c:pt idx="180">
                  <c:v>45329</c:v>
                </c:pt>
                <c:pt idx="181">
                  <c:v>45330</c:v>
                </c:pt>
                <c:pt idx="182">
                  <c:v>45331</c:v>
                </c:pt>
                <c:pt idx="183">
                  <c:v>45334</c:v>
                </c:pt>
                <c:pt idx="184">
                  <c:v>45335</c:v>
                </c:pt>
                <c:pt idx="185">
                  <c:v>45336</c:v>
                </c:pt>
                <c:pt idx="186">
                  <c:v>45337</c:v>
                </c:pt>
                <c:pt idx="187">
                  <c:v>45338</c:v>
                </c:pt>
                <c:pt idx="188">
                  <c:v>45341</c:v>
                </c:pt>
                <c:pt idx="189">
                  <c:v>45342</c:v>
                </c:pt>
                <c:pt idx="190">
                  <c:v>45343</c:v>
                </c:pt>
                <c:pt idx="191">
                  <c:v>45344</c:v>
                </c:pt>
                <c:pt idx="192">
                  <c:v>45345</c:v>
                </c:pt>
                <c:pt idx="193">
                  <c:v>45348</c:v>
                </c:pt>
                <c:pt idx="194">
                  <c:v>45349</c:v>
                </c:pt>
                <c:pt idx="195">
                  <c:v>45350</c:v>
                </c:pt>
                <c:pt idx="196">
                  <c:v>45351</c:v>
                </c:pt>
                <c:pt idx="197">
                  <c:v>45352</c:v>
                </c:pt>
                <c:pt idx="198">
                  <c:v>45355</c:v>
                </c:pt>
                <c:pt idx="199">
                  <c:v>45356</c:v>
                </c:pt>
                <c:pt idx="200">
                  <c:v>45357</c:v>
                </c:pt>
                <c:pt idx="201">
                  <c:v>45358</c:v>
                </c:pt>
                <c:pt idx="202">
                  <c:v>45362</c:v>
                </c:pt>
                <c:pt idx="203">
                  <c:v>45363</c:v>
                </c:pt>
                <c:pt idx="204">
                  <c:v>45364</c:v>
                </c:pt>
                <c:pt idx="205">
                  <c:v>45365</c:v>
                </c:pt>
                <c:pt idx="206">
                  <c:v>45366</c:v>
                </c:pt>
                <c:pt idx="207">
                  <c:v>45369</c:v>
                </c:pt>
                <c:pt idx="208">
                  <c:v>45370</c:v>
                </c:pt>
                <c:pt idx="209">
                  <c:v>45371</c:v>
                </c:pt>
                <c:pt idx="210">
                  <c:v>45372</c:v>
                </c:pt>
                <c:pt idx="211">
                  <c:v>45373</c:v>
                </c:pt>
                <c:pt idx="212">
                  <c:v>45377</c:v>
                </c:pt>
                <c:pt idx="213">
                  <c:v>45378</c:v>
                </c:pt>
                <c:pt idx="214">
                  <c:v>45379</c:v>
                </c:pt>
                <c:pt idx="215">
                  <c:v>45383</c:v>
                </c:pt>
                <c:pt idx="216">
                  <c:v>45384</c:v>
                </c:pt>
                <c:pt idx="217">
                  <c:v>45385</c:v>
                </c:pt>
                <c:pt idx="218">
                  <c:v>45386</c:v>
                </c:pt>
                <c:pt idx="219">
                  <c:v>45387</c:v>
                </c:pt>
                <c:pt idx="220">
                  <c:v>45390</c:v>
                </c:pt>
                <c:pt idx="221">
                  <c:v>45391</c:v>
                </c:pt>
                <c:pt idx="222">
                  <c:v>45392</c:v>
                </c:pt>
                <c:pt idx="223">
                  <c:v>45394</c:v>
                </c:pt>
                <c:pt idx="224">
                  <c:v>45397</c:v>
                </c:pt>
                <c:pt idx="225">
                  <c:v>45398</c:v>
                </c:pt>
                <c:pt idx="226">
                  <c:v>45400</c:v>
                </c:pt>
                <c:pt idx="227">
                  <c:v>45401</c:v>
                </c:pt>
                <c:pt idx="228">
                  <c:v>45404</c:v>
                </c:pt>
                <c:pt idx="229">
                  <c:v>45405</c:v>
                </c:pt>
                <c:pt idx="230">
                  <c:v>45406</c:v>
                </c:pt>
                <c:pt idx="231">
                  <c:v>45407</c:v>
                </c:pt>
                <c:pt idx="232">
                  <c:v>45408</c:v>
                </c:pt>
                <c:pt idx="233">
                  <c:v>45411</c:v>
                </c:pt>
                <c:pt idx="234">
                  <c:v>45412</c:v>
                </c:pt>
                <c:pt idx="235">
                  <c:v>45414</c:v>
                </c:pt>
                <c:pt idx="236">
                  <c:v>45415</c:v>
                </c:pt>
                <c:pt idx="237">
                  <c:v>45418</c:v>
                </c:pt>
                <c:pt idx="238">
                  <c:v>45419</c:v>
                </c:pt>
                <c:pt idx="239">
                  <c:v>45420</c:v>
                </c:pt>
                <c:pt idx="240">
                  <c:v>45421</c:v>
                </c:pt>
                <c:pt idx="241">
                  <c:v>45422</c:v>
                </c:pt>
                <c:pt idx="242">
                  <c:v>45425</c:v>
                </c:pt>
                <c:pt idx="243">
                  <c:v>45426</c:v>
                </c:pt>
                <c:pt idx="244">
                  <c:v>45427</c:v>
                </c:pt>
                <c:pt idx="245">
                  <c:v>45428</c:v>
                </c:pt>
                <c:pt idx="246">
                  <c:v>45429</c:v>
                </c:pt>
              </c:numCache>
            </c:numRef>
          </c:cat>
          <c:val>
            <c:numRef>
              <c:f>Sheet1!$H$3:$H$249</c:f>
              <c:numCache>
                <c:formatCode>0.00</c:formatCode>
                <c:ptCount val="247"/>
                <c:pt idx="0">
                  <c:v>1</c:v>
                </c:pt>
                <c:pt idx="1">
                  <c:v>1</c:v>
                </c:pt>
                <c:pt idx="2">
                  <c:v>0.99485233373487358</c:v>
                </c:pt>
                <c:pt idx="3">
                  <c:v>1.0013545863444044</c:v>
                </c:pt>
                <c:pt idx="4">
                  <c:v>1.0270929203825232</c:v>
                </c:pt>
                <c:pt idx="5">
                  <c:v>1.03982649422777</c:v>
                </c:pt>
                <c:pt idx="6">
                  <c:v>1.0544567748513494</c:v>
                </c:pt>
                <c:pt idx="7">
                  <c:v>1.0633974369500896</c:v>
                </c:pt>
                <c:pt idx="8">
                  <c:v>1.0628554874028642</c:v>
                </c:pt>
                <c:pt idx="9">
                  <c:v>1.0448387368495426</c:v>
                </c:pt>
                <c:pt idx="10">
                  <c:v>1.0587915574829476</c:v>
                </c:pt>
                <c:pt idx="11">
                  <c:v>1.059333507030173</c:v>
                </c:pt>
                <c:pt idx="12">
                  <c:v>1.0619073401627364</c:v>
                </c:pt>
                <c:pt idx="13">
                  <c:v>1.0602817356449215</c:v>
                </c:pt>
                <c:pt idx="14">
                  <c:v>1.0609590301733676</c:v>
                </c:pt>
                <c:pt idx="15">
                  <c:v>1.068138661398452</c:v>
                </c:pt>
                <c:pt idx="16">
                  <c:v>1.0734218353940399</c:v>
                </c:pt>
                <c:pt idx="17">
                  <c:v>1.0980763489998409</c:v>
                </c:pt>
                <c:pt idx="18">
                  <c:v>1.1021402789197576</c:v>
                </c:pt>
                <c:pt idx="19">
                  <c:v>1.1068815033681199</c:v>
                </c:pt>
                <c:pt idx="20">
                  <c:v>1.1059333588404794</c:v>
                </c:pt>
                <c:pt idx="21">
                  <c:v>1.1036304597942186</c:v>
                </c:pt>
                <c:pt idx="22">
                  <c:v>1.1151449550255221</c:v>
                </c:pt>
                <c:pt idx="23">
                  <c:v>1.1026821470923625</c:v>
                </c:pt>
                <c:pt idx="24">
                  <c:v>1.1079653238004377</c:v>
                </c:pt>
                <c:pt idx="25">
                  <c:v>1.1364129146144732</c:v>
                </c:pt>
                <c:pt idx="26">
                  <c:v>1.1246274852968674</c:v>
                </c:pt>
                <c:pt idx="27">
                  <c:v>1.1267948766126665</c:v>
                </c:pt>
                <c:pt idx="28">
                  <c:v>1.0938769954365708</c:v>
                </c:pt>
                <c:pt idx="29">
                  <c:v>1.0814141875034111</c:v>
                </c:pt>
                <c:pt idx="30">
                  <c:v>1.1093199942319498</c:v>
                </c:pt>
                <c:pt idx="31">
                  <c:v>1.1018694289205628</c:v>
                </c:pt>
                <c:pt idx="32">
                  <c:v>1.075589226709839</c:v>
                </c:pt>
                <c:pt idx="33">
                  <c:v>1.0765375394116952</c:v>
                </c:pt>
                <c:pt idx="34">
                  <c:v>1.0811432534171088</c:v>
                </c:pt>
                <c:pt idx="35">
                  <c:v>1.1132484164214047</c:v>
                </c:pt>
                <c:pt idx="36">
                  <c:v>1.1328907714925414</c:v>
                </c:pt>
                <c:pt idx="37">
                  <c:v>1.161880230479182</c:v>
                </c:pt>
                <c:pt idx="38">
                  <c:v>1.1740720202389314</c:v>
                </c:pt>
                <c:pt idx="39">
                  <c:v>1.1720400552789731</c:v>
                </c:pt>
                <c:pt idx="40">
                  <c:v>1.150230227517417</c:v>
                </c:pt>
                <c:pt idx="41">
                  <c:v>1.1278522068935402</c:v>
                </c:pt>
                <c:pt idx="42">
                  <c:v>1.1282591450954889</c:v>
                </c:pt>
                <c:pt idx="43">
                  <c:v>1.1399228081435402</c:v>
                </c:pt>
                <c:pt idx="44">
                  <c:v>1.139651543133781</c:v>
                </c:pt>
                <c:pt idx="45">
                  <c:v>1.1380240344498478</c:v>
                </c:pt>
                <c:pt idx="46">
                  <c:v>1.1353115471014992</c:v>
                </c:pt>
                <c:pt idx="47">
                  <c:v>1.124868535910053</c:v>
                </c:pt>
                <c:pt idx="48">
                  <c:v>1.1395159513162119</c:v>
                </c:pt>
                <c:pt idx="49">
                  <c:v>1.1544346317321297</c:v>
                </c:pt>
                <c:pt idx="50">
                  <c:v>1.1385665644693657</c:v>
                </c:pt>
                <c:pt idx="51">
                  <c:v>1.150908349354504</c:v>
                </c:pt>
                <c:pt idx="52">
                  <c:v>1.1739644918154681</c:v>
                </c:pt>
                <c:pt idx="53">
                  <c:v>1.1589102195819809</c:v>
                </c:pt>
                <c:pt idx="54">
                  <c:v>1.1521290012111092</c:v>
                </c:pt>
                <c:pt idx="55">
                  <c:v>1.1705738826300323</c:v>
                </c:pt>
                <c:pt idx="56">
                  <c:v>1.1861706848830371</c:v>
                </c:pt>
                <c:pt idx="57">
                  <c:v>1.1795251397043551</c:v>
                </c:pt>
                <c:pt idx="58">
                  <c:v>1.1883407235864885</c:v>
                </c:pt>
                <c:pt idx="59">
                  <c:v>1.189561294068473</c:v>
                </c:pt>
                <c:pt idx="60">
                  <c:v>1.1705738826300323</c:v>
                </c:pt>
                <c:pt idx="61">
                  <c:v>1.0737381331187561</c:v>
                </c:pt>
                <c:pt idx="62">
                  <c:v>1.0836386956653046</c:v>
                </c:pt>
                <c:pt idx="63">
                  <c:v>1.0750943767929304</c:v>
                </c:pt>
                <c:pt idx="64">
                  <c:v>1.0624813268980331</c:v>
                </c:pt>
                <c:pt idx="65">
                  <c:v>1.0623456537058433</c:v>
                </c:pt>
                <c:pt idx="66">
                  <c:v>1.0817399219716124</c:v>
                </c:pt>
                <c:pt idx="67">
                  <c:v>1.0685844234318176</c:v>
                </c:pt>
                <c:pt idx="68">
                  <c:v>1.0669569147478843</c:v>
                </c:pt>
                <c:pt idx="69">
                  <c:v>1.0730600112816688</c:v>
                </c:pt>
                <c:pt idx="70">
                  <c:v>1.0555644353349716</c:v>
                </c:pt>
                <c:pt idx="71">
                  <c:v>1.0622100618882739</c:v>
                </c:pt>
                <c:pt idx="72">
                  <c:v>1.0569206790091459</c:v>
                </c:pt>
                <c:pt idx="73">
                  <c:v>1.0601756963770126</c:v>
                </c:pt>
                <c:pt idx="74">
                  <c:v>1.05353006982371</c:v>
                </c:pt>
                <c:pt idx="75">
                  <c:v>1.0436295072771613</c:v>
                </c:pt>
                <c:pt idx="76">
                  <c:v>1.0574632090286638</c:v>
                </c:pt>
                <c:pt idx="77">
                  <c:v>1.0405101631014844</c:v>
                </c:pt>
                <c:pt idx="78">
                  <c:v>1.0368482889062896</c:v>
                </c:pt>
                <c:pt idx="79">
                  <c:v>1.0424088554205562</c:v>
                </c:pt>
                <c:pt idx="80">
                  <c:v>1.0352207802223563</c:v>
                </c:pt>
                <c:pt idx="81">
                  <c:v>1.0405101631014844</c:v>
                </c:pt>
                <c:pt idx="82">
                  <c:v>1.0340002097403718</c:v>
                </c:pt>
                <c:pt idx="83">
                  <c:v>1.0443076291142486</c:v>
                </c:pt>
                <c:pt idx="84">
                  <c:v>1.037662002560946</c:v>
                </c:pt>
                <c:pt idx="85">
                  <c:v>1.0209802216435255</c:v>
                </c:pt>
                <c:pt idx="86">
                  <c:v>1.0118933727516333</c:v>
                </c:pt>
                <c:pt idx="87">
                  <c:v>1.0278971132065871</c:v>
                </c:pt>
                <c:pt idx="88">
                  <c:v>1.0003653015211513</c:v>
                </c:pt>
                <c:pt idx="89">
                  <c:v>1.0083671717486282</c:v>
                </c:pt>
                <c:pt idx="90">
                  <c:v>1.0238283821840641</c:v>
                </c:pt>
                <c:pt idx="91">
                  <c:v>1.0051121543807617</c:v>
                </c:pt>
                <c:pt idx="92">
                  <c:v>1.0212514866532847</c:v>
                </c:pt>
                <c:pt idx="93">
                  <c:v>0.99602538686348996</c:v>
                </c:pt>
                <c:pt idx="94">
                  <c:v>0.99995844469382322</c:v>
                </c:pt>
                <c:pt idx="95">
                  <c:v>1.0087740285759565</c:v>
                </c:pt>
                <c:pt idx="96">
                  <c:v>1.0047052975534334</c:v>
                </c:pt>
                <c:pt idx="97">
                  <c:v>1.0104015372598898</c:v>
                </c:pt>
                <c:pt idx="98">
                  <c:v>1.0318301710369204</c:v>
                </c:pt>
                <c:pt idx="99">
                  <c:v>1.0066040712471258</c:v>
                </c:pt>
                <c:pt idx="100">
                  <c:v>1.0177252856502794</c:v>
                </c:pt>
                <c:pt idx="101">
                  <c:v>1.0254558094933768</c:v>
                </c:pt>
                <c:pt idx="102">
                  <c:v>1.0288464186788127</c:v>
                </c:pt>
                <c:pt idx="103">
                  <c:v>1.0349495152125974</c:v>
                </c:pt>
                <c:pt idx="104">
                  <c:v>1.0323727010564383</c:v>
                </c:pt>
                <c:pt idx="105">
                  <c:v>1.0575988008462331</c:v>
                </c:pt>
                <c:pt idx="106">
                  <c:v>1.0383401243980332</c:v>
                </c:pt>
                <c:pt idx="107">
                  <c:v>1.0443076291142486</c:v>
                </c:pt>
                <c:pt idx="108">
                  <c:v>1.0414595499483306</c:v>
                </c:pt>
                <c:pt idx="109">
                  <c:v>1.0171827556307615</c:v>
                </c:pt>
                <c:pt idx="110">
                  <c:v>1.0163690419761051</c:v>
                </c:pt>
                <c:pt idx="111">
                  <c:v>1.0056546844002796</c:v>
                </c:pt>
                <c:pt idx="112">
                  <c:v>1.0188102643146948</c:v>
                </c:pt>
                <c:pt idx="113">
                  <c:v>1.014877125109741</c:v>
                </c:pt>
                <c:pt idx="114">
                  <c:v>1.0342713933755101</c:v>
                </c:pt>
                <c:pt idx="115">
                  <c:v>1.0326439660661975</c:v>
                </c:pt>
                <c:pt idx="116">
                  <c:v>1.0508175824753614</c:v>
                </c:pt>
                <c:pt idx="117">
                  <c:v>1.0424088554205562</c:v>
                </c:pt>
                <c:pt idx="118">
                  <c:v>1.0660075279010381</c:v>
                </c:pt>
                <c:pt idx="119">
                  <c:v>1.0418664067756589</c:v>
                </c:pt>
                <c:pt idx="120">
                  <c:v>1.1129335264776223</c:v>
                </c:pt>
                <c:pt idx="121">
                  <c:v>1.1334128547824274</c:v>
                </c:pt>
                <c:pt idx="122">
                  <c:v>1.1357184853034479</c:v>
                </c:pt>
                <c:pt idx="123">
                  <c:v>1.1269029014213146</c:v>
                </c:pt>
                <c:pt idx="124">
                  <c:v>1.1617582987478989</c:v>
                </c:pt>
                <c:pt idx="125">
                  <c:v>1.1605377282659144</c:v>
                </c:pt>
                <c:pt idx="126">
                  <c:v>1.1690820471382886</c:v>
                </c:pt>
                <c:pt idx="127">
                  <c:v>1.1551127535692169</c:v>
                </c:pt>
                <c:pt idx="128">
                  <c:v>1.1517221443837811</c:v>
                </c:pt>
                <c:pt idx="129">
                  <c:v>1.1415503168274734</c:v>
                </c:pt>
                <c:pt idx="130">
                  <c:v>1.1418215818372324</c:v>
                </c:pt>
                <c:pt idx="131">
                  <c:v>1.124597270900294</c:v>
                </c:pt>
                <c:pt idx="132">
                  <c:v>1.1462971696870836</c:v>
                </c:pt>
                <c:pt idx="133">
                  <c:v>1.1557908754063042</c:v>
                </c:pt>
                <c:pt idx="134">
                  <c:v>1.1593170764093093</c:v>
                </c:pt>
                <c:pt idx="135">
                  <c:v>1.2001400598267293</c:v>
                </c:pt>
                <c:pt idx="136">
                  <c:v>1.2204837149393446</c:v>
                </c:pt>
                <c:pt idx="137">
                  <c:v>1.244082306045206</c:v>
                </c:pt>
                <c:pt idx="138">
                  <c:v>1.2543898067937034</c:v>
                </c:pt>
                <c:pt idx="139">
                  <c:v>1.2345886003259856</c:v>
                </c:pt>
                <c:pt idx="140">
                  <c:v>1.243811041035447</c:v>
                </c:pt>
                <c:pt idx="141">
                  <c:v>1.2221111422486575</c:v>
                </c:pt>
                <c:pt idx="142">
                  <c:v>1.2202124499295857</c:v>
                </c:pt>
                <c:pt idx="143">
                  <c:v>1.2088199705166729</c:v>
                </c:pt>
                <c:pt idx="144">
                  <c:v>1.2229249372779343</c:v>
                </c:pt>
                <c:pt idx="145">
                  <c:v>1.2221111422486575</c:v>
                </c:pt>
                <c:pt idx="146">
                  <c:v>1.2288923606195292</c:v>
                </c:pt>
                <c:pt idx="147">
                  <c:v>1.2351311303455035</c:v>
                </c:pt>
                <c:pt idx="148">
                  <c:v>1.169895760792945</c:v>
                </c:pt>
                <c:pt idx="149">
                  <c:v>1.167047681627027</c:v>
                </c:pt>
                <c:pt idx="150">
                  <c:v>1.1597239332366374</c:v>
                </c:pt>
                <c:pt idx="151">
                  <c:v>1.1673189466367861</c:v>
                </c:pt>
                <c:pt idx="152">
                  <c:v>1.1816950970331859</c:v>
                </c:pt>
                <c:pt idx="153">
                  <c:v>1.1905106809153192</c:v>
                </c:pt>
                <c:pt idx="154">
                  <c:v>1.2316048479678778</c:v>
                </c:pt>
                <c:pt idx="155">
                  <c:v>1.2294348906390471</c:v>
                </c:pt>
                <c:pt idx="156">
                  <c:v>1.2381148827036113</c:v>
                </c:pt>
                <c:pt idx="157">
                  <c:v>1.2416410837066163</c:v>
                </c:pt>
                <c:pt idx="158">
                  <c:v>1.2176355543988062</c:v>
                </c:pt>
                <c:pt idx="159">
                  <c:v>1.2491004239145751</c:v>
                </c:pt>
                <c:pt idx="160">
                  <c:v>1.2335036216615702</c:v>
                </c:pt>
                <c:pt idx="161">
                  <c:v>1.2703934658740366</c:v>
                </c:pt>
                <c:pt idx="162">
                  <c:v>1.2659178780241853</c:v>
                </c:pt>
                <c:pt idx="163">
                  <c:v>1.27188530136578</c:v>
                </c:pt>
                <c:pt idx="164">
                  <c:v>1.271207179528693</c:v>
                </c:pt>
                <c:pt idx="165">
                  <c:v>1.2811077420752417</c:v>
                </c:pt>
                <c:pt idx="166">
                  <c:v>1.2819215371045185</c:v>
                </c:pt>
                <c:pt idx="167">
                  <c:v>1.279615906583498</c:v>
                </c:pt>
                <c:pt idx="168">
                  <c:v>1.356379265991918</c:v>
                </c:pt>
                <c:pt idx="169">
                  <c:v>1.3656017880759999</c:v>
                </c:pt>
                <c:pt idx="170">
                  <c:v>1.384453526322251</c:v>
                </c:pt>
                <c:pt idx="171">
                  <c:v>1.4260902233943278</c:v>
                </c:pt>
                <c:pt idx="172">
                  <c:v>1.4039833864055893</c:v>
                </c:pt>
                <c:pt idx="173">
                  <c:v>1.4301589544168507</c:v>
                </c:pt>
                <c:pt idx="174">
                  <c:v>1.4430432693215069</c:v>
                </c:pt>
                <c:pt idx="175">
                  <c:v>1.4660994117824711</c:v>
                </c:pt>
                <c:pt idx="176">
                  <c:v>1.4483326522006352</c:v>
                </c:pt>
                <c:pt idx="177">
                  <c:v>1.4639294544536403</c:v>
                </c:pt>
                <c:pt idx="178">
                  <c:v>1.4796618485242146</c:v>
                </c:pt>
                <c:pt idx="179">
                  <c:v>1.5000055036368296</c:v>
                </c:pt>
                <c:pt idx="180">
                  <c:v>1.4978355463079989</c:v>
                </c:pt>
                <c:pt idx="181">
                  <c:v>1.46148815074043</c:v>
                </c:pt>
                <c:pt idx="182">
                  <c:v>1.3830972826480767</c:v>
                </c:pt>
                <c:pt idx="183">
                  <c:v>1.3905567042306561</c:v>
                </c:pt>
                <c:pt idx="184">
                  <c:v>1.3855385049866664</c:v>
                </c:pt>
                <c:pt idx="185">
                  <c:v>1.4049328546270561</c:v>
                </c:pt>
                <c:pt idx="186">
                  <c:v>1.4119852566330662</c:v>
                </c:pt>
                <c:pt idx="187">
                  <c:v>1.4339565018042353</c:v>
                </c:pt>
                <c:pt idx="188">
                  <c:v>1.4425007393019891</c:v>
                </c:pt>
                <c:pt idx="189">
                  <c:v>1.4056109764641433</c:v>
                </c:pt>
                <c:pt idx="190">
                  <c:v>1.4003215935850151</c:v>
                </c:pt>
                <c:pt idx="191">
                  <c:v>1.4182239449844201</c:v>
                </c:pt>
                <c:pt idx="192">
                  <c:v>1.4206652486976303</c:v>
                </c:pt>
                <c:pt idx="193">
                  <c:v>1.4274464670685021</c:v>
                </c:pt>
                <c:pt idx="194">
                  <c:v>1.4052040382621944</c:v>
                </c:pt>
                <c:pt idx="195">
                  <c:v>1.3765873292869639</c:v>
                </c:pt>
                <c:pt idx="196">
                  <c:v>1.4064246901187996</c:v>
                </c:pt>
                <c:pt idx="197">
                  <c:v>1.4370757646052916</c:v>
                </c:pt>
                <c:pt idx="198">
                  <c:v>1.4514519150016916</c:v>
                </c:pt>
                <c:pt idx="199">
                  <c:v>1.470168142804994</c:v>
                </c:pt>
                <c:pt idx="200">
                  <c:v>1.4519944450212094</c:v>
                </c:pt>
                <c:pt idx="201">
                  <c:v>1.4015422454416202</c:v>
                </c:pt>
                <c:pt idx="202">
                  <c:v>1.3851316481593383</c:v>
                </c:pt>
                <c:pt idx="203">
                  <c:v>1.3755023506225486</c:v>
                </c:pt>
                <c:pt idx="204">
                  <c:v>1.3348150403973182</c:v>
                </c:pt>
                <c:pt idx="205">
                  <c:v>1.3631604843627898</c:v>
                </c:pt>
                <c:pt idx="206">
                  <c:v>1.2828709239513647</c:v>
                </c:pt>
                <c:pt idx="207">
                  <c:v>1.2425904705534625</c:v>
                </c:pt>
                <c:pt idx="208">
                  <c:v>1.2340461516810881</c:v>
                </c:pt>
                <c:pt idx="209">
                  <c:v>1.2261798732711804</c:v>
                </c:pt>
                <c:pt idx="210">
                  <c:v>1.2504566675887496</c:v>
                </c:pt>
                <c:pt idx="211">
                  <c:v>1.2703934658740366</c:v>
                </c:pt>
                <c:pt idx="212">
                  <c:v>1.2788021929288416</c:v>
                </c:pt>
                <c:pt idx="213">
                  <c:v>1.2686303653725339</c:v>
                </c:pt>
                <c:pt idx="214">
                  <c:v>1.2652397561870981</c:v>
                </c:pt>
                <c:pt idx="215">
                  <c:v>1.2621203306368007</c:v>
                </c:pt>
                <c:pt idx="216">
                  <c:v>1.2751403187336467</c:v>
                </c:pt>
                <c:pt idx="217">
                  <c:v>1.271207179528693</c:v>
                </c:pt>
                <c:pt idx="218">
                  <c:v>1.2473373234130727</c:v>
                </c:pt>
                <c:pt idx="219">
                  <c:v>1.2706647308837955</c:v>
                </c:pt>
                <c:pt idx="220">
                  <c:v>1.2745977887141289</c:v>
                </c:pt>
                <c:pt idx="221">
                  <c:v>1.2744621968965597</c:v>
                </c:pt>
                <c:pt idx="222">
                  <c:v>1.325728191505426</c:v>
                </c:pt>
                <c:pt idx="223">
                  <c:v>1.3082326155587285</c:v>
                </c:pt>
                <c:pt idx="224">
                  <c:v>1.2838202294235903</c:v>
                </c:pt>
                <c:pt idx="225">
                  <c:v>1.2953483006540722</c:v>
                </c:pt>
                <c:pt idx="226">
                  <c:v>1.283549045788452</c:v>
                </c:pt>
                <c:pt idx="227">
                  <c:v>1.2840914944333492</c:v>
                </c:pt>
                <c:pt idx="228">
                  <c:v>1.302129519024944</c:v>
                </c:pt>
                <c:pt idx="229">
                  <c:v>1.3193538299618823</c:v>
                </c:pt>
                <c:pt idx="230">
                  <c:v>1.3197606867892104</c:v>
                </c:pt>
                <c:pt idx="231">
                  <c:v>1.3543449004806565</c:v>
                </c:pt>
                <c:pt idx="232">
                  <c:v>1.3356287540519745</c:v>
                </c:pt>
                <c:pt idx="233">
                  <c:v>1.3417318505857592</c:v>
                </c:pt>
                <c:pt idx="234">
                  <c:v>1.3836398126675946</c:v>
                </c:pt>
                <c:pt idx="235">
                  <c:v>1.3924553151751073</c:v>
                </c:pt>
                <c:pt idx="236">
                  <c:v>1.3631604843627898</c:v>
                </c:pt>
                <c:pt idx="237">
                  <c:v>1.3093176755977645</c:v>
                </c:pt>
                <c:pt idx="238">
                  <c:v>1.2975183393575236</c:v>
                </c:pt>
                <c:pt idx="239">
                  <c:v>1.2998239698785441</c:v>
                </c:pt>
                <c:pt idx="240">
                  <c:v>1.2980607880024209</c:v>
                </c:pt>
                <c:pt idx="241">
                  <c:v>1.3040282927186364</c:v>
                </c:pt>
                <c:pt idx="242">
                  <c:v>1.2961620956833493</c:v>
                </c:pt>
                <c:pt idx="243">
                  <c:v>1.2861258599446108</c:v>
                </c:pt>
                <c:pt idx="244">
                  <c:v>1.2859902681270416</c:v>
                </c:pt>
                <c:pt idx="245">
                  <c:v>1.3241006828214925</c:v>
                </c:pt>
                <c:pt idx="246">
                  <c:v>1.3296613307103797</c:v>
                </c:pt>
              </c:numCache>
            </c:numRef>
          </c:val>
          <c:smooth val="0"/>
          <c:extLst>
            <c:ext xmlns:c16="http://schemas.microsoft.com/office/drawing/2014/chart" uri="{C3380CC4-5D6E-409C-BE32-E72D297353CC}">
              <c16:uniqueId val="{00000000-EDB9-4CCF-B210-BB68C3E880B0}"/>
            </c:ext>
          </c:extLst>
        </c:ser>
        <c:ser>
          <c:idx val="1"/>
          <c:order val="1"/>
          <c:tx>
            <c:strRef>
              <c:f>Sheet1!$L$2</c:f>
              <c:strCache>
                <c:ptCount val="1"/>
                <c:pt idx="0">
                  <c:v>Nifty Indexed</c:v>
                </c:pt>
              </c:strCache>
            </c:strRef>
          </c:tx>
          <c:spPr>
            <a:ln w="28575" cap="rnd">
              <a:solidFill>
                <a:schemeClr val="tx1"/>
              </a:solidFill>
              <a:round/>
            </a:ln>
            <a:effectLst/>
          </c:spPr>
          <c:marker>
            <c:symbol val="none"/>
          </c:marker>
          <c:cat>
            <c:numRef>
              <c:f>Sheet1!$F$3:$F$249</c:f>
              <c:numCache>
                <c:formatCode>[$-F800]dddd\,\ mmmm\ dd\,\ yyyy</c:formatCode>
                <c:ptCount val="247"/>
                <c:pt idx="0">
                  <c:v>45063</c:v>
                </c:pt>
                <c:pt idx="1">
                  <c:v>45064</c:v>
                </c:pt>
                <c:pt idx="2">
                  <c:v>45065</c:v>
                </c:pt>
                <c:pt idx="3">
                  <c:v>45068</c:v>
                </c:pt>
                <c:pt idx="4">
                  <c:v>45069</c:v>
                </c:pt>
                <c:pt idx="5">
                  <c:v>45070</c:v>
                </c:pt>
                <c:pt idx="6">
                  <c:v>45071</c:v>
                </c:pt>
                <c:pt idx="7">
                  <c:v>45072</c:v>
                </c:pt>
                <c:pt idx="8">
                  <c:v>45075</c:v>
                </c:pt>
                <c:pt idx="9">
                  <c:v>45076</c:v>
                </c:pt>
                <c:pt idx="10">
                  <c:v>45077</c:v>
                </c:pt>
                <c:pt idx="11">
                  <c:v>45078</c:v>
                </c:pt>
                <c:pt idx="12">
                  <c:v>45079</c:v>
                </c:pt>
                <c:pt idx="13">
                  <c:v>45082</c:v>
                </c:pt>
                <c:pt idx="14">
                  <c:v>45083</c:v>
                </c:pt>
                <c:pt idx="15">
                  <c:v>45084</c:v>
                </c:pt>
                <c:pt idx="16">
                  <c:v>45085</c:v>
                </c:pt>
                <c:pt idx="17">
                  <c:v>45086</c:v>
                </c:pt>
                <c:pt idx="18">
                  <c:v>45089</c:v>
                </c:pt>
                <c:pt idx="19">
                  <c:v>45090</c:v>
                </c:pt>
                <c:pt idx="20">
                  <c:v>45091</c:v>
                </c:pt>
                <c:pt idx="21">
                  <c:v>45092</c:v>
                </c:pt>
                <c:pt idx="22">
                  <c:v>45093</c:v>
                </c:pt>
                <c:pt idx="23">
                  <c:v>45096</c:v>
                </c:pt>
                <c:pt idx="24">
                  <c:v>45097</c:v>
                </c:pt>
                <c:pt idx="25">
                  <c:v>45098</c:v>
                </c:pt>
                <c:pt idx="26">
                  <c:v>45099</c:v>
                </c:pt>
                <c:pt idx="27">
                  <c:v>45100</c:v>
                </c:pt>
                <c:pt idx="28">
                  <c:v>45103</c:v>
                </c:pt>
                <c:pt idx="29">
                  <c:v>45104</c:v>
                </c:pt>
                <c:pt idx="30">
                  <c:v>45105</c:v>
                </c:pt>
                <c:pt idx="31">
                  <c:v>45107</c:v>
                </c:pt>
                <c:pt idx="32">
                  <c:v>45110</c:v>
                </c:pt>
                <c:pt idx="33">
                  <c:v>45111</c:v>
                </c:pt>
                <c:pt idx="34">
                  <c:v>45112</c:v>
                </c:pt>
                <c:pt idx="35">
                  <c:v>45113</c:v>
                </c:pt>
                <c:pt idx="36">
                  <c:v>45114</c:v>
                </c:pt>
                <c:pt idx="37">
                  <c:v>45117</c:v>
                </c:pt>
                <c:pt idx="38">
                  <c:v>45118</c:v>
                </c:pt>
                <c:pt idx="39">
                  <c:v>45119</c:v>
                </c:pt>
                <c:pt idx="40">
                  <c:v>45120</c:v>
                </c:pt>
                <c:pt idx="41">
                  <c:v>45121</c:v>
                </c:pt>
                <c:pt idx="42">
                  <c:v>45124</c:v>
                </c:pt>
                <c:pt idx="43">
                  <c:v>45125</c:v>
                </c:pt>
                <c:pt idx="44">
                  <c:v>45126</c:v>
                </c:pt>
                <c:pt idx="45">
                  <c:v>45127</c:v>
                </c:pt>
                <c:pt idx="46">
                  <c:v>45128</c:v>
                </c:pt>
                <c:pt idx="47">
                  <c:v>45131</c:v>
                </c:pt>
                <c:pt idx="48">
                  <c:v>45132</c:v>
                </c:pt>
                <c:pt idx="49">
                  <c:v>45133</c:v>
                </c:pt>
                <c:pt idx="50">
                  <c:v>45134</c:v>
                </c:pt>
                <c:pt idx="51">
                  <c:v>45135</c:v>
                </c:pt>
                <c:pt idx="52">
                  <c:v>45138</c:v>
                </c:pt>
                <c:pt idx="53">
                  <c:v>45139</c:v>
                </c:pt>
                <c:pt idx="54">
                  <c:v>45140</c:v>
                </c:pt>
                <c:pt idx="55">
                  <c:v>45141</c:v>
                </c:pt>
                <c:pt idx="56">
                  <c:v>45142</c:v>
                </c:pt>
                <c:pt idx="57">
                  <c:v>45145</c:v>
                </c:pt>
                <c:pt idx="58">
                  <c:v>45146</c:v>
                </c:pt>
                <c:pt idx="59">
                  <c:v>45147</c:v>
                </c:pt>
                <c:pt idx="60">
                  <c:v>45148</c:v>
                </c:pt>
                <c:pt idx="61">
                  <c:v>45149</c:v>
                </c:pt>
                <c:pt idx="62">
                  <c:v>45152</c:v>
                </c:pt>
                <c:pt idx="63">
                  <c:v>45154</c:v>
                </c:pt>
                <c:pt idx="64">
                  <c:v>45155</c:v>
                </c:pt>
                <c:pt idx="65">
                  <c:v>45156</c:v>
                </c:pt>
                <c:pt idx="66">
                  <c:v>45159</c:v>
                </c:pt>
                <c:pt idx="67">
                  <c:v>45160</c:v>
                </c:pt>
                <c:pt idx="68">
                  <c:v>45161</c:v>
                </c:pt>
                <c:pt idx="69">
                  <c:v>45162</c:v>
                </c:pt>
                <c:pt idx="70">
                  <c:v>45163</c:v>
                </c:pt>
                <c:pt idx="71">
                  <c:v>45166</c:v>
                </c:pt>
                <c:pt idx="72">
                  <c:v>45167</c:v>
                </c:pt>
                <c:pt idx="73">
                  <c:v>45168</c:v>
                </c:pt>
                <c:pt idx="74">
                  <c:v>45169</c:v>
                </c:pt>
                <c:pt idx="75">
                  <c:v>45170</c:v>
                </c:pt>
                <c:pt idx="76">
                  <c:v>45173</c:v>
                </c:pt>
                <c:pt idx="77">
                  <c:v>45174</c:v>
                </c:pt>
                <c:pt idx="78">
                  <c:v>45175</c:v>
                </c:pt>
                <c:pt idx="79">
                  <c:v>45176</c:v>
                </c:pt>
                <c:pt idx="80">
                  <c:v>45177</c:v>
                </c:pt>
                <c:pt idx="81">
                  <c:v>45180</c:v>
                </c:pt>
                <c:pt idx="82">
                  <c:v>45181</c:v>
                </c:pt>
                <c:pt idx="83">
                  <c:v>45182</c:v>
                </c:pt>
                <c:pt idx="84">
                  <c:v>45183</c:v>
                </c:pt>
                <c:pt idx="85">
                  <c:v>45184</c:v>
                </c:pt>
                <c:pt idx="86">
                  <c:v>45187</c:v>
                </c:pt>
                <c:pt idx="87">
                  <c:v>45189</c:v>
                </c:pt>
                <c:pt idx="88">
                  <c:v>45190</c:v>
                </c:pt>
                <c:pt idx="89">
                  <c:v>45191</c:v>
                </c:pt>
                <c:pt idx="90">
                  <c:v>45194</c:v>
                </c:pt>
                <c:pt idx="91">
                  <c:v>45195</c:v>
                </c:pt>
                <c:pt idx="92">
                  <c:v>45196</c:v>
                </c:pt>
                <c:pt idx="93">
                  <c:v>45197</c:v>
                </c:pt>
                <c:pt idx="94">
                  <c:v>45198</c:v>
                </c:pt>
                <c:pt idx="95">
                  <c:v>45202</c:v>
                </c:pt>
                <c:pt idx="96">
                  <c:v>45203</c:v>
                </c:pt>
                <c:pt idx="97">
                  <c:v>45204</c:v>
                </c:pt>
                <c:pt idx="98">
                  <c:v>45205</c:v>
                </c:pt>
                <c:pt idx="99">
                  <c:v>45208</c:v>
                </c:pt>
                <c:pt idx="100">
                  <c:v>45209</c:v>
                </c:pt>
                <c:pt idx="101">
                  <c:v>45210</c:v>
                </c:pt>
                <c:pt idx="102">
                  <c:v>45211</c:v>
                </c:pt>
                <c:pt idx="103">
                  <c:v>45212</c:v>
                </c:pt>
                <c:pt idx="104">
                  <c:v>45215</c:v>
                </c:pt>
                <c:pt idx="105">
                  <c:v>45216</c:v>
                </c:pt>
                <c:pt idx="106">
                  <c:v>45217</c:v>
                </c:pt>
                <c:pt idx="107">
                  <c:v>45218</c:v>
                </c:pt>
                <c:pt idx="108">
                  <c:v>45219</c:v>
                </c:pt>
                <c:pt idx="109">
                  <c:v>45222</c:v>
                </c:pt>
                <c:pt idx="110">
                  <c:v>45224</c:v>
                </c:pt>
                <c:pt idx="111">
                  <c:v>45225</c:v>
                </c:pt>
                <c:pt idx="112">
                  <c:v>45226</c:v>
                </c:pt>
                <c:pt idx="113">
                  <c:v>45229</c:v>
                </c:pt>
                <c:pt idx="114">
                  <c:v>45230</c:v>
                </c:pt>
                <c:pt idx="115">
                  <c:v>45231</c:v>
                </c:pt>
                <c:pt idx="116">
                  <c:v>45232</c:v>
                </c:pt>
                <c:pt idx="117">
                  <c:v>45233</c:v>
                </c:pt>
                <c:pt idx="118">
                  <c:v>45236</c:v>
                </c:pt>
                <c:pt idx="119">
                  <c:v>45237</c:v>
                </c:pt>
                <c:pt idx="120">
                  <c:v>45238</c:v>
                </c:pt>
                <c:pt idx="121">
                  <c:v>45239</c:v>
                </c:pt>
                <c:pt idx="122">
                  <c:v>45240</c:v>
                </c:pt>
                <c:pt idx="123">
                  <c:v>45243</c:v>
                </c:pt>
                <c:pt idx="124">
                  <c:v>45245</c:v>
                </c:pt>
                <c:pt idx="125">
                  <c:v>45246</c:v>
                </c:pt>
                <c:pt idx="126">
                  <c:v>45247</c:v>
                </c:pt>
                <c:pt idx="127">
                  <c:v>45250</c:v>
                </c:pt>
                <c:pt idx="128">
                  <c:v>45251</c:v>
                </c:pt>
                <c:pt idx="129">
                  <c:v>45252</c:v>
                </c:pt>
                <c:pt idx="130">
                  <c:v>45253</c:v>
                </c:pt>
                <c:pt idx="131">
                  <c:v>45254</c:v>
                </c:pt>
                <c:pt idx="132">
                  <c:v>45258</c:v>
                </c:pt>
                <c:pt idx="133">
                  <c:v>45259</c:v>
                </c:pt>
                <c:pt idx="134">
                  <c:v>45260</c:v>
                </c:pt>
                <c:pt idx="135">
                  <c:v>45261</c:v>
                </c:pt>
                <c:pt idx="136">
                  <c:v>45264</c:v>
                </c:pt>
                <c:pt idx="137">
                  <c:v>45265</c:v>
                </c:pt>
                <c:pt idx="138">
                  <c:v>45266</c:v>
                </c:pt>
                <c:pt idx="139">
                  <c:v>45267</c:v>
                </c:pt>
                <c:pt idx="140">
                  <c:v>45268</c:v>
                </c:pt>
                <c:pt idx="141">
                  <c:v>45271</c:v>
                </c:pt>
                <c:pt idx="142">
                  <c:v>45272</c:v>
                </c:pt>
                <c:pt idx="143">
                  <c:v>45273</c:v>
                </c:pt>
                <c:pt idx="144">
                  <c:v>45274</c:v>
                </c:pt>
                <c:pt idx="145">
                  <c:v>45275</c:v>
                </c:pt>
                <c:pt idx="146">
                  <c:v>45278</c:v>
                </c:pt>
                <c:pt idx="147">
                  <c:v>45279</c:v>
                </c:pt>
                <c:pt idx="148">
                  <c:v>45280</c:v>
                </c:pt>
                <c:pt idx="149">
                  <c:v>45281</c:v>
                </c:pt>
                <c:pt idx="150">
                  <c:v>45282</c:v>
                </c:pt>
                <c:pt idx="151">
                  <c:v>45286</c:v>
                </c:pt>
                <c:pt idx="152">
                  <c:v>45287</c:v>
                </c:pt>
                <c:pt idx="153">
                  <c:v>45288</c:v>
                </c:pt>
                <c:pt idx="154">
                  <c:v>45289</c:v>
                </c:pt>
                <c:pt idx="155">
                  <c:v>45292</c:v>
                </c:pt>
                <c:pt idx="156">
                  <c:v>45293</c:v>
                </c:pt>
                <c:pt idx="157">
                  <c:v>45294</c:v>
                </c:pt>
                <c:pt idx="158">
                  <c:v>45295</c:v>
                </c:pt>
                <c:pt idx="159">
                  <c:v>45296</c:v>
                </c:pt>
                <c:pt idx="160">
                  <c:v>45299</c:v>
                </c:pt>
                <c:pt idx="161">
                  <c:v>45300</c:v>
                </c:pt>
                <c:pt idx="162">
                  <c:v>45301</c:v>
                </c:pt>
                <c:pt idx="163">
                  <c:v>45302</c:v>
                </c:pt>
                <c:pt idx="164">
                  <c:v>45303</c:v>
                </c:pt>
                <c:pt idx="165">
                  <c:v>45306</c:v>
                </c:pt>
                <c:pt idx="166">
                  <c:v>45307</c:v>
                </c:pt>
                <c:pt idx="167">
                  <c:v>45308</c:v>
                </c:pt>
                <c:pt idx="168">
                  <c:v>45309</c:v>
                </c:pt>
                <c:pt idx="169">
                  <c:v>45310</c:v>
                </c:pt>
                <c:pt idx="170">
                  <c:v>45314</c:v>
                </c:pt>
                <c:pt idx="171">
                  <c:v>45315</c:v>
                </c:pt>
                <c:pt idx="172">
                  <c:v>45316</c:v>
                </c:pt>
                <c:pt idx="173">
                  <c:v>45320</c:v>
                </c:pt>
                <c:pt idx="174">
                  <c:v>45321</c:v>
                </c:pt>
                <c:pt idx="175">
                  <c:v>45322</c:v>
                </c:pt>
                <c:pt idx="176">
                  <c:v>45323</c:v>
                </c:pt>
                <c:pt idx="177">
                  <c:v>45324</c:v>
                </c:pt>
                <c:pt idx="178">
                  <c:v>45327</c:v>
                </c:pt>
                <c:pt idx="179">
                  <c:v>45328</c:v>
                </c:pt>
                <c:pt idx="180">
                  <c:v>45329</c:v>
                </c:pt>
                <c:pt idx="181">
                  <c:v>45330</c:v>
                </c:pt>
                <c:pt idx="182">
                  <c:v>45331</c:v>
                </c:pt>
                <c:pt idx="183">
                  <c:v>45334</c:v>
                </c:pt>
                <c:pt idx="184">
                  <c:v>45335</c:v>
                </c:pt>
                <c:pt idx="185">
                  <c:v>45336</c:v>
                </c:pt>
                <c:pt idx="186">
                  <c:v>45337</c:v>
                </c:pt>
                <c:pt idx="187">
                  <c:v>45338</c:v>
                </c:pt>
                <c:pt idx="188">
                  <c:v>45341</c:v>
                </c:pt>
                <c:pt idx="189">
                  <c:v>45342</c:v>
                </c:pt>
                <c:pt idx="190">
                  <c:v>45343</c:v>
                </c:pt>
                <c:pt idx="191">
                  <c:v>45344</c:v>
                </c:pt>
                <c:pt idx="192">
                  <c:v>45345</c:v>
                </c:pt>
                <c:pt idx="193">
                  <c:v>45348</c:v>
                </c:pt>
                <c:pt idx="194">
                  <c:v>45349</c:v>
                </c:pt>
                <c:pt idx="195">
                  <c:v>45350</c:v>
                </c:pt>
                <c:pt idx="196">
                  <c:v>45351</c:v>
                </c:pt>
                <c:pt idx="197">
                  <c:v>45352</c:v>
                </c:pt>
                <c:pt idx="198">
                  <c:v>45355</c:v>
                </c:pt>
                <c:pt idx="199">
                  <c:v>45356</c:v>
                </c:pt>
                <c:pt idx="200">
                  <c:v>45357</c:v>
                </c:pt>
                <c:pt idx="201">
                  <c:v>45358</c:v>
                </c:pt>
                <c:pt idx="202">
                  <c:v>45362</c:v>
                </c:pt>
                <c:pt idx="203">
                  <c:v>45363</c:v>
                </c:pt>
                <c:pt idx="204">
                  <c:v>45364</c:v>
                </c:pt>
                <c:pt idx="205">
                  <c:v>45365</c:v>
                </c:pt>
                <c:pt idx="206">
                  <c:v>45366</c:v>
                </c:pt>
                <c:pt idx="207">
                  <c:v>45369</c:v>
                </c:pt>
                <c:pt idx="208">
                  <c:v>45370</c:v>
                </c:pt>
                <c:pt idx="209">
                  <c:v>45371</c:v>
                </c:pt>
                <c:pt idx="210">
                  <c:v>45372</c:v>
                </c:pt>
                <c:pt idx="211">
                  <c:v>45373</c:v>
                </c:pt>
                <c:pt idx="212">
                  <c:v>45377</c:v>
                </c:pt>
                <c:pt idx="213">
                  <c:v>45378</c:v>
                </c:pt>
                <c:pt idx="214">
                  <c:v>45379</c:v>
                </c:pt>
                <c:pt idx="215">
                  <c:v>45383</c:v>
                </c:pt>
                <c:pt idx="216">
                  <c:v>45384</c:v>
                </c:pt>
                <c:pt idx="217">
                  <c:v>45385</c:v>
                </c:pt>
                <c:pt idx="218">
                  <c:v>45386</c:v>
                </c:pt>
                <c:pt idx="219">
                  <c:v>45387</c:v>
                </c:pt>
                <c:pt idx="220">
                  <c:v>45390</c:v>
                </c:pt>
                <c:pt idx="221">
                  <c:v>45391</c:v>
                </c:pt>
                <c:pt idx="222">
                  <c:v>45392</c:v>
                </c:pt>
                <c:pt idx="223">
                  <c:v>45394</c:v>
                </c:pt>
                <c:pt idx="224">
                  <c:v>45397</c:v>
                </c:pt>
                <c:pt idx="225">
                  <c:v>45398</c:v>
                </c:pt>
                <c:pt idx="226">
                  <c:v>45400</c:v>
                </c:pt>
                <c:pt idx="227">
                  <c:v>45401</c:v>
                </c:pt>
                <c:pt idx="228">
                  <c:v>45404</c:v>
                </c:pt>
                <c:pt idx="229">
                  <c:v>45405</c:v>
                </c:pt>
                <c:pt idx="230">
                  <c:v>45406</c:v>
                </c:pt>
                <c:pt idx="231">
                  <c:v>45407</c:v>
                </c:pt>
                <c:pt idx="232">
                  <c:v>45408</c:v>
                </c:pt>
                <c:pt idx="233">
                  <c:v>45411</c:v>
                </c:pt>
                <c:pt idx="234">
                  <c:v>45412</c:v>
                </c:pt>
                <c:pt idx="235">
                  <c:v>45414</c:v>
                </c:pt>
                <c:pt idx="236">
                  <c:v>45415</c:v>
                </c:pt>
                <c:pt idx="237">
                  <c:v>45418</c:v>
                </c:pt>
                <c:pt idx="238">
                  <c:v>45419</c:v>
                </c:pt>
                <c:pt idx="239">
                  <c:v>45420</c:v>
                </c:pt>
                <c:pt idx="240">
                  <c:v>45421</c:v>
                </c:pt>
                <c:pt idx="241">
                  <c:v>45422</c:v>
                </c:pt>
                <c:pt idx="242">
                  <c:v>45425</c:v>
                </c:pt>
                <c:pt idx="243">
                  <c:v>45426</c:v>
                </c:pt>
                <c:pt idx="244">
                  <c:v>45427</c:v>
                </c:pt>
                <c:pt idx="245">
                  <c:v>45428</c:v>
                </c:pt>
                <c:pt idx="246">
                  <c:v>45429</c:v>
                </c:pt>
              </c:numCache>
            </c:numRef>
          </c:cat>
          <c:val>
            <c:numRef>
              <c:f>Sheet1!$L$3:$L$249</c:f>
              <c:numCache>
                <c:formatCode>0.00</c:formatCode>
                <c:ptCount val="247"/>
                <c:pt idx="0">
                  <c:v>1</c:v>
                </c:pt>
                <c:pt idx="1">
                  <c:v>0.99715094636104873</c:v>
                </c:pt>
                <c:pt idx="2">
                  <c:v>1.00119077597041</c:v>
                </c:pt>
                <c:pt idx="3">
                  <c:v>1.0072957988642457</c:v>
                </c:pt>
                <c:pt idx="4">
                  <c:v>1.009143784289191</c:v>
                </c:pt>
                <c:pt idx="5">
                  <c:v>1.0057007928829733</c:v>
                </c:pt>
                <c:pt idx="6">
                  <c:v>1.0076670502564384</c:v>
                </c:pt>
                <c:pt idx="7">
                  <c:v>1.0174680440001651</c:v>
                </c:pt>
                <c:pt idx="8">
                  <c:v>1.0229296074910281</c:v>
                </c:pt>
                <c:pt idx="9">
                  <c:v>1.0248655717408941</c:v>
                </c:pt>
                <c:pt idx="10">
                  <c:v>1.0193958442394158</c:v>
                </c:pt>
                <c:pt idx="11">
                  <c:v>1.0168300631127367</c:v>
                </c:pt>
                <c:pt idx="12">
                  <c:v>1.0193793011673795</c:v>
                </c:pt>
                <c:pt idx="13">
                  <c:v>1.0226655634908632</c:v>
                </c:pt>
                <c:pt idx="14">
                  <c:v>1.0229488360581351</c:v>
                </c:pt>
                <c:pt idx="15">
                  <c:v>1.0299558838395644</c:v>
                </c:pt>
                <c:pt idx="16">
                  <c:v>1.0249041363455114</c:v>
                </c:pt>
                <c:pt idx="17">
                  <c:v>1.0209908502206884</c:v>
                </c:pt>
                <c:pt idx="18">
                  <c:v>1.0230863365737621</c:v>
                </c:pt>
                <c:pt idx="19">
                  <c:v>1.0293921317254939</c:v>
                </c:pt>
                <c:pt idx="20">
                  <c:v>1.0315783899239621</c:v>
                </c:pt>
                <c:pt idx="21">
                  <c:v>1.0278493329299985</c:v>
                </c:pt>
                <c:pt idx="22">
                  <c:v>1.0354338828770608</c:v>
                </c:pt>
                <c:pt idx="23">
                  <c:v>1.0315535753709075</c:v>
                </c:pt>
                <c:pt idx="24">
                  <c:v>1.0349223380037673</c:v>
                </c:pt>
                <c:pt idx="25">
                  <c:v>1.0371306177348165</c:v>
                </c:pt>
                <c:pt idx="26">
                  <c:v>1.0324226215848309</c:v>
                </c:pt>
                <c:pt idx="27">
                  <c:v>1.0266063497738116</c:v>
                </c:pt>
                <c:pt idx="28">
                  <c:v>1.0280198121192954</c:v>
                </c:pt>
                <c:pt idx="29">
                  <c:v>1.0349609026083848</c:v>
                </c:pt>
                <c:pt idx="30">
                  <c:v>1.0434693915052182</c:v>
                </c:pt>
                <c:pt idx="31">
                  <c:v>1.0554017507115652</c:v>
                </c:pt>
                <c:pt idx="32">
                  <c:v>1.0627442782460435</c:v>
                </c:pt>
                <c:pt idx="33">
                  <c:v>1.0663989989962461</c:v>
                </c:pt>
                <c:pt idx="34">
                  <c:v>1.0669215009556285</c:v>
                </c:pt>
                <c:pt idx="35">
                  <c:v>1.0723555642883662</c:v>
                </c:pt>
                <c:pt idx="36">
                  <c:v>1.0632530301538632</c:v>
                </c:pt>
                <c:pt idx="37">
                  <c:v>1.0645785136744261</c:v>
                </c:pt>
                <c:pt idx="38">
                  <c:v>1.0691710308963658</c:v>
                </c:pt>
                <c:pt idx="39">
                  <c:v>1.0661405409820288</c:v>
                </c:pt>
                <c:pt idx="40">
                  <c:v>1.067760254100953</c:v>
                </c:pt>
                <c:pt idx="41">
                  <c:v>1.0760515351932569</c:v>
                </c:pt>
                <c:pt idx="42">
                  <c:v>1.0841337725466469</c:v>
                </c:pt>
                <c:pt idx="43">
                  <c:v>1.0862128232980874</c:v>
                </c:pt>
                <c:pt idx="44">
                  <c:v>1.0908273621076079</c:v>
                </c:pt>
                <c:pt idx="45">
                  <c:v>1.0988573922202207</c:v>
                </c:pt>
                <c:pt idx="46">
                  <c:v>1.0859790724215215</c:v>
                </c:pt>
                <c:pt idx="47">
                  <c:v>1.0819832859323222</c:v>
                </c:pt>
                <c:pt idx="48">
                  <c:v>1.0824370376338912</c:v>
                </c:pt>
                <c:pt idx="49">
                  <c:v>1.0878106222448336</c:v>
                </c:pt>
                <c:pt idx="50">
                  <c:v>1.0812985763746614</c:v>
                </c:pt>
                <c:pt idx="51">
                  <c:v>1.0805368449681687</c:v>
                </c:pt>
                <c:pt idx="52">
                  <c:v>1.0864631171916896</c:v>
                </c:pt>
                <c:pt idx="53">
                  <c:v>1.0853493630151114</c:v>
                </c:pt>
                <c:pt idx="54">
                  <c:v>1.0739643203212013</c:v>
                </c:pt>
                <c:pt idx="55">
                  <c:v>1.0659947689853837</c:v>
                </c:pt>
                <c:pt idx="56">
                  <c:v>1.0734390253963453</c:v>
                </c:pt>
                <c:pt idx="57">
                  <c:v>1.0778555849134435</c:v>
                </c:pt>
                <c:pt idx="58">
                  <c:v>1.0764007649978689</c:v>
                </c:pt>
                <c:pt idx="59">
                  <c:v>1.0797943421837832</c:v>
                </c:pt>
                <c:pt idx="60">
                  <c:v>1.0748745092744099</c:v>
                </c:pt>
                <c:pt idx="61">
                  <c:v>1.0685605500570627</c:v>
                </c:pt>
                <c:pt idx="62">
                  <c:v>1.0689043013461301</c:v>
                </c:pt>
                <c:pt idx="63">
                  <c:v>1.070579014671305</c:v>
                </c:pt>
                <c:pt idx="64">
                  <c:v>1.0650927440977904</c:v>
                </c:pt>
                <c:pt idx="65">
                  <c:v>1.0620622542384532</c:v>
                </c:pt>
                <c:pt idx="66">
                  <c:v>1.0666519784399191</c:v>
                </c:pt>
                <c:pt idx="67">
                  <c:v>1.0668087075776533</c:v>
                </c:pt>
                <c:pt idx="68">
                  <c:v>1.0694240103400388</c:v>
                </c:pt>
                <c:pt idx="69">
                  <c:v>1.0662724555667082</c:v>
                </c:pt>
                <c:pt idx="70">
                  <c:v>1.0596230165413121</c:v>
                </c:pt>
                <c:pt idx="71">
                  <c:v>1.0618367748429058</c:v>
                </c:pt>
                <c:pt idx="72">
                  <c:v>1.0638497609416036</c:v>
                </c:pt>
                <c:pt idx="73">
                  <c:v>1.0641136974713654</c:v>
                </c:pt>
                <c:pt idx="74">
                  <c:v>1.0589630140663029</c:v>
                </c:pt>
                <c:pt idx="75">
                  <c:v>1.0689455515008182</c:v>
                </c:pt>
                <c:pt idx="76">
                  <c:v>1.0740880707852656</c:v>
                </c:pt>
                <c:pt idx="77">
                  <c:v>1.0766235588433457</c:v>
                </c:pt>
                <c:pt idx="78">
                  <c:v>1.0786118377493916</c:v>
                </c:pt>
                <c:pt idx="79">
                  <c:v>1.0849918616744814</c:v>
                </c:pt>
                <c:pt idx="80">
                  <c:v>1.0901012949248559</c:v>
                </c:pt>
                <c:pt idx="81">
                  <c:v>1.0998033527575728</c:v>
                </c:pt>
                <c:pt idx="82">
                  <c:v>1.0996300806578023</c:v>
                </c:pt>
                <c:pt idx="83">
                  <c:v>1.103854139453023</c:v>
                </c:pt>
                <c:pt idx="84">
                  <c:v>1.105674624774843</c:v>
                </c:pt>
                <c:pt idx="85">
                  <c:v>1.1105833931827245</c:v>
                </c:pt>
                <c:pt idx="86">
                  <c:v>1.107335695463858</c:v>
                </c:pt>
                <c:pt idx="87">
                  <c:v>1.0945811261842231</c:v>
                </c:pt>
                <c:pt idx="88">
                  <c:v>1.0858333003698764</c:v>
                </c:pt>
                <c:pt idx="89">
                  <c:v>1.0820878078292793</c:v>
                </c:pt>
                <c:pt idx="90">
                  <c:v>1.0821043508463157</c:v>
                </c:pt>
                <c:pt idx="91">
                  <c:v>1.0815625129044233</c:v>
                </c:pt>
                <c:pt idx="92">
                  <c:v>1.0844087735779009</c:v>
                </c:pt>
                <c:pt idx="93">
                  <c:v>1.0737993197024489</c:v>
                </c:pt>
                <c:pt idx="94">
                  <c:v>1.0801105933697253</c:v>
                </c:pt>
                <c:pt idx="95">
                  <c:v>1.0740852778197918</c:v>
                </c:pt>
                <c:pt idx="96">
                  <c:v>1.068989487205577</c:v>
                </c:pt>
                <c:pt idx="97">
                  <c:v>1.075020281326055</c:v>
                </c:pt>
                <c:pt idx="98">
                  <c:v>1.0809465535495759</c:v>
                </c:pt>
                <c:pt idx="99">
                  <c:v>1.0731832529321985</c:v>
                </c:pt>
                <c:pt idx="100">
                  <c:v>1.0829457895417107</c:v>
                </c:pt>
                <c:pt idx="101">
                  <c:v>1.0896283146011798</c:v>
                </c:pt>
                <c:pt idx="102">
                  <c:v>1.0886740825278094</c:v>
                </c:pt>
                <c:pt idx="103">
                  <c:v>1.0863118666245</c:v>
                </c:pt>
                <c:pt idx="104">
                  <c:v>1.0852503196886989</c:v>
                </c:pt>
                <c:pt idx="105">
                  <c:v>1.0896365861371979</c:v>
                </c:pt>
                <c:pt idx="106">
                  <c:v>1.0819145356745088</c:v>
                </c:pt>
                <c:pt idx="107">
                  <c:v>1.0793625046543924</c:v>
                </c:pt>
                <c:pt idx="108">
                  <c:v>1.0748498021917581</c:v>
                </c:pt>
                <c:pt idx="109">
                  <c:v>1.0605002268758508</c:v>
                </c:pt>
                <c:pt idx="110">
                  <c:v>1.0517222154633079</c:v>
                </c:pt>
                <c:pt idx="111">
                  <c:v>1.0371526393223975</c:v>
                </c:pt>
                <c:pt idx="112">
                  <c:v>1.0476026785100445</c:v>
                </c:pt>
                <c:pt idx="113">
                  <c:v>1.0527534693305098</c:v>
                </c:pt>
                <c:pt idx="114">
                  <c:v>1.0493819136771763</c:v>
                </c:pt>
                <c:pt idx="115">
                  <c:v>1.044407188031955</c:v>
                </c:pt>
                <c:pt idx="116">
                  <c:v>1.0523326962476109</c:v>
                </c:pt>
                <c:pt idx="117">
                  <c:v>1.0576869448210431</c:v>
                </c:pt>
                <c:pt idx="118">
                  <c:v>1.0676502536884513</c:v>
                </c:pt>
                <c:pt idx="119">
                  <c:v>1.0673724596917238</c:v>
                </c:pt>
                <c:pt idx="120">
                  <c:v>1.0693965102369134</c:v>
                </c:pt>
                <c:pt idx="121">
                  <c:v>1.0667455432507873</c:v>
                </c:pt>
                <c:pt idx="122">
                  <c:v>1.0683982349883812</c:v>
                </c:pt>
                <c:pt idx="123">
                  <c:v>1.0693993032023872</c:v>
                </c:pt>
                <c:pt idx="124">
                  <c:v>1.0821537651216191</c:v>
                </c:pt>
                <c:pt idx="125">
                  <c:v>1.0870900336326261</c:v>
                </c:pt>
                <c:pt idx="126">
                  <c:v>1.0852531126541725</c:v>
                </c:pt>
                <c:pt idx="127">
                  <c:v>1.0831740619027321</c:v>
                </c:pt>
                <c:pt idx="128">
                  <c:v>1.0880911018466319</c:v>
                </c:pt>
                <c:pt idx="129">
                  <c:v>1.0896558147043052</c:v>
                </c:pt>
                <c:pt idx="130">
                  <c:v>1.0891140841778157</c:v>
                </c:pt>
                <c:pt idx="131">
                  <c:v>1.0887125397170239</c:v>
                </c:pt>
                <c:pt idx="132">
                  <c:v>1.0939375593108474</c:v>
                </c:pt>
                <c:pt idx="133">
                  <c:v>1.105317123434213</c:v>
                </c:pt>
                <c:pt idx="134">
                  <c:v>1.1073274239828399</c:v>
                </c:pt>
                <c:pt idx="135">
                  <c:v>1.1147387017751316</c:v>
                </c:pt>
                <c:pt idx="136">
                  <c:v>1.1377783096236611</c:v>
                </c:pt>
                <c:pt idx="137">
                  <c:v>1.1470347798754246</c:v>
                </c:pt>
                <c:pt idx="138">
                  <c:v>1.1515777754616578</c:v>
                </c:pt>
                <c:pt idx="139">
                  <c:v>1.1495675823834339</c:v>
                </c:pt>
                <c:pt idx="140">
                  <c:v>1.1533213464600491</c:v>
                </c:pt>
                <c:pt idx="141">
                  <c:v>1.1548448091630343</c:v>
                </c:pt>
                <c:pt idx="142">
                  <c:v>1.1498563334662504</c:v>
                </c:pt>
                <c:pt idx="143">
                  <c:v>1.1509535445707921</c:v>
                </c:pt>
                <c:pt idx="144">
                  <c:v>1.1650528259930975</c:v>
                </c:pt>
                <c:pt idx="145">
                  <c:v>1.1801201969557384</c:v>
                </c:pt>
                <c:pt idx="146">
                  <c:v>1.1780301891182092</c:v>
                </c:pt>
                <c:pt idx="147">
                  <c:v>1.1799249032133872</c:v>
                </c:pt>
                <c:pt idx="148">
                  <c:v>1.1632626337398764</c:v>
                </c:pt>
                <c:pt idx="149">
                  <c:v>1.1690321768256633</c:v>
                </c:pt>
                <c:pt idx="150">
                  <c:v>1.1742214248353431</c:v>
                </c:pt>
                <c:pt idx="151">
                  <c:v>1.1792786507899404</c:v>
                </c:pt>
                <c:pt idx="152">
                  <c:v>1.1910157163089361</c:v>
                </c:pt>
                <c:pt idx="153">
                  <c:v>1.1978329489185584</c:v>
                </c:pt>
                <c:pt idx="154">
                  <c:v>1.1952315036231385</c:v>
                </c:pt>
                <c:pt idx="155">
                  <c:v>1.1958090057887716</c:v>
                </c:pt>
                <c:pt idx="156">
                  <c:v>1.1916235115431684</c:v>
                </c:pt>
                <c:pt idx="157">
                  <c:v>1.1834586664649993</c:v>
                </c:pt>
                <c:pt idx="158">
                  <c:v>1.191227445597921</c:v>
                </c:pt>
                <c:pt idx="159">
                  <c:v>1.1940985208244532</c:v>
                </c:pt>
                <c:pt idx="160">
                  <c:v>1.183219437072889</c:v>
                </c:pt>
                <c:pt idx="161">
                  <c:v>1.1849711721368956</c:v>
                </c:pt>
                <c:pt idx="162">
                  <c:v>1.1890329159184345</c:v>
                </c:pt>
                <c:pt idx="163">
                  <c:v>1.1906004217965815</c:v>
                </c:pt>
                <c:pt idx="164">
                  <c:v>1.2042048087230328</c:v>
                </c:pt>
                <c:pt idx="165">
                  <c:v>1.2153642646609923</c:v>
                </c:pt>
                <c:pt idx="166">
                  <c:v>1.2117810871340768</c:v>
                </c:pt>
                <c:pt idx="167">
                  <c:v>1.1864616562762109</c:v>
                </c:pt>
                <c:pt idx="168">
                  <c:v>1.1804281766056623</c:v>
                </c:pt>
                <c:pt idx="169">
                  <c:v>1.1892364811418041</c:v>
                </c:pt>
                <c:pt idx="170">
                  <c:v>1.1681384234740881</c:v>
                </c:pt>
                <c:pt idx="171">
                  <c:v>1.1799716319386198</c:v>
                </c:pt>
                <c:pt idx="172">
                  <c:v>1.1743973824851843</c:v>
                </c:pt>
                <c:pt idx="173">
                  <c:v>1.1955724618917321</c:v>
                </c:pt>
                <c:pt idx="174">
                  <c:v>1.1837199174446904</c:v>
                </c:pt>
                <c:pt idx="175">
                  <c:v>1.1949179379872674</c:v>
                </c:pt>
                <c:pt idx="176">
                  <c:v>1.1933641821606831</c:v>
                </c:pt>
                <c:pt idx="177">
                  <c:v>1.2019635503183137</c:v>
                </c:pt>
                <c:pt idx="178">
                  <c:v>1.197447947474803</c:v>
                </c:pt>
                <c:pt idx="179">
                  <c:v>1.2061215444607918</c:v>
                </c:pt>
                <c:pt idx="180">
                  <c:v>1.2061820231825868</c:v>
                </c:pt>
                <c:pt idx="181">
                  <c:v>1.194491686388824</c:v>
                </c:pt>
                <c:pt idx="182">
                  <c:v>1.1980419926574726</c:v>
                </c:pt>
                <c:pt idx="183">
                  <c:v>1.1888872512821924</c:v>
                </c:pt>
                <c:pt idx="184">
                  <c:v>1.1958832345621295</c:v>
                </c:pt>
                <c:pt idx="185">
                  <c:v>1.2012072974823655</c:v>
                </c:pt>
                <c:pt idx="186">
                  <c:v>1.2050957691091342</c:v>
                </c:pt>
                <c:pt idx="187">
                  <c:v>1.212243002956261</c:v>
                </c:pt>
                <c:pt idx="188">
                  <c:v>1.2167283127311728</c:v>
                </c:pt>
                <c:pt idx="189">
                  <c:v>1.2208367851829443</c:v>
                </c:pt>
                <c:pt idx="190">
                  <c:v>1.2130323418262818</c:v>
                </c:pt>
                <c:pt idx="191">
                  <c:v>1.2219642894110851</c:v>
                </c:pt>
                <c:pt idx="192">
                  <c:v>1.2217030384313941</c:v>
                </c:pt>
                <c:pt idx="193">
                  <c:v>1.2167173556450837</c:v>
                </c:pt>
                <c:pt idx="194">
                  <c:v>1.220913806921776</c:v>
                </c:pt>
                <c:pt idx="195">
                  <c:v>1.2073177989467461</c:v>
                </c:pt>
                <c:pt idx="196">
                  <c:v>1.2090585769246636</c:v>
                </c:pt>
                <c:pt idx="197">
                  <c:v>1.2286358573844651</c:v>
                </c:pt>
                <c:pt idx="198">
                  <c:v>1.2323125996672488</c:v>
                </c:pt>
                <c:pt idx="199">
                  <c:v>1.2296011539593275</c:v>
                </c:pt>
                <c:pt idx="200">
                  <c:v>1.2360774282453559</c:v>
                </c:pt>
                <c:pt idx="201">
                  <c:v>1.2371499322672461</c:v>
                </c:pt>
                <c:pt idx="202">
                  <c:v>1.2283003776314161</c:v>
                </c:pt>
                <c:pt idx="203">
                  <c:v>1.2284680638002392</c:v>
                </c:pt>
                <c:pt idx="204">
                  <c:v>1.2098779940874778</c:v>
                </c:pt>
                <c:pt idx="205">
                  <c:v>1.2180703392687722</c:v>
                </c:pt>
                <c:pt idx="206">
                  <c:v>1.2112887708278905</c:v>
                </c:pt>
                <c:pt idx="207">
                  <c:v>1.2130680060500225</c:v>
                </c:pt>
                <c:pt idx="208">
                  <c:v>1.1999642069107759</c:v>
                </c:pt>
                <c:pt idx="209">
                  <c:v>1.2011549828261856</c:v>
                </c:pt>
                <c:pt idx="210">
                  <c:v>1.2106617470265513</c:v>
                </c:pt>
                <c:pt idx="211">
                  <c:v>1.2153258074717781</c:v>
                </c:pt>
                <c:pt idx="212">
                  <c:v>1.2102629955312332</c:v>
                </c:pt>
                <c:pt idx="213">
                  <c:v>1.2168053345250045</c:v>
                </c:pt>
                <c:pt idx="214">
                  <c:v>1.2279841264454741</c:v>
                </c:pt>
                <c:pt idx="215">
                  <c:v>1.235414632804873</c:v>
                </c:pt>
                <c:pt idx="216">
                  <c:v>1.2349361739656524</c:v>
                </c:pt>
                <c:pt idx="217">
                  <c:v>1.233910398668995</c:v>
                </c:pt>
                <c:pt idx="218">
                  <c:v>1.2383104151690569</c:v>
                </c:pt>
                <c:pt idx="219">
                  <c:v>1.2382581005128768</c:v>
                </c:pt>
                <c:pt idx="220">
                  <c:v>1.2466512178970672</c:v>
                </c:pt>
                <c:pt idx="221">
                  <c:v>1.2453559200847004</c:v>
                </c:pt>
                <c:pt idx="222">
                  <c:v>1.2514637359440099</c:v>
                </c:pt>
                <c:pt idx="223">
                  <c:v>1.238571666148748</c:v>
                </c:pt>
                <c:pt idx="224">
                  <c:v>1.2249920937203516</c:v>
                </c:pt>
                <c:pt idx="225">
                  <c:v>1.2181390895265858</c:v>
                </c:pt>
                <c:pt idx="226">
                  <c:v>1.2097762651559945</c:v>
                </c:pt>
                <c:pt idx="227">
                  <c:v>1.2180895678358794</c:v>
                </c:pt>
                <c:pt idx="228">
                  <c:v>1.2285066284048565</c:v>
                </c:pt>
                <c:pt idx="229">
                  <c:v>1.2302446134173004</c:v>
                </c:pt>
                <c:pt idx="230">
                  <c:v>1.2321366420174076</c:v>
                </c:pt>
                <c:pt idx="231">
                  <c:v>1.2413738836470638</c:v>
                </c:pt>
                <c:pt idx="232">
                  <c:v>1.2331018311768669</c:v>
                </c:pt>
                <c:pt idx="233">
                  <c:v>1.2453916917238439</c:v>
                </c:pt>
                <c:pt idx="234">
                  <c:v>1.2432713907627153</c:v>
                </c:pt>
                <c:pt idx="235">
                  <c:v>1.2456556282536058</c:v>
                </c:pt>
                <c:pt idx="236">
                  <c:v>1.2361763641563657</c:v>
                </c:pt>
                <c:pt idx="237">
                  <c:v>1.2343530858690719</c:v>
                </c:pt>
                <c:pt idx="238">
                  <c:v>1.2266420999078747</c:v>
                </c:pt>
                <c:pt idx="239">
                  <c:v>1.2266420999078747</c:v>
                </c:pt>
                <c:pt idx="240">
                  <c:v>1.2076670287513578</c:v>
                </c:pt>
                <c:pt idx="241">
                  <c:v>1.2130405059468972</c:v>
                </c:pt>
                <c:pt idx="242">
                  <c:v>1.2157273519325698</c:v>
                </c:pt>
                <c:pt idx="243">
                  <c:v>1.2219863109436662</c:v>
                </c:pt>
                <c:pt idx="244">
                  <c:v>1.2210348718357695</c:v>
                </c:pt>
                <c:pt idx="245">
                  <c:v>1.2322163493063099</c:v>
                </c:pt>
                <c:pt idx="246">
                  <c:v>1.2367813664251242</c:v>
                </c:pt>
              </c:numCache>
            </c:numRef>
          </c:val>
          <c:smooth val="0"/>
          <c:extLst>
            <c:ext xmlns:c16="http://schemas.microsoft.com/office/drawing/2014/chart" uri="{C3380CC4-5D6E-409C-BE32-E72D297353CC}">
              <c16:uniqueId val="{00000001-EDB9-4CCF-B210-BB68C3E880B0}"/>
            </c:ext>
          </c:extLst>
        </c:ser>
        <c:dLbls>
          <c:showLegendKey val="0"/>
          <c:showVal val="0"/>
          <c:showCatName val="0"/>
          <c:showSerName val="0"/>
          <c:showPercent val="0"/>
          <c:showBubbleSize val="0"/>
        </c:dLbls>
        <c:smooth val="0"/>
        <c:axId val="1093768399"/>
        <c:axId val="1093767439"/>
      </c:lineChart>
      <c:dateAx>
        <c:axId val="1093768399"/>
        <c:scaling>
          <c:orientation val="minMax"/>
        </c:scaling>
        <c:delete val="0"/>
        <c:axPos val="b"/>
        <c:numFmt formatCode="mmm/yyyy" sourceLinked="0"/>
        <c:majorTickMark val="out"/>
        <c:minorTickMark val="none"/>
        <c:tickLblPos val="nextTo"/>
        <c:spPr>
          <a:noFill/>
          <a:ln w="9525" cap="flat" cmpd="sng" algn="ctr">
            <a:noFill/>
            <a:round/>
          </a:ln>
          <a:effectLst/>
        </c:spPr>
        <c:txPr>
          <a:bodyPr rot="-1620000" spcFirstLastPara="1" vertOverflow="ellipsis" wrap="square" anchor="t"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093767439"/>
        <c:crosses val="autoZero"/>
        <c:auto val="1"/>
        <c:lblOffset val="100"/>
        <c:baseTimeUnit val="days"/>
        <c:minorUnit val="1"/>
      </c:dateAx>
      <c:valAx>
        <c:axId val="1093767439"/>
        <c:scaling>
          <c:orientation val="minMax"/>
          <c:min val="1"/>
        </c:scaling>
        <c:delete val="1"/>
        <c:axPos val="l"/>
        <c:numFmt formatCode="0.00" sourceLinked="1"/>
        <c:majorTickMark val="out"/>
        <c:minorTickMark val="none"/>
        <c:tickLblPos val="nextTo"/>
        <c:crossAx val="1093768399"/>
        <c:crosses val="autoZero"/>
        <c:crossBetween val="between"/>
      </c:valAx>
      <c:spPr>
        <a:noFill/>
        <a:ln w="25400">
          <a:noFill/>
        </a:ln>
        <a:effectLst/>
      </c:spPr>
    </c:plotArea>
    <c:legend>
      <c:legendPos val="b"/>
      <c:layout>
        <c:manualLayout>
          <c:xMode val="edge"/>
          <c:yMode val="edge"/>
          <c:x val="0.11663161821446727"/>
          <c:y val="2.9528493526334434E-2"/>
          <c:w val="0.80707952046534726"/>
          <c:h val="7.878206400670505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spc="0" baseline="0">
                <a:solidFill>
                  <a:sysClr val="windowText" lastClr="000000">
                    <a:lumMod val="65000"/>
                    <a:lumOff val="35000"/>
                  </a:sysClr>
                </a:solidFill>
                <a:latin typeface="+mn-lt"/>
                <a:ea typeface="+mn-ea"/>
                <a:cs typeface="+mn-cs"/>
              </a:defRPr>
            </a:pPr>
            <a:r>
              <a:rPr lang="en-IN" sz="1200" b="1" i="0" u="none" strike="noStrike" kern="1200" spc="0" baseline="0" dirty="0">
                <a:solidFill>
                  <a:srgbClr val="9400D1"/>
                </a:solidFill>
                <a:latin typeface="Calibri" panose="020F0502020204030204" pitchFamily="34" charset="0"/>
                <a:ea typeface="Calibri" panose="020F0502020204030204" pitchFamily="34" charset="0"/>
                <a:cs typeface="Calibri" panose="020F0502020204030204" pitchFamily="34" charset="0"/>
              </a:rPr>
              <a:t>Indian tyre market size in Units (Mn)</a:t>
            </a:r>
          </a:p>
          <a:p>
            <a:pPr marL="0" marR="0" lvl="0" indent="0" algn="ctr" defTabSz="914400" rtl="0" eaLnBrk="1" fontAlgn="auto" latinLnBrk="0" hangingPunct="1">
              <a:lnSpc>
                <a:spcPct val="100000"/>
              </a:lnSpc>
              <a:spcBef>
                <a:spcPts val="0"/>
              </a:spcBef>
              <a:spcAft>
                <a:spcPts val="0"/>
              </a:spcAft>
              <a:buClrTx/>
              <a:buSzTx/>
              <a:buFontTx/>
              <a:buNone/>
              <a:tabLst/>
              <a:defRPr sz="1100">
                <a:solidFill>
                  <a:sysClr val="windowText" lastClr="000000">
                    <a:lumMod val="65000"/>
                    <a:lumOff val="35000"/>
                  </a:sysClr>
                </a:solidFill>
              </a:defRPr>
            </a:pPr>
            <a:endParaRPr lang="en-US" sz="1200" dirty="0">
              <a:latin typeface="Calibri" panose="020F0502020204030204" pitchFamily="34" charset="0"/>
              <a:ea typeface="Calibri" panose="020F0502020204030204" pitchFamily="34" charset="0"/>
              <a:cs typeface="Calibri" panose="020F0502020204030204" pitchFamily="34" charset="0"/>
            </a:endParaRPr>
          </a:p>
        </c:rich>
      </c:tx>
      <c:layout>
        <c:manualLayout>
          <c:xMode val="edge"/>
          <c:yMode val="edge"/>
          <c:x val="0.20956217784064593"/>
          <c:y val="4.5517440320203925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0.13239025409507293"/>
          <c:y val="0.29885269703637124"/>
          <c:w val="0.8278411156396045"/>
          <c:h val="0.58173913397131127"/>
        </c:manualLayout>
      </c:layout>
      <c:barChart>
        <c:barDir val="col"/>
        <c:grouping val="clustered"/>
        <c:varyColors val="0"/>
        <c:ser>
          <c:idx val="1"/>
          <c:order val="1"/>
          <c:tx>
            <c:v>BN</c:v>
          </c:tx>
          <c:spPr>
            <a:solidFill>
              <a:srgbClr val="9400D1"/>
            </a:solidFill>
            <a:ln>
              <a:noFill/>
            </a:ln>
            <a:effectLst/>
          </c:spPr>
          <c:invertIfNegative val="0"/>
          <c:dPt>
            <c:idx val="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1-2FF5-429F-A279-64195604FBD0}"/>
              </c:ext>
            </c:extLst>
          </c:dPt>
          <c:dPt>
            <c:idx val="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3-2FF5-429F-A279-64195604FBD0}"/>
              </c:ext>
            </c:extLst>
          </c:dPt>
          <c:dPt>
            <c:idx val="2"/>
            <c:invertIfNegative val="0"/>
            <c:bubble3D val="0"/>
            <c:spPr>
              <a:solidFill>
                <a:srgbClr val="890980"/>
              </a:solidFill>
              <a:ln>
                <a:noFill/>
              </a:ln>
              <a:effectLst/>
            </c:spPr>
            <c:extLst>
              <c:ext xmlns:c16="http://schemas.microsoft.com/office/drawing/2014/chart" uri="{C3380CC4-5D6E-409C-BE32-E72D297353CC}">
                <c16:uniqueId val="{00000010-EC72-4B46-A046-F93A3711DD23}"/>
              </c:ext>
            </c:extLst>
          </c:dPt>
          <c:dPt>
            <c:idx val="3"/>
            <c:invertIfNegative val="0"/>
            <c:bubble3D val="0"/>
            <c:spPr>
              <a:solidFill>
                <a:srgbClr val="890980"/>
              </a:solidFill>
              <a:ln>
                <a:noFill/>
              </a:ln>
              <a:effectLst/>
            </c:spPr>
            <c:extLst>
              <c:ext xmlns:c16="http://schemas.microsoft.com/office/drawing/2014/chart" uri="{C3380CC4-5D6E-409C-BE32-E72D297353CC}">
                <c16:uniqueId val="{00000011-EC72-4B46-A046-F93A3711DD23}"/>
              </c:ext>
            </c:extLst>
          </c:dPt>
          <c:dPt>
            <c:idx val="4"/>
            <c:invertIfNegative val="0"/>
            <c:bubble3D val="0"/>
            <c:spPr>
              <a:solidFill>
                <a:srgbClr val="890980"/>
              </a:solidFill>
              <a:ln>
                <a:noFill/>
              </a:ln>
              <a:effectLst/>
            </c:spPr>
            <c:extLst>
              <c:ext xmlns:c16="http://schemas.microsoft.com/office/drawing/2014/chart" uri="{C3380CC4-5D6E-409C-BE32-E72D297353CC}">
                <c16:uniqueId val="{00000012-EC72-4B46-A046-F93A3711DD23}"/>
              </c:ext>
            </c:extLst>
          </c:dPt>
          <c:dPt>
            <c:idx val="5"/>
            <c:invertIfNegative val="0"/>
            <c:bubble3D val="0"/>
            <c:spPr>
              <a:solidFill>
                <a:srgbClr val="890980"/>
              </a:solidFill>
              <a:ln>
                <a:noFill/>
              </a:ln>
              <a:effectLst/>
            </c:spPr>
            <c:extLst>
              <c:ext xmlns:c16="http://schemas.microsoft.com/office/drawing/2014/chart" uri="{C3380CC4-5D6E-409C-BE32-E72D297353CC}">
                <c16:uniqueId val="{00000013-EC72-4B46-A046-F93A3711DD23}"/>
              </c:ext>
            </c:extLst>
          </c:dPt>
          <c:dPt>
            <c:idx val="6"/>
            <c:invertIfNegative val="0"/>
            <c:bubble3D val="0"/>
            <c:spPr>
              <a:solidFill>
                <a:srgbClr val="890980"/>
              </a:solidFill>
              <a:ln>
                <a:noFill/>
              </a:ln>
              <a:effectLst/>
            </c:spPr>
            <c:extLst>
              <c:ext xmlns:c16="http://schemas.microsoft.com/office/drawing/2014/chart" uri="{C3380CC4-5D6E-409C-BE32-E72D297353CC}">
                <c16:uniqueId val="{00000014-EC72-4B46-A046-F93A3711DD2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 4'!$B$40:$B$47</c:f>
              <c:strCache>
                <c:ptCount val="7"/>
                <c:pt idx="0">
                  <c:v>2022A</c:v>
                </c:pt>
                <c:pt idx="1">
                  <c:v>2023A</c:v>
                </c:pt>
                <c:pt idx="2">
                  <c:v>2024P</c:v>
                </c:pt>
                <c:pt idx="3">
                  <c:v>2025P</c:v>
                </c:pt>
                <c:pt idx="4">
                  <c:v>2026P</c:v>
                </c:pt>
                <c:pt idx="5">
                  <c:v>2027P</c:v>
                </c:pt>
                <c:pt idx="6">
                  <c:v>2028P</c:v>
                </c:pt>
              </c:strCache>
              <c:extLst/>
            </c:strRef>
          </c:cat>
          <c:val>
            <c:numRef>
              <c:f>'[Apollo Tyres Worksheet.xlsx]page 4'!$C$40:$C$47</c:f>
              <c:numCache>
                <c:formatCode>0.0</c:formatCode>
                <c:ptCount val="7"/>
                <c:pt idx="0">
                  <c:v>188.9</c:v>
                </c:pt>
                <c:pt idx="1">
                  <c:v>196.4</c:v>
                </c:pt>
                <c:pt idx="2">
                  <c:v>202.292</c:v>
                </c:pt>
                <c:pt idx="3">
                  <c:v>208.36076</c:v>
                </c:pt>
                <c:pt idx="4">
                  <c:v>214.61158280000001</c:v>
                </c:pt>
                <c:pt idx="5">
                  <c:v>221.049930284</c:v>
                </c:pt>
                <c:pt idx="6">
                  <c:v>227.68142819252</c:v>
                </c:pt>
              </c:numCache>
              <c:extLst/>
            </c:numRef>
          </c:val>
          <c:extLst>
            <c:ext xmlns:c16="http://schemas.microsoft.com/office/drawing/2014/chart" uri="{C3380CC4-5D6E-409C-BE32-E72D297353CC}">
              <c16:uniqueId val="{00000004-2FF5-429F-A279-64195604FBD0}"/>
            </c:ext>
          </c:extLst>
        </c:ser>
        <c:dLbls>
          <c:dLblPos val="outEnd"/>
          <c:showLegendKey val="0"/>
          <c:showVal val="1"/>
          <c:showCatName val="0"/>
          <c:showSerName val="0"/>
          <c:showPercent val="0"/>
          <c:showBubbleSize val="0"/>
        </c:dLbls>
        <c:gapWidth val="219"/>
        <c:overlap val="-27"/>
        <c:axId val="872581567"/>
        <c:axId val="872591167"/>
        <c:extLst>
          <c:ext xmlns:c15="http://schemas.microsoft.com/office/drawing/2012/chart" uri="{02D57815-91ED-43cb-92C2-25804820EDAC}">
            <c15:filteredBarSeries>
              <c15:ser>
                <c:idx val="0"/>
                <c:order val="0"/>
                <c:tx>
                  <c:strRef>
                    <c:extLst>
                      <c:ext uri="{02D57815-91ED-43cb-92C2-25804820EDAC}">
                        <c15:formulaRef>
                          <c15:sqref>'[Apollo Tyres Worksheet.xlsx]page 4'!$C$23</c15:sqref>
                        </c15:formulaRef>
                      </c:ext>
                    </c:extLst>
                    <c:strCache>
                      <c:ptCount val="1"/>
                      <c:pt idx="0">
                        <c:v>BN</c:v>
                      </c:pt>
                    </c:strCache>
                  </c:strRef>
                </c:tx>
                <c:spPr>
                  <a:solidFill>
                    <a:schemeClr val="accent1"/>
                  </a:solidFill>
                  <a:ln>
                    <a:noFill/>
                  </a:ln>
                  <a:effectLst/>
                </c:spPr>
                <c:invertIfNegative val="0"/>
                <c:dPt>
                  <c:idx val="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6-2FF5-429F-A279-64195604FBD0}"/>
                    </c:ext>
                  </c:extLst>
                </c:dPt>
                <c:dPt>
                  <c:idx val="1"/>
                  <c:invertIfNegative val="0"/>
                  <c:bubble3D val="0"/>
                  <c:spPr>
                    <a:solidFill>
                      <a:srgbClr val="9400D1"/>
                    </a:solidFill>
                    <a:ln>
                      <a:noFill/>
                    </a:ln>
                    <a:effectLst/>
                  </c:spPr>
                  <c:extLst>
                    <c:ext xmlns:c16="http://schemas.microsoft.com/office/drawing/2014/chart" uri="{C3380CC4-5D6E-409C-BE32-E72D297353CC}">
                      <c16:uniqueId val="{00000008-2FF5-429F-A279-64195604FBD0}"/>
                    </c:ext>
                  </c:extLst>
                </c:dPt>
                <c:dPt>
                  <c:idx val="2"/>
                  <c:invertIfNegative val="0"/>
                  <c:bubble3D val="0"/>
                  <c:spPr>
                    <a:solidFill>
                      <a:srgbClr val="9400D1"/>
                    </a:solidFill>
                    <a:ln>
                      <a:noFill/>
                    </a:ln>
                    <a:effectLst/>
                  </c:spPr>
                  <c:extLst>
                    <c:ext xmlns:c16="http://schemas.microsoft.com/office/drawing/2014/chart" uri="{C3380CC4-5D6E-409C-BE32-E72D297353CC}">
                      <c16:uniqueId val="{0000000A-2FF5-429F-A279-64195604FBD0}"/>
                    </c:ext>
                  </c:extLst>
                </c:dPt>
                <c:dPt>
                  <c:idx val="3"/>
                  <c:invertIfNegative val="0"/>
                  <c:bubble3D val="0"/>
                  <c:spPr>
                    <a:solidFill>
                      <a:srgbClr val="9400D1"/>
                    </a:solidFill>
                    <a:ln>
                      <a:noFill/>
                    </a:ln>
                    <a:effectLst/>
                  </c:spPr>
                  <c:extLst>
                    <c:ext xmlns:c16="http://schemas.microsoft.com/office/drawing/2014/chart" uri="{C3380CC4-5D6E-409C-BE32-E72D297353CC}">
                      <c16:uniqueId val="{0000000C-2FF5-429F-A279-64195604FBD0}"/>
                    </c:ext>
                  </c:extLst>
                </c:dPt>
                <c:dPt>
                  <c:idx val="4"/>
                  <c:invertIfNegative val="0"/>
                  <c:bubble3D val="0"/>
                  <c:spPr>
                    <a:solidFill>
                      <a:srgbClr val="9400D1"/>
                    </a:solidFill>
                    <a:ln>
                      <a:noFill/>
                    </a:ln>
                    <a:effectLst/>
                  </c:spPr>
                  <c:extLst>
                    <c:ext xmlns:c16="http://schemas.microsoft.com/office/drawing/2014/chart" uri="{C3380CC4-5D6E-409C-BE32-E72D297353CC}">
                      <c16:uniqueId val="{0000000E-2FF5-429F-A279-64195604FBD0}"/>
                    </c:ext>
                  </c:extLst>
                </c:dPt>
                <c:dPt>
                  <c:idx val="5"/>
                  <c:invertIfNegative val="0"/>
                  <c:bubble3D val="0"/>
                  <c:spPr>
                    <a:solidFill>
                      <a:srgbClr val="9400D1"/>
                    </a:solidFill>
                    <a:ln>
                      <a:noFill/>
                    </a:ln>
                    <a:effectLst/>
                  </c:spPr>
                  <c:extLst>
                    <c:ext xmlns:c16="http://schemas.microsoft.com/office/drawing/2014/chart" uri="{C3380CC4-5D6E-409C-BE32-E72D297353CC}">
                      <c16:uniqueId val="{00000010-2FF5-429F-A279-64195604FBD0}"/>
                    </c:ext>
                  </c:extLst>
                </c:dPt>
                <c:dLbls>
                  <c:delete val="1"/>
                </c:dLbls>
                <c:cat>
                  <c:strRef>
                    <c:extLst>
                      <c:ext uri="{02D57815-91ED-43cb-92C2-25804820EDAC}">
                        <c15:formulaRef>
                          <c15:sqref>'[Apollo Tyres Worksheet.xlsx]page 4'!$B$40:$B$47</c15:sqref>
                        </c15:formulaRef>
                      </c:ext>
                    </c:extLst>
                    <c:strCache>
                      <c:ptCount val="7"/>
                      <c:pt idx="0">
                        <c:v>2022A</c:v>
                      </c:pt>
                      <c:pt idx="1">
                        <c:v>2023A</c:v>
                      </c:pt>
                      <c:pt idx="2">
                        <c:v>2024P</c:v>
                      </c:pt>
                      <c:pt idx="3">
                        <c:v>2025P</c:v>
                      </c:pt>
                      <c:pt idx="4">
                        <c:v>2026P</c:v>
                      </c:pt>
                      <c:pt idx="5">
                        <c:v>2027P</c:v>
                      </c:pt>
                      <c:pt idx="6">
                        <c:v>2028P</c:v>
                      </c:pt>
                    </c:strCache>
                  </c:strRef>
                </c:cat>
                <c:val>
                  <c:numRef>
                    <c:extLst>
                      <c:ext uri="{02D57815-91ED-43cb-92C2-25804820EDAC}">
                        <c15:formulaRef>
                          <c15:sqref>'[Apollo Tyres Worksheet.xlsx]page 4'!$C$24:$C$30</c15:sqref>
                        </c15:formulaRef>
                      </c:ext>
                    </c:extLst>
                    <c:numCache>
                      <c:formatCode>0.0</c:formatCode>
                      <c:ptCount val="6"/>
                      <c:pt idx="0">
                        <c:v>136.4</c:v>
                      </c:pt>
                      <c:pt idx="1">
                        <c:v>142.69999999999999</c:v>
                      </c:pt>
                      <c:pt idx="2">
                        <c:v>149.4</c:v>
                      </c:pt>
                      <c:pt idx="3">
                        <c:v>156.5</c:v>
                      </c:pt>
                      <c:pt idx="4">
                        <c:v>164.2</c:v>
                      </c:pt>
                      <c:pt idx="5">
                        <c:v>172.4</c:v>
                      </c:pt>
                    </c:numCache>
                  </c:numRef>
                </c:val>
                <c:extLst>
                  <c:ext xmlns:c16="http://schemas.microsoft.com/office/drawing/2014/chart" uri="{C3380CC4-5D6E-409C-BE32-E72D297353CC}">
                    <c16:uniqueId val="{00000011-2FF5-429F-A279-64195604FBD0}"/>
                  </c:ext>
                </c:extLst>
              </c15:ser>
            </c15:filteredBarSeries>
          </c:ext>
        </c:extLst>
      </c:barChart>
      <c:catAx>
        <c:axId val="872581567"/>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2591167"/>
        <c:crosses val="autoZero"/>
        <c:auto val="1"/>
        <c:lblAlgn val="ctr"/>
        <c:lblOffset val="100"/>
        <c:noMultiLvlLbl val="0"/>
      </c:catAx>
      <c:valAx>
        <c:axId val="872591167"/>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2581567"/>
        <c:crosses val="autoZero"/>
        <c:crossBetween val="between"/>
        <c:majorUnit val="4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rgbClr val="9400D1"/>
                </a:solidFill>
                <a:latin typeface="Calibri (body)"/>
                <a:ea typeface="Calibri" panose="020F0502020204030204" pitchFamily="34" charset="0"/>
                <a:cs typeface="Calibri" panose="020F0502020204030204" pitchFamily="34" charset="0"/>
              </a:defRPr>
            </a:pPr>
            <a:r>
              <a:rPr lang="en-IN" sz="1200" b="1" dirty="0">
                <a:solidFill>
                  <a:srgbClr val="9400D1"/>
                </a:solidFill>
                <a:latin typeface="Calibri (body)"/>
                <a:ea typeface="Calibri" panose="020F0502020204030204" pitchFamily="34" charset="0"/>
                <a:cs typeface="Calibri" panose="020F0502020204030204" pitchFamily="34" charset="0"/>
              </a:rPr>
              <a:t>Global tyre</a:t>
            </a:r>
            <a:r>
              <a:rPr lang="en-IN" sz="1200" b="1" baseline="0" dirty="0">
                <a:solidFill>
                  <a:srgbClr val="9400D1"/>
                </a:solidFill>
                <a:latin typeface="Calibri (body)"/>
                <a:ea typeface="Calibri" panose="020F0502020204030204" pitchFamily="34" charset="0"/>
                <a:cs typeface="Calibri" panose="020F0502020204030204" pitchFamily="34" charset="0"/>
              </a:rPr>
              <a:t> market size in Units (Bn)</a:t>
            </a:r>
            <a:endParaRPr lang="en-IN" sz="1200" b="1" dirty="0">
              <a:solidFill>
                <a:srgbClr val="9400D1"/>
              </a:solidFill>
              <a:latin typeface="Calibri (body)"/>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9400D1"/>
              </a:solidFill>
              <a:latin typeface="Calibri (body)"/>
              <a:ea typeface="Calibri" panose="020F0502020204030204" pitchFamily="34" charset="0"/>
              <a:cs typeface="Calibri" panose="020F0502020204030204" pitchFamily="34" charset="0"/>
            </a:defRPr>
          </a:pPr>
          <a:endParaRPr lang="en-US"/>
        </a:p>
      </c:txPr>
    </c:title>
    <c:autoTitleDeleted val="0"/>
    <c:plotArea>
      <c:layout/>
      <c:barChart>
        <c:barDir val="col"/>
        <c:grouping val="clustered"/>
        <c:varyColors val="0"/>
        <c:ser>
          <c:idx val="0"/>
          <c:order val="0"/>
          <c:tx>
            <c:strRef>
              <c:f>'[Apollo Tyres Worksheet.xlsx]page 4'!$C$5</c:f>
              <c:strCache>
                <c:ptCount val="1"/>
                <c:pt idx="0">
                  <c:v>BN</c:v>
                </c:pt>
              </c:strCache>
            </c:strRef>
          </c:tx>
          <c:spPr>
            <a:solidFill>
              <a:srgbClr val="9400D1"/>
            </a:solidFill>
            <a:ln>
              <a:noFill/>
            </a:ln>
            <a:effectLst/>
          </c:spPr>
          <c:invertIfNegative val="0"/>
          <c:dPt>
            <c:idx val="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1-ED99-41AD-8A5C-7DD3BDF1A68B}"/>
              </c:ext>
            </c:extLst>
          </c:dPt>
          <c:dPt>
            <c:idx val="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3-ED99-41AD-8A5C-7DD3BDF1A68B}"/>
              </c:ext>
            </c:extLst>
          </c:dPt>
          <c:dPt>
            <c:idx val="2"/>
            <c:invertIfNegative val="0"/>
            <c:bubble3D val="0"/>
            <c:spPr>
              <a:solidFill>
                <a:srgbClr val="890980"/>
              </a:solidFill>
              <a:ln>
                <a:noFill/>
              </a:ln>
              <a:effectLst/>
            </c:spPr>
            <c:extLst>
              <c:ext xmlns:c16="http://schemas.microsoft.com/office/drawing/2014/chart" uri="{C3380CC4-5D6E-409C-BE32-E72D297353CC}">
                <c16:uniqueId val="{00000004-072B-4462-A10F-9A461ED50859}"/>
              </c:ext>
            </c:extLst>
          </c:dPt>
          <c:dPt>
            <c:idx val="3"/>
            <c:invertIfNegative val="0"/>
            <c:bubble3D val="0"/>
            <c:spPr>
              <a:solidFill>
                <a:srgbClr val="890980"/>
              </a:solidFill>
              <a:ln>
                <a:noFill/>
              </a:ln>
              <a:effectLst/>
            </c:spPr>
            <c:extLst>
              <c:ext xmlns:c16="http://schemas.microsoft.com/office/drawing/2014/chart" uri="{C3380CC4-5D6E-409C-BE32-E72D297353CC}">
                <c16:uniqueId val="{00000005-072B-4462-A10F-9A461ED50859}"/>
              </c:ext>
            </c:extLst>
          </c:dPt>
          <c:dPt>
            <c:idx val="4"/>
            <c:invertIfNegative val="0"/>
            <c:bubble3D val="0"/>
            <c:spPr>
              <a:solidFill>
                <a:srgbClr val="890980"/>
              </a:solidFill>
              <a:ln>
                <a:noFill/>
              </a:ln>
              <a:effectLst/>
            </c:spPr>
            <c:extLst>
              <c:ext xmlns:c16="http://schemas.microsoft.com/office/drawing/2014/chart" uri="{C3380CC4-5D6E-409C-BE32-E72D297353CC}">
                <c16:uniqueId val="{00000006-072B-4462-A10F-9A461ED50859}"/>
              </c:ext>
            </c:extLst>
          </c:dPt>
          <c:dPt>
            <c:idx val="5"/>
            <c:invertIfNegative val="0"/>
            <c:bubble3D val="0"/>
            <c:spPr>
              <a:solidFill>
                <a:srgbClr val="890980"/>
              </a:solidFill>
              <a:ln>
                <a:noFill/>
              </a:ln>
              <a:effectLst/>
            </c:spPr>
            <c:extLst>
              <c:ext xmlns:c16="http://schemas.microsoft.com/office/drawing/2014/chart" uri="{C3380CC4-5D6E-409C-BE32-E72D297353CC}">
                <c16:uniqueId val="{00000007-072B-4462-A10F-9A461ED50859}"/>
              </c:ext>
            </c:extLst>
          </c:dPt>
          <c:dPt>
            <c:idx val="6"/>
            <c:invertIfNegative val="0"/>
            <c:bubble3D val="0"/>
            <c:spPr>
              <a:solidFill>
                <a:srgbClr val="890980"/>
              </a:solidFill>
              <a:ln>
                <a:noFill/>
              </a:ln>
              <a:effectLst/>
            </c:spPr>
            <c:extLst>
              <c:ext xmlns:c16="http://schemas.microsoft.com/office/drawing/2014/chart" uri="{C3380CC4-5D6E-409C-BE32-E72D297353CC}">
                <c16:uniqueId val="{00000008-072B-4462-A10F-9A461ED5085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 4'!$B$6:$B$12</c:f>
              <c:strCache>
                <c:ptCount val="7"/>
                <c:pt idx="0">
                  <c:v>2022A</c:v>
                </c:pt>
                <c:pt idx="1">
                  <c:v>2023A</c:v>
                </c:pt>
                <c:pt idx="2">
                  <c:v>2024P</c:v>
                </c:pt>
                <c:pt idx="3">
                  <c:v>2025P</c:v>
                </c:pt>
                <c:pt idx="4">
                  <c:v>2026P</c:v>
                </c:pt>
                <c:pt idx="5">
                  <c:v>2027P</c:v>
                </c:pt>
                <c:pt idx="6">
                  <c:v>2028P</c:v>
                </c:pt>
              </c:strCache>
            </c:strRef>
          </c:cat>
          <c:val>
            <c:numRef>
              <c:f>'[Apollo Tyres Worksheet.xlsx]page 4'!$C$6:$C$12</c:f>
              <c:numCache>
                <c:formatCode>0.00</c:formatCode>
                <c:ptCount val="7"/>
                <c:pt idx="0">
                  <c:v>2.2599999999999998</c:v>
                </c:pt>
                <c:pt idx="1">
                  <c:v>2.38</c:v>
                </c:pt>
                <c:pt idx="2">
                  <c:v>2.4365532709774644</c:v>
                </c:pt>
                <c:pt idx="3">
                  <c:v>2.494450353912177</c:v>
                </c:pt>
                <c:pt idx="4">
                  <c:v>2.5537231803006759</c:v>
                </c:pt>
                <c:pt idx="5">
                  <c:v>2.6144044403918425</c:v>
                </c:pt>
                <c:pt idx="6">
                  <c:v>2.6765276012162822</c:v>
                </c:pt>
              </c:numCache>
            </c:numRef>
          </c:val>
          <c:extLst>
            <c:ext xmlns:c16="http://schemas.microsoft.com/office/drawing/2014/chart" uri="{C3380CC4-5D6E-409C-BE32-E72D297353CC}">
              <c16:uniqueId val="{00000004-ED99-41AD-8A5C-7DD3BDF1A68B}"/>
            </c:ext>
          </c:extLst>
        </c:ser>
        <c:dLbls>
          <c:dLblPos val="outEnd"/>
          <c:showLegendKey val="0"/>
          <c:showVal val="1"/>
          <c:showCatName val="0"/>
          <c:showSerName val="0"/>
          <c:showPercent val="0"/>
          <c:showBubbleSize val="0"/>
        </c:dLbls>
        <c:gapWidth val="219"/>
        <c:overlap val="-27"/>
        <c:axId val="356063007"/>
        <c:axId val="356059167"/>
      </c:barChart>
      <c:catAx>
        <c:axId val="356063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6059167"/>
        <c:crosses val="autoZero"/>
        <c:auto val="1"/>
        <c:lblAlgn val="ctr"/>
        <c:lblOffset val="100"/>
        <c:noMultiLvlLbl val="0"/>
      </c:catAx>
      <c:valAx>
        <c:axId val="356059167"/>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6063007"/>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sz="1200" b="1" i="0" u="none" strike="noStrike" kern="1200" spc="0" baseline="0" dirty="0">
                <a:solidFill>
                  <a:srgbClr val="9400D1"/>
                </a:solidFill>
                <a:latin typeface="Calibri" panose="020F0502020204030204" pitchFamily="34" charset="0"/>
                <a:ea typeface="Calibri" panose="020F0502020204030204" pitchFamily="34" charset="0"/>
                <a:cs typeface="Calibri" panose="020F0502020204030204" pitchFamily="34" charset="0"/>
              </a:rPr>
              <a:t>Indian tyre market size in Value (Bn dollars)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sz="1200" dirty="0">
              <a:latin typeface="Calibri" panose="020F0502020204030204" pitchFamily="34" charset="0"/>
              <a:ea typeface="Calibri" panose="020F0502020204030204" pitchFamily="34" charset="0"/>
              <a:cs typeface="Calibri" panose="020F0502020204030204" pitchFamily="34" charset="0"/>
            </a:endParaRPr>
          </a:p>
        </c:rich>
      </c:tx>
      <c:layout>
        <c:manualLayout>
          <c:xMode val="edge"/>
          <c:yMode val="edge"/>
          <c:x val="0.13599979669777523"/>
          <c:y val="7.7602261352000788E-3"/>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1"/>
          <c:order val="1"/>
          <c:tx>
            <c:v>Bn</c:v>
          </c:tx>
          <c:spPr>
            <a:solidFill>
              <a:schemeClr val="accent2"/>
            </a:solidFill>
            <a:ln>
              <a:noFill/>
            </a:ln>
            <a:effectLst/>
          </c:spPr>
          <c:invertIfNegative val="0"/>
          <c:dPt>
            <c:idx val="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1-01E8-425E-835B-42594ACF905C}"/>
              </c:ext>
            </c:extLst>
          </c:dPt>
          <c:dPt>
            <c:idx val="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3-01E8-425E-835B-42594ACF905C}"/>
              </c:ext>
            </c:extLst>
          </c:dPt>
          <c:dPt>
            <c:idx val="2"/>
            <c:invertIfNegative val="0"/>
            <c:bubble3D val="0"/>
            <c:spPr>
              <a:solidFill>
                <a:srgbClr val="890980"/>
              </a:solidFill>
              <a:ln>
                <a:noFill/>
              </a:ln>
              <a:effectLst/>
            </c:spPr>
            <c:extLst>
              <c:ext xmlns:c16="http://schemas.microsoft.com/office/drawing/2014/chart" uri="{C3380CC4-5D6E-409C-BE32-E72D297353CC}">
                <c16:uniqueId val="{00000005-01E8-425E-835B-42594ACF905C}"/>
              </c:ext>
            </c:extLst>
          </c:dPt>
          <c:dPt>
            <c:idx val="3"/>
            <c:invertIfNegative val="0"/>
            <c:bubble3D val="0"/>
            <c:spPr>
              <a:solidFill>
                <a:srgbClr val="890980"/>
              </a:solidFill>
              <a:ln>
                <a:noFill/>
              </a:ln>
              <a:effectLst/>
            </c:spPr>
            <c:extLst>
              <c:ext xmlns:c16="http://schemas.microsoft.com/office/drawing/2014/chart" uri="{C3380CC4-5D6E-409C-BE32-E72D297353CC}">
                <c16:uniqueId val="{00000007-01E8-425E-835B-42594ACF905C}"/>
              </c:ext>
            </c:extLst>
          </c:dPt>
          <c:dPt>
            <c:idx val="4"/>
            <c:invertIfNegative val="0"/>
            <c:bubble3D val="0"/>
            <c:spPr>
              <a:solidFill>
                <a:srgbClr val="890980"/>
              </a:solidFill>
              <a:ln>
                <a:noFill/>
              </a:ln>
              <a:effectLst/>
            </c:spPr>
            <c:extLst>
              <c:ext xmlns:c16="http://schemas.microsoft.com/office/drawing/2014/chart" uri="{C3380CC4-5D6E-409C-BE32-E72D297353CC}">
                <c16:uniqueId val="{00000009-01E8-425E-835B-42594ACF905C}"/>
              </c:ext>
            </c:extLst>
          </c:dPt>
          <c:dPt>
            <c:idx val="5"/>
            <c:invertIfNegative val="0"/>
            <c:bubble3D val="0"/>
            <c:spPr>
              <a:solidFill>
                <a:srgbClr val="890980"/>
              </a:solidFill>
              <a:ln>
                <a:noFill/>
              </a:ln>
              <a:effectLst/>
            </c:spPr>
            <c:extLst>
              <c:ext xmlns:c16="http://schemas.microsoft.com/office/drawing/2014/chart" uri="{C3380CC4-5D6E-409C-BE32-E72D297353CC}">
                <c16:uniqueId val="{0000000B-01E8-425E-835B-42594ACF905C}"/>
              </c:ext>
            </c:extLst>
          </c:dPt>
          <c:dPt>
            <c:idx val="6"/>
            <c:invertIfNegative val="0"/>
            <c:bubble3D val="0"/>
            <c:spPr>
              <a:solidFill>
                <a:srgbClr val="890980"/>
              </a:solidFill>
              <a:ln>
                <a:noFill/>
              </a:ln>
              <a:effectLst/>
            </c:spPr>
            <c:extLst>
              <c:ext xmlns:c16="http://schemas.microsoft.com/office/drawing/2014/chart" uri="{C3380CC4-5D6E-409C-BE32-E72D297353CC}">
                <c16:uniqueId val="{0000000D-01E8-425E-835B-42594ACF905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 4'!$E$60:$E$66</c:f>
              <c:strCache>
                <c:ptCount val="7"/>
                <c:pt idx="0">
                  <c:v>FY22A</c:v>
                </c:pt>
                <c:pt idx="1">
                  <c:v>FY23A</c:v>
                </c:pt>
                <c:pt idx="2">
                  <c:v>FY24A</c:v>
                </c:pt>
                <c:pt idx="3">
                  <c:v>FY25P</c:v>
                </c:pt>
                <c:pt idx="4">
                  <c:v>FY26P</c:v>
                </c:pt>
                <c:pt idx="5">
                  <c:v>FY27P</c:v>
                </c:pt>
                <c:pt idx="6">
                  <c:v>FY28P</c:v>
                </c:pt>
              </c:strCache>
            </c:strRef>
          </c:cat>
          <c:val>
            <c:numRef>
              <c:f>'[Apollo Tyres Worksheet.xlsx]page 4'!$F$60:$F$66</c:f>
              <c:numCache>
                <c:formatCode>0.0</c:formatCode>
                <c:ptCount val="7"/>
                <c:pt idx="0">
                  <c:v>11.293103448275863</c:v>
                </c:pt>
                <c:pt idx="1">
                  <c:v>13.11</c:v>
                </c:pt>
                <c:pt idx="2">
                  <c:v>14.251880999999999</c:v>
                </c:pt>
                <c:pt idx="3">
                  <c:v>15.4932198351</c:v>
                </c:pt>
                <c:pt idx="4">
                  <c:v>16.842679282737208</c:v>
                </c:pt>
                <c:pt idx="5">
                  <c:v>18.309676648263618</c:v>
                </c:pt>
                <c:pt idx="6">
                  <c:v>19.90444948432738</c:v>
                </c:pt>
              </c:numCache>
            </c:numRef>
          </c:val>
          <c:extLst>
            <c:ext xmlns:c16="http://schemas.microsoft.com/office/drawing/2014/chart" uri="{C3380CC4-5D6E-409C-BE32-E72D297353CC}">
              <c16:uniqueId val="{0000000E-01E8-425E-835B-42594ACF905C}"/>
            </c:ext>
          </c:extLst>
        </c:ser>
        <c:dLbls>
          <c:dLblPos val="outEnd"/>
          <c:showLegendKey val="0"/>
          <c:showVal val="1"/>
          <c:showCatName val="0"/>
          <c:showSerName val="0"/>
          <c:showPercent val="0"/>
          <c:showBubbleSize val="0"/>
        </c:dLbls>
        <c:gapWidth val="219"/>
        <c:overlap val="-27"/>
        <c:axId val="872581567"/>
        <c:axId val="872591167"/>
        <c:extLst>
          <c:ext xmlns:c15="http://schemas.microsoft.com/office/drawing/2012/chart" uri="{02D57815-91ED-43cb-92C2-25804820EDAC}">
            <c15:filteredBarSeries>
              <c15:ser>
                <c:idx val="0"/>
                <c:order val="0"/>
                <c:tx>
                  <c:strRef>
                    <c:extLst>
                      <c:ext uri="{02D57815-91ED-43cb-92C2-25804820EDAC}">
                        <c15:formulaRef>
                          <c15:sqref>'[Apollo Tyres Worksheet.xlsx]page 4'!$C$23</c15:sqref>
                        </c15:formulaRef>
                      </c:ext>
                    </c:extLst>
                    <c:strCache>
                      <c:ptCount val="1"/>
                      <c:pt idx="0">
                        <c:v>Mn</c:v>
                      </c:pt>
                    </c:strCache>
                  </c:strRef>
                </c:tx>
                <c:spPr>
                  <a:solidFill>
                    <a:schemeClr val="accent1"/>
                  </a:solidFill>
                  <a:ln>
                    <a:noFill/>
                  </a:ln>
                  <a:effectLst/>
                </c:spPr>
                <c:invertIfNegative val="0"/>
                <c:dPt>
                  <c:idx val="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0-01E8-425E-835B-42594ACF905C}"/>
                    </c:ext>
                  </c:extLst>
                </c:dPt>
                <c:dPt>
                  <c:idx val="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12-01E8-425E-835B-42594ACF905C}"/>
                    </c:ext>
                  </c:extLst>
                </c:dPt>
                <c:dPt>
                  <c:idx val="2"/>
                  <c:invertIfNegative val="0"/>
                  <c:bubble3D val="0"/>
                  <c:spPr>
                    <a:solidFill>
                      <a:srgbClr val="9400D1"/>
                    </a:solidFill>
                    <a:ln>
                      <a:noFill/>
                    </a:ln>
                    <a:effectLst/>
                  </c:spPr>
                  <c:extLst>
                    <c:ext xmlns:c16="http://schemas.microsoft.com/office/drawing/2014/chart" uri="{C3380CC4-5D6E-409C-BE32-E72D297353CC}">
                      <c16:uniqueId val="{00000014-01E8-425E-835B-42594ACF905C}"/>
                    </c:ext>
                  </c:extLst>
                </c:dPt>
                <c:dPt>
                  <c:idx val="3"/>
                  <c:invertIfNegative val="0"/>
                  <c:bubble3D val="0"/>
                  <c:spPr>
                    <a:solidFill>
                      <a:srgbClr val="9400D1"/>
                    </a:solidFill>
                    <a:ln>
                      <a:noFill/>
                    </a:ln>
                    <a:effectLst/>
                  </c:spPr>
                  <c:extLst>
                    <c:ext xmlns:c16="http://schemas.microsoft.com/office/drawing/2014/chart" uri="{C3380CC4-5D6E-409C-BE32-E72D297353CC}">
                      <c16:uniqueId val="{00000016-01E8-425E-835B-42594ACF905C}"/>
                    </c:ext>
                  </c:extLst>
                </c:dPt>
                <c:dPt>
                  <c:idx val="4"/>
                  <c:invertIfNegative val="0"/>
                  <c:bubble3D val="0"/>
                  <c:spPr>
                    <a:solidFill>
                      <a:srgbClr val="9400D1"/>
                    </a:solidFill>
                    <a:ln>
                      <a:noFill/>
                    </a:ln>
                    <a:effectLst/>
                  </c:spPr>
                  <c:extLst>
                    <c:ext xmlns:c16="http://schemas.microsoft.com/office/drawing/2014/chart" uri="{C3380CC4-5D6E-409C-BE32-E72D297353CC}">
                      <c16:uniqueId val="{00000018-01E8-425E-835B-42594ACF905C}"/>
                    </c:ext>
                  </c:extLst>
                </c:dPt>
                <c:dPt>
                  <c:idx val="5"/>
                  <c:invertIfNegative val="0"/>
                  <c:bubble3D val="0"/>
                  <c:spPr>
                    <a:solidFill>
                      <a:srgbClr val="9400D1"/>
                    </a:solidFill>
                    <a:ln>
                      <a:noFill/>
                    </a:ln>
                    <a:effectLst/>
                  </c:spPr>
                  <c:extLst>
                    <c:ext xmlns:c16="http://schemas.microsoft.com/office/drawing/2014/chart" uri="{C3380CC4-5D6E-409C-BE32-E72D297353CC}">
                      <c16:uniqueId val="{0000001A-01E8-425E-835B-42594ACF905C}"/>
                    </c:ext>
                  </c:extLst>
                </c:dPt>
                <c:dPt>
                  <c:idx val="6"/>
                  <c:invertIfNegative val="0"/>
                  <c:bubble3D val="0"/>
                  <c:spPr>
                    <a:solidFill>
                      <a:srgbClr val="9400D1"/>
                    </a:solidFill>
                    <a:ln>
                      <a:noFill/>
                    </a:ln>
                    <a:effectLst/>
                  </c:spPr>
                  <c:extLst>
                    <c:ext xmlns:c16="http://schemas.microsoft.com/office/drawing/2014/chart" uri="{C3380CC4-5D6E-409C-BE32-E72D297353CC}">
                      <c16:uniqueId val="{0000001C-01E8-425E-835B-42594ACF905C}"/>
                    </c:ext>
                  </c:extLst>
                </c:dPt>
                <c:dLbls>
                  <c:delete val="1"/>
                </c:dLbls>
                <c:cat>
                  <c:strRef>
                    <c:extLst>
                      <c:ext uri="{02D57815-91ED-43cb-92C2-25804820EDAC}">
                        <c15:formulaRef>
                          <c15:sqref>'[Apollo Tyres Worksheet.xlsx]page 4'!$E$60:$E$66</c15:sqref>
                        </c15:formulaRef>
                      </c:ext>
                    </c:extLst>
                    <c:strCache>
                      <c:ptCount val="7"/>
                      <c:pt idx="0">
                        <c:v>FY22A</c:v>
                      </c:pt>
                      <c:pt idx="1">
                        <c:v>FY23A</c:v>
                      </c:pt>
                      <c:pt idx="2">
                        <c:v>FY24A</c:v>
                      </c:pt>
                      <c:pt idx="3">
                        <c:v>FY25P</c:v>
                      </c:pt>
                      <c:pt idx="4">
                        <c:v>FY26P</c:v>
                      </c:pt>
                      <c:pt idx="5">
                        <c:v>FY27P</c:v>
                      </c:pt>
                      <c:pt idx="6">
                        <c:v>FY28P</c:v>
                      </c:pt>
                    </c:strCache>
                  </c:strRef>
                </c:cat>
                <c:val>
                  <c:numRef>
                    <c:extLst>
                      <c:ext uri="{02D57815-91ED-43cb-92C2-25804820EDAC}">
                        <c15:formulaRef>
                          <c15:sqref>'[Apollo Tyres Worksheet.xlsx]page 4'!$C$24:$C$30</c15:sqref>
                        </c15:formulaRef>
                      </c:ext>
                    </c:extLst>
                    <c:numCache>
                      <c:formatCode>0.0</c:formatCode>
                      <c:ptCount val="7"/>
                      <c:pt idx="0">
                        <c:v>130.5</c:v>
                      </c:pt>
                      <c:pt idx="1">
                        <c:v>136.4</c:v>
                      </c:pt>
                      <c:pt idx="2">
                        <c:v>142.69999999999999</c:v>
                      </c:pt>
                      <c:pt idx="3">
                        <c:v>149.4</c:v>
                      </c:pt>
                      <c:pt idx="4">
                        <c:v>156.5</c:v>
                      </c:pt>
                      <c:pt idx="5">
                        <c:v>164.2</c:v>
                      </c:pt>
                      <c:pt idx="6">
                        <c:v>172.4</c:v>
                      </c:pt>
                    </c:numCache>
                  </c:numRef>
                </c:val>
                <c:extLst>
                  <c:ext xmlns:c16="http://schemas.microsoft.com/office/drawing/2014/chart" uri="{C3380CC4-5D6E-409C-BE32-E72D297353CC}">
                    <c16:uniqueId val="{0000001D-01E8-425E-835B-42594ACF905C}"/>
                  </c:ext>
                </c:extLst>
              </c15:ser>
            </c15:filteredBarSeries>
          </c:ext>
        </c:extLst>
      </c:barChart>
      <c:catAx>
        <c:axId val="872581567"/>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2591167"/>
        <c:crosses val="autoZero"/>
        <c:auto val="1"/>
        <c:lblAlgn val="ctr"/>
        <c:lblOffset val="100"/>
        <c:noMultiLvlLbl val="0"/>
      </c:catAx>
      <c:valAx>
        <c:axId val="872591167"/>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2581567"/>
        <c:crosses val="autoZero"/>
        <c:crossBetween val="between"/>
        <c:majorUnit val="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solidFill>
                  <a:srgbClr val="9400D1"/>
                </a:solidFill>
                <a:latin typeface="Calibri (body)"/>
              </a:rPr>
              <a:t>Category wise tyre export and </a:t>
            </a:r>
          </a:p>
          <a:p>
            <a:pPr>
              <a:defRPr/>
            </a:pPr>
            <a:r>
              <a:rPr lang="en-US" sz="1200" b="1" dirty="0">
                <a:solidFill>
                  <a:srgbClr val="9400D1"/>
                </a:solidFill>
                <a:latin typeface="Calibri (body)"/>
              </a:rPr>
              <a:t>% share in quantity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565235260226618"/>
          <c:y val="0.30151154411635134"/>
          <c:w val="0.27882299468663979"/>
          <c:h val="0.51859984635468637"/>
        </c:manualLayout>
      </c:layout>
      <c:doughnutChart>
        <c:varyColors val="1"/>
        <c:ser>
          <c:idx val="0"/>
          <c:order val="0"/>
          <c:tx>
            <c:strRef>
              <c:f>'[Apollo Tyres Worksheet.xlsx]page 5'!$C$19</c:f>
              <c:strCache>
                <c:ptCount val="1"/>
                <c:pt idx="0">
                  <c:v>Percentage</c:v>
                </c:pt>
              </c:strCache>
            </c:strRef>
          </c:tx>
          <c:dPt>
            <c:idx val="0"/>
            <c:bubble3D val="0"/>
            <c:spPr>
              <a:solidFill>
                <a:schemeClr val="accent5">
                  <a:shade val="42000"/>
                </a:schemeClr>
              </a:solidFill>
              <a:ln w="19050">
                <a:solidFill>
                  <a:schemeClr val="lt1"/>
                </a:solidFill>
              </a:ln>
              <a:effectLst/>
            </c:spPr>
            <c:extLst>
              <c:ext xmlns:c16="http://schemas.microsoft.com/office/drawing/2014/chart" uri="{C3380CC4-5D6E-409C-BE32-E72D297353CC}">
                <c16:uniqueId val="{00000001-68F0-4C28-86D3-D22A12CA7FFD}"/>
              </c:ext>
            </c:extLst>
          </c:dPt>
          <c:dPt>
            <c:idx val="1"/>
            <c:bubble3D val="0"/>
            <c:spPr>
              <a:solidFill>
                <a:schemeClr val="accent5">
                  <a:shade val="55000"/>
                </a:schemeClr>
              </a:solidFill>
              <a:ln w="19050">
                <a:solidFill>
                  <a:schemeClr val="lt1"/>
                </a:solidFill>
              </a:ln>
              <a:effectLst/>
            </c:spPr>
            <c:extLst>
              <c:ext xmlns:c16="http://schemas.microsoft.com/office/drawing/2014/chart" uri="{C3380CC4-5D6E-409C-BE32-E72D297353CC}">
                <c16:uniqueId val="{00000003-68F0-4C28-86D3-D22A12CA7FFD}"/>
              </c:ext>
            </c:extLst>
          </c:dPt>
          <c:dPt>
            <c:idx val="2"/>
            <c:bubble3D val="0"/>
            <c:spPr>
              <a:solidFill>
                <a:schemeClr val="accent5">
                  <a:shade val="68000"/>
                </a:schemeClr>
              </a:solidFill>
              <a:ln w="19050">
                <a:solidFill>
                  <a:schemeClr val="lt1"/>
                </a:solidFill>
              </a:ln>
              <a:effectLst/>
            </c:spPr>
            <c:extLst>
              <c:ext xmlns:c16="http://schemas.microsoft.com/office/drawing/2014/chart" uri="{C3380CC4-5D6E-409C-BE32-E72D297353CC}">
                <c16:uniqueId val="{00000005-68F0-4C28-86D3-D22A12CA7FFD}"/>
              </c:ext>
            </c:extLst>
          </c:dPt>
          <c:dPt>
            <c:idx val="3"/>
            <c:bubble3D val="0"/>
            <c:spPr>
              <a:solidFill>
                <a:schemeClr val="accent5">
                  <a:shade val="80000"/>
                </a:schemeClr>
              </a:solidFill>
              <a:ln w="19050">
                <a:solidFill>
                  <a:schemeClr val="lt1"/>
                </a:solidFill>
              </a:ln>
              <a:effectLst/>
            </c:spPr>
            <c:extLst>
              <c:ext xmlns:c16="http://schemas.microsoft.com/office/drawing/2014/chart" uri="{C3380CC4-5D6E-409C-BE32-E72D297353CC}">
                <c16:uniqueId val="{00000007-68F0-4C28-86D3-D22A12CA7FFD}"/>
              </c:ext>
            </c:extLst>
          </c:dPt>
          <c:dPt>
            <c:idx val="4"/>
            <c:bubble3D val="0"/>
            <c:spPr>
              <a:solidFill>
                <a:schemeClr val="accent5">
                  <a:shade val="93000"/>
                </a:schemeClr>
              </a:solidFill>
              <a:ln w="19050">
                <a:solidFill>
                  <a:schemeClr val="lt1"/>
                </a:solidFill>
              </a:ln>
              <a:effectLst/>
            </c:spPr>
            <c:extLst>
              <c:ext xmlns:c16="http://schemas.microsoft.com/office/drawing/2014/chart" uri="{C3380CC4-5D6E-409C-BE32-E72D297353CC}">
                <c16:uniqueId val="{00000009-68F0-4C28-86D3-D22A12CA7FFD}"/>
              </c:ext>
            </c:extLst>
          </c:dPt>
          <c:dPt>
            <c:idx val="5"/>
            <c:bubble3D val="0"/>
            <c:spPr>
              <a:solidFill>
                <a:schemeClr val="accent5">
                  <a:tint val="94000"/>
                </a:schemeClr>
              </a:solidFill>
              <a:ln w="19050">
                <a:solidFill>
                  <a:schemeClr val="lt1"/>
                </a:solidFill>
              </a:ln>
              <a:effectLst/>
            </c:spPr>
            <c:extLst>
              <c:ext xmlns:c16="http://schemas.microsoft.com/office/drawing/2014/chart" uri="{C3380CC4-5D6E-409C-BE32-E72D297353CC}">
                <c16:uniqueId val="{0000000B-68F0-4C28-86D3-D22A12CA7FFD}"/>
              </c:ext>
            </c:extLst>
          </c:dPt>
          <c:dPt>
            <c:idx val="6"/>
            <c:bubble3D val="0"/>
            <c:spPr>
              <a:solidFill>
                <a:schemeClr val="accent5">
                  <a:tint val="81000"/>
                </a:schemeClr>
              </a:solidFill>
              <a:ln w="19050">
                <a:solidFill>
                  <a:schemeClr val="lt1"/>
                </a:solidFill>
              </a:ln>
              <a:effectLst/>
            </c:spPr>
            <c:extLst>
              <c:ext xmlns:c16="http://schemas.microsoft.com/office/drawing/2014/chart" uri="{C3380CC4-5D6E-409C-BE32-E72D297353CC}">
                <c16:uniqueId val="{0000000D-68F0-4C28-86D3-D22A12CA7FFD}"/>
              </c:ext>
            </c:extLst>
          </c:dPt>
          <c:dPt>
            <c:idx val="7"/>
            <c:bubble3D val="0"/>
            <c:spPr>
              <a:solidFill>
                <a:schemeClr val="accent5">
                  <a:tint val="69000"/>
                </a:schemeClr>
              </a:solidFill>
              <a:ln w="19050">
                <a:solidFill>
                  <a:schemeClr val="lt1"/>
                </a:solidFill>
              </a:ln>
              <a:effectLst/>
            </c:spPr>
            <c:extLst>
              <c:ext xmlns:c16="http://schemas.microsoft.com/office/drawing/2014/chart" uri="{C3380CC4-5D6E-409C-BE32-E72D297353CC}">
                <c16:uniqueId val="{0000000F-68F0-4C28-86D3-D22A12CA7FFD}"/>
              </c:ext>
            </c:extLst>
          </c:dPt>
          <c:dPt>
            <c:idx val="8"/>
            <c:bubble3D val="0"/>
            <c:spPr>
              <a:solidFill>
                <a:schemeClr val="accent5">
                  <a:tint val="56000"/>
                </a:schemeClr>
              </a:solidFill>
              <a:ln w="19050">
                <a:solidFill>
                  <a:schemeClr val="lt1"/>
                </a:solidFill>
              </a:ln>
              <a:effectLst/>
            </c:spPr>
            <c:extLst>
              <c:ext xmlns:c16="http://schemas.microsoft.com/office/drawing/2014/chart" uri="{C3380CC4-5D6E-409C-BE32-E72D297353CC}">
                <c16:uniqueId val="{00000011-68F0-4C28-86D3-D22A12CA7FFD}"/>
              </c:ext>
            </c:extLst>
          </c:dPt>
          <c:dPt>
            <c:idx val="9"/>
            <c:bubble3D val="0"/>
            <c:spPr>
              <a:solidFill>
                <a:schemeClr val="accent5">
                  <a:tint val="43000"/>
                </a:schemeClr>
              </a:solidFill>
              <a:ln w="19050">
                <a:solidFill>
                  <a:schemeClr val="lt1"/>
                </a:solidFill>
              </a:ln>
              <a:effectLst/>
            </c:spPr>
            <c:extLst>
              <c:ext xmlns:c16="http://schemas.microsoft.com/office/drawing/2014/chart" uri="{C3380CC4-5D6E-409C-BE32-E72D297353CC}">
                <c16:uniqueId val="{00000013-68F0-4C28-86D3-D22A12CA7FFD}"/>
              </c:ext>
            </c:extLst>
          </c:dPt>
          <c:dLbls>
            <c:dLbl>
              <c:idx val="0"/>
              <c:layout>
                <c:manualLayout>
                  <c:x val="4.878048780487745E-3"/>
                  <c:y val="-0.13911902082308356"/>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8F0-4C28-86D3-D22A12CA7FFD}"/>
                </c:ext>
              </c:extLst>
            </c:dLbl>
            <c:dLbl>
              <c:idx val="1"/>
              <c:layout>
                <c:manualLayout>
                  <c:x val="8.6178861788617889E-2"/>
                  <c:y val="-0.111900081966393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8F0-4C28-86D3-D22A12CA7FFD}"/>
                </c:ext>
              </c:extLst>
            </c:dLbl>
            <c:dLbl>
              <c:idx val="2"/>
              <c:layout>
                <c:manualLayout>
                  <c:x val="0.14308943089430895"/>
                  <c:y val="-6.04865307926450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8F0-4C28-86D3-D22A12CA7FFD}"/>
                </c:ext>
              </c:extLst>
            </c:dLbl>
            <c:dLbl>
              <c:idx val="3"/>
              <c:layout>
                <c:manualLayout>
                  <c:x val="0.11219512195121939"/>
                  <c:y val="0"/>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8F0-4C28-86D3-D22A12CA7FFD}"/>
                </c:ext>
              </c:extLst>
            </c:dLbl>
            <c:dLbl>
              <c:idx val="4"/>
              <c:layout>
                <c:manualLayout>
                  <c:x val="0.11707317073170732"/>
                  <c:y val="7.863249003043854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8F0-4C28-86D3-D22A12CA7FFD}"/>
                </c:ext>
              </c:extLst>
            </c:dLbl>
            <c:dLbl>
              <c:idx val="5"/>
              <c:layout>
                <c:manualLayout>
                  <c:x val="7.4796747967479676E-2"/>
                  <c:y val="0.12702171466455456"/>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8F0-4C28-86D3-D22A12CA7FFD}"/>
                </c:ext>
              </c:extLst>
            </c:dLbl>
            <c:dLbl>
              <c:idx val="6"/>
              <c:layout>
                <c:manualLayout>
                  <c:x val="-3.9024390243902439E-2"/>
                  <c:y val="0.1481920004419802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8F0-4C28-86D3-D22A12CA7FFD}"/>
                </c:ext>
              </c:extLst>
            </c:dLbl>
            <c:dLbl>
              <c:idx val="7"/>
              <c:layout>
                <c:manualLayout>
                  <c:x val="-0.11056910569105691"/>
                  <c:y val="1.814595923779350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8F0-4C28-86D3-D22A12CA7FFD}"/>
                </c:ext>
              </c:extLst>
            </c:dLbl>
            <c:dLbl>
              <c:idx val="8"/>
              <c:layout>
                <c:manualLayout>
                  <c:x val="-0.1008130081300813"/>
                  <c:y val="-9.375412272859982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68F0-4C28-86D3-D22A12CA7FFD}"/>
                </c:ext>
              </c:extLst>
            </c:dLbl>
            <c:dLbl>
              <c:idx val="9"/>
              <c:layout>
                <c:manualLayout>
                  <c:x val="-9.2682926829268292E-2"/>
                  <c:y val="-0.12097306158529006"/>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8F0-4C28-86D3-D22A12CA7FFD}"/>
                </c:ext>
              </c:extLst>
            </c:dLbl>
            <c:spPr>
              <a:noFill/>
              <a:ln>
                <a:noFill/>
              </a:ln>
              <a:effectLst/>
            </c:spPr>
            <c:txPr>
              <a:bodyPr rot="0" spcFirstLastPara="1" vertOverflow="ellipsis" horzOverflow="clip" vert="horz" wrap="square" lIns="38100" tIns="19050" rIns="38100" bIns="19050" anchor="ctr" anchorCtr="1">
                <a:spAutoFit/>
              </a:bodyPr>
              <a:lstStyle/>
              <a:p>
                <a:pPr>
                  <a:defRPr sz="900" b="1" i="0" u="none" strike="noStrike" kern="1200" baseline="0">
                    <a:solidFill>
                      <a:schemeClr val="accent5">
                        <a:lumMod val="75000"/>
                      </a:schemeClr>
                    </a:solidFill>
                    <a:latin typeface="Calibri (body)"/>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'[Apollo Tyres Worksheet.xlsx]page 5'!$B$20:$B$29</c:f>
              <c:strCache>
                <c:ptCount val="10"/>
                <c:pt idx="0">
                  <c:v>Scooter</c:v>
                </c:pt>
                <c:pt idx="1">
                  <c:v>Motorcycle</c:v>
                </c:pt>
                <c:pt idx="2">
                  <c:v>Motorcycle (Others)</c:v>
                </c:pt>
                <c:pt idx="3">
                  <c:v>TBB</c:v>
                </c:pt>
                <c:pt idx="4">
                  <c:v>Others</c:v>
                </c:pt>
                <c:pt idx="5">
                  <c:v>TBR</c:v>
                </c:pt>
                <c:pt idx="6">
                  <c:v>Farm/Agri</c:v>
                </c:pt>
                <c:pt idx="7">
                  <c:v>PCR</c:v>
                </c:pt>
                <c:pt idx="8">
                  <c:v>PC (Bias)</c:v>
                </c:pt>
                <c:pt idx="9">
                  <c:v>OTR/Industry</c:v>
                </c:pt>
              </c:strCache>
            </c:strRef>
          </c:cat>
          <c:val>
            <c:numRef>
              <c:f>'[Apollo Tyres Worksheet.xlsx]page 5'!$C$20:$C$29</c:f>
              <c:numCache>
                <c:formatCode>0%</c:formatCode>
                <c:ptCount val="10"/>
                <c:pt idx="0">
                  <c:v>0.03</c:v>
                </c:pt>
                <c:pt idx="1">
                  <c:v>0.13</c:v>
                </c:pt>
                <c:pt idx="2">
                  <c:v>0.05</c:v>
                </c:pt>
                <c:pt idx="3">
                  <c:v>0.08</c:v>
                </c:pt>
                <c:pt idx="4">
                  <c:v>0.05</c:v>
                </c:pt>
                <c:pt idx="5">
                  <c:v>0.1</c:v>
                </c:pt>
                <c:pt idx="6">
                  <c:v>0.19</c:v>
                </c:pt>
                <c:pt idx="7">
                  <c:v>0.22</c:v>
                </c:pt>
                <c:pt idx="8">
                  <c:v>0.04</c:v>
                </c:pt>
                <c:pt idx="9">
                  <c:v>0.11</c:v>
                </c:pt>
              </c:numCache>
            </c:numRef>
          </c:val>
          <c:extLst>
            <c:ext xmlns:c16="http://schemas.microsoft.com/office/drawing/2014/chart" uri="{C3380CC4-5D6E-409C-BE32-E72D297353CC}">
              <c16:uniqueId val="{00000014-68F0-4C28-86D3-D22A12CA7FFD}"/>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body)"/>
                <a:ea typeface="+mn-ea"/>
                <a:cs typeface="+mn-cs"/>
              </a:defRPr>
            </a:pPr>
            <a:r>
              <a:rPr lang="en-US" sz="1200" b="1" dirty="0">
                <a:solidFill>
                  <a:srgbClr val="9400D1"/>
                </a:solidFill>
                <a:latin typeface="Calibri (body)"/>
              </a:rPr>
              <a:t>Indian tyre export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alibri (body)"/>
              <a:ea typeface="+mn-ea"/>
              <a:cs typeface="+mn-cs"/>
            </a:defRPr>
          </a:pPr>
          <a:endParaRPr lang="en-US"/>
        </a:p>
      </c:txPr>
    </c:title>
    <c:autoTitleDeleted val="0"/>
    <c:plotArea>
      <c:layout>
        <c:manualLayout>
          <c:layoutTarget val="inner"/>
          <c:xMode val="edge"/>
          <c:yMode val="edge"/>
          <c:x val="0.1272421415192323"/>
          <c:y val="0.16778417587020747"/>
          <c:w val="0.85358502960523397"/>
          <c:h val="0.57446230258663245"/>
        </c:manualLayout>
      </c:layout>
      <c:barChart>
        <c:barDir val="col"/>
        <c:grouping val="clustered"/>
        <c:varyColors val="0"/>
        <c:ser>
          <c:idx val="0"/>
          <c:order val="0"/>
          <c:tx>
            <c:strRef>
              <c:f>'[Apollo Tyres Worksheet.xlsx]page 5'!$C$43</c:f>
              <c:strCache>
                <c:ptCount val="1"/>
                <c:pt idx="0">
                  <c:v>FY22</c:v>
                </c:pt>
              </c:strCache>
            </c:strRef>
          </c:tx>
          <c:spPr>
            <a:solidFill>
              <a:schemeClr val="accent5">
                <a:lumMod val="60000"/>
                <a:lumOff val="40000"/>
              </a:schemeClr>
            </a:solidFill>
            <a:ln>
              <a:noFill/>
            </a:ln>
            <a:effectLst/>
          </c:spPr>
          <c:invertIfNegative val="0"/>
          <c:dLbls>
            <c:dLbl>
              <c:idx val="3"/>
              <c:layout>
                <c:manualLayout>
                  <c:x val="0"/>
                  <c:y val="8.2745311198767268E-2"/>
                </c:manualLayout>
              </c:layout>
              <c:spPr>
                <a:noFill/>
                <a:ln>
                  <a:noFill/>
                </a:ln>
                <a:effectLst/>
              </c:spPr>
              <c:txPr>
                <a:bodyPr rot="-5400000" spcFirstLastPara="1" vertOverflow="ellipsis" wrap="square" lIns="38100" tIns="19050" rIns="38100" bIns="19050" anchor="ctr" anchorCtr="1">
                  <a:spAutoFit/>
                </a:bodyPr>
                <a:lstStyle/>
                <a:p>
                  <a:pPr>
                    <a:defRPr sz="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A1A-432D-A61A-6966DA4BB971}"/>
                </c:ext>
              </c:extLst>
            </c:dLbl>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 5'!$D$42:$G$42</c:f>
              <c:strCache>
                <c:ptCount val="4"/>
                <c:pt idx="0">
                  <c:v>Radial Truck &amp; Bus</c:v>
                </c:pt>
                <c:pt idx="1">
                  <c:v>Agriculture vehicle</c:v>
                </c:pt>
                <c:pt idx="2">
                  <c:v>Construction vehicle</c:v>
                </c:pt>
                <c:pt idx="3">
                  <c:v>Passenger car (PCR)</c:v>
                </c:pt>
              </c:strCache>
            </c:strRef>
          </c:cat>
          <c:val>
            <c:numRef>
              <c:f>'[Apollo Tyres Worksheet.xlsx]page 5'!$D$43:$G$43</c:f>
              <c:numCache>
                <c:formatCode>0</c:formatCode>
                <c:ptCount val="4"/>
                <c:pt idx="0">
                  <c:v>3584.9</c:v>
                </c:pt>
                <c:pt idx="1">
                  <c:v>8739.7999999999993</c:v>
                </c:pt>
                <c:pt idx="2">
                  <c:v>4214.8999999999996</c:v>
                </c:pt>
                <c:pt idx="3">
                  <c:v>1282.9000000000001</c:v>
                </c:pt>
              </c:numCache>
            </c:numRef>
          </c:val>
          <c:extLst>
            <c:ext xmlns:c16="http://schemas.microsoft.com/office/drawing/2014/chart" uri="{C3380CC4-5D6E-409C-BE32-E72D297353CC}">
              <c16:uniqueId val="{00000000-1A1A-432D-A61A-6966DA4BB971}"/>
            </c:ext>
          </c:extLst>
        </c:ser>
        <c:ser>
          <c:idx val="1"/>
          <c:order val="1"/>
          <c:tx>
            <c:strRef>
              <c:f>'[Apollo Tyres Worksheet.xlsx]page 5'!$C$44</c:f>
              <c:strCache>
                <c:ptCount val="1"/>
                <c:pt idx="0">
                  <c:v>FY23</c:v>
                </c:pt>
              </c:strCache>
            </c:strRef>
          </c:tx>
          <c:spPr>
            <a:solidFill>
              <a:srgbClr val="890980"/>
            </a:solidFill>
            <a:ln>
              <a:noFill/>
            </a:ln>
            <a:effectLst/>
          </c:spPr>
          <c:invertIfNegative val="0"/>
          <c:dLbls>
            <c:dLbl>
              <c:idx val="3"/>
              <c:layout>
                <c:manualLayout>
                  <c:x val="-1.3779121794474851E-16"/>
                  <c:y val="8.7243368855688147E-2"/>
                </c:manualLayout>
              </c:layout>
              <c:spPr>
                <a:noFill/>
                <a:ln>
                  <a:noFill/>
                </a:ln>
                <a:effectLst/>
              </c:spPr>
              <c:txPr>
                <a:bodyPr rot="-5400000" spcFirstLastPara="1" vertOverflow="ellipsis" wrap="square" lIns="38100" tIns="19050" rIns="38100" bIns="19050" anchor="ctr" anchorCtr="1">
                  <a:spAutoFit/>
                </a:bodyPr>
                <a:lstStyle/>
                <a:p>
                  <a:pPr>
                    <a:defRPr sz="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A1A-432D-A61A-6966DA4BB971}"/>
                </c:ext>
              </c:extLst>
            </c:dLbl>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 5'!$D$42:$G$42</c:f>
              <c:strCache>
                <c:ptCount val="4"/>
                <c:pt idx="0">
                  <c:v>Radial Truck &amp; Bus</c:v>
                </c:pt>
                <c:pt idx="1">
                  <c:v>Agriculture vehicle</c:v>
                </c:pt>
                <c:pt idx="2">
                  <c:v>Construction vehicle</c:v>
                </c:pt>
                <c:pt idx="3">
                  <c:v>Passenger car (PCR)</c:v>
                </c:pt>
              </c:strCache>
            </c:strRef>
          </c:cat>
          <c:val>
            <c:numRef>
              <c:f>'[Apollo Tyres Worksheet.xlsx]page 5'!$D$44:$G$44</c:f>
              <c:numCache>
                <c:formatCode>0</c:formatCode>
                <c:ptCount val="4"/>
                <c:pt idx="0">
                  <c:v>3782.9</c:v>
                </c:pt>
                <c:pt idx="1">
                  <c:v>8629</c:v>
                </c:pt>
                <c:pt idx="2">
                  <c:v>4582.8999999999996</c:v>
                </c:pt>
                <c:pt idx="3">
                  <c:v>1361.2</c:v>
                </c:pt>
              </c:numCache>
            </c:numRef>
          </c:val>
          <c:extLst>
            <c:ext xmlns:c16="http://schemas.microsoft.com/office/drawing/2014/chart" uri="{C3380CC4-5D6E-409C-BE32-E72D297353CC}">
              <c16:uniqueId val="{00000001-1A1A-432D-A61A-6966DA4BB971}"/>
            </c:ext>
          </c:extLst>
        </c:ser>
        <c:dLbls>
          <c:dLblPos val="ctr"/>
          <c:showLegendKey val="0"/>
          <c:showVal val="1"/>
          <c:showCatName val="0"/>
          <c:showSerName val="0"/>
          <c:showPercent val="0"/>
          <c:showBubbleSize val="0"/>
        </c:dLbls>
        <c:gapWidth val="219"/>
        <c:overlap val="-27"/>
        <c:axId val="1493768671"/>
        <c:axId val="1493771071"/>
      </c:barChart>
      <c:catAx>
        <c:axId val="1493768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3771071"/>
        <c:crosses val="autoZero"/>
        <c:auto val="1"/>
        <c:lblAlgn val="ctr"/>
        <c:lblOffset val="100"/>
        <c:noMultiLvlLbl val="0"/>
      </c:catAx>
      <c:valAx>
        <c:axId val="1493771071"/>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3768671"/>
        <c:crosses val="autoZero"/>
        <c:crossBetween val="between"/>
        <c:majorUnit val="20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solidFill>
                  <a:srgbClr val="9400D1"/>
                </a:solidFill>
                <a:latin typeface="Calibri" panose="020F0502020204030204" pitchFamily="34" charset="0"/>
                <a:ea typeface="Calibri" panose="020F0502020204030204" pitchFamily="34" charset="0"/>
                <a:cs typeface="Calibri" panose="020F0502020204030204" pitchFamily="34" charset="0"/>
              </a:rPr>
              <a:t>Indian tyre</a:t>
            </a:r>
            <a:r>
              <a:rPr lang="en-US"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imports in Value (Cr.)</a:t>
            </a:r>
            <a:endParaRPr lang="en-US"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810313513100144"/>
          <c:y val="0.1635318970919323"/>
          <c:w val="0.8437421649036847"/>
          <c:h val="0.74335647219951151"/>
        </c:manualLayout>
      </c:layout>
      <c:barChart>
        <c:barDir val="col"/>
        <c:grouping val="clustered"/>
        <c:varyColors val="0"/>
        <c:ser>
          <c:idx val="0"/>
          <c:order val="0"/>
          <c:tx>
            <c:strRef>
              <c:f>'[Apollo Tyres Worksheet.xlsx]Page6'!$E$3</c:f>
              <c:strCache>
                <c:ptCount val="1"/>
                <c:pt idx="0">
                  <c:v>Cr</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Worksheet.xlsx]Page6'!$D$4:$D$8</c:f>
              <c:strCache>
                <c:ptCount val="5"/>
                <c:pt idx="0">
                  <c:v>FY20A</c:v>
                </c:pt>
                <c:pt idx="1">
                  <c:v>FY21A</c:v>
                </c:pt>
                <c:pt idx="2">
                  <c:v>FY22A</c:v>
                </c:pt>
                <c:pt idx="3">
                  <c:v>FY23A</c:v>
                </c:pt>
                <c:pt idx="4">
                  <c:v>FY24A</c:v>
                </c:pt>
              </c:strCache>
            </c:strRef>
          </c:cat>
          <c:val>
            <c:numRef>
              <c:f>'[Apollo Tyres Worksheet.xlsx]Page6'!$E$4:$E$8</c:f>
              <c:numCache>
                <c:formatCode>0</c:formatCode>
                <c:ptCount val="5"/>
                <c:pt idx="0">
                  <c:v>1955</c:v>
                </c:pt>
                <c:pt idx="1">
                  <c:v>938.4</c:v>
                </c:pt>
                <c:pt idx="2">
                  <c:v>1826.0869565217392</c:v>
                </c:pt>
                <c:pt idx="3">
                  <c:v>2100</c:v>
                </c:pt>
                <c:pt idx="4">
                  <c:v>2667</c:v>
                </c:pt>
              </c:numCache>
            </c:numRef>
          </c:val>
          <c:extLst>
            <c:ext xmlns:c16="http://schemas.microsoft.com/office/drawing/2014/chart" uri="{C3380CC4-5D6E-409C-BE32-E72D297353CC}">
              <c16:uniqueId val="{00000000-D501-4187-8C9E-EA5941C25F8E}"/>
            </c:ext>
          </c:extLst>
        </c:ser>
        <c:dLbls>
          <c:dLblPos val="outEnd"/>
          <c:showLegendKey val="0"/>
          <c:showVal val="1"/>
          <c:showCatName val="0"/>
          <c:showSerName val="0"/>
          <c:showPercent val="0"/>
          <c:showBubbleSize val="0"/>
        </c:dLbls>
        <c:gapWidth val="219"/>
        <c:overlap val="-27"/>
        <c:axId val="2141451295"/>
        <c:axId val="2141450815"/>
      </c:barChart>
      <c:catAx>
        <c:axId val="21414512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1450815"/>
        <c:crosses val="autoZero"/>
        <c:auto val="1"/>
        <c:lblAlgn val="ctr"/>
        <c:lblOffset val="100"/>
        <c:noMultiLvlLbl val="0"/>
      </c:catAx>
      <c:valAx>
        <c:axId val="2141450815"/>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1451295"/>
        <c:crosses val="autoZero"/>
        <c:crossBetween val="between"/>
        <c:majorUnit val="7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1" i="0" u="none" strike="noStrike" kern="1200" spc="0" baseline="0">
                <a:solidFill>
                  <a:srgbClr val="9400D1"/>
                </a:solidFill>
                <a:latin typeface="+mn-lt"/>
                <a:ea typeface="+mn-ea"/>
                <a:cs typeface="+mn-cs"/>
              </a:defRPr>
            </a:pPr>
            <a:r>
              <a:rPr lang="en-US" sz="1200" b="1" i="0" u="none" strike="noStrike" kern="1200" spc="0" baseline="0" dirty="0">
                <a:solidFill>
                  <a:srgbClr val="9400D1"/>
                </a:solidFill>
                <a:latin typeface="Calibri (body)"/>
              </a:rPr>
              <a:t>Category wise tyre import and </a:t>
            </a:r>
          </a:p>
          <a:p>
            <a:pPr>
              <a:defRPr b="1">
                <a:solidFill>
                  <a:srgbClr val="9400D1"/>
                </a:solidFill>
              </a:defRPr>
            </a:pPr>
            <a:r>
              <a:rPr lang="en-US" sz="1200" b="1" i="0" u="none" strike="noStrike" kern="1200" spc="0" baseline="0" dirty="0">
                <a:solidFill>
                  <a:srgbClr val="9400D1"/>
                </a:solidFill>
                <a:latin typeface="Calibri (body)"/>
              </a:rPr>
              <a:t>% share in quantity </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9400D1"/>
              </a:solidFill>
              <a:latin typeface="+mn-lt"/>
              <a:ea typeface="+mn-ea"/>
              <a:cs typeface="+mn-cs"/>
            </a:defRPr>
          </a:pPr>
          <a:endParaRPr lang="en-US"/>
        </a:p>
      </c:txPr>
    </c:title>
    <c:autoTitleDeleted val="0"/>
    <c:plotArea>
      <c:layout>
        <c:manualLayout>
          <c:layoutTarget val="inner"/>
          <c:xMode val="edge"/>
          <c:yMode val="edge"/>
          <c:x val="0.3127766307790607"/>
          <c:y val="0.2966681110835121"/>
          <c:w val="0.28377631883189469"/>
          <c:h val="0.60168035840877243"/>
        </c:manualLayout>
      </c:layout>
      <c:doughnutChart>
        <c:varyColors val="1"/>
        <c:ser>
          <c:idx val="0"/>
          <c:order val="0"/>
          <c:tx>
            <c:strRef>
              <c:f>'[Apollo Tyres Worksheet.xlsx]Page6'!$E$25</c:f>
              <c:strCache>
                <c:ptCount val="1"/>
                <c:pt idx="0">
                  <c:v>Percentage</c:v>
                </c:pt>
              </c:strCache>
            </c:strRef>
          </c:tx>
          <c:dPt>
            <c:idx val="0"/>
            <c:bubble3D val="0"/>
            <c:spPr>
              <a:solidFill>
                <a:schemeClr val="accent5">
                  <a:shade val="45000"/>
                </a:schemeClr>
              </a:solidFill>
              <a:ln w="19050">
                <a:solidFill>
                  <a:schemeClr val="lt1"/>
                </a:solidFill>
              </a:ln>
              <a:effectLst/>
            </c:spPr>
            <c:extLst>
              <c:ext xmlns:c16="http://schemas.microsoft.com/office/drawing/2014/chart" uri="{C3380CC4-5D6E-409C-BE32-E72D297353CC}">
                <c16:uniqueId val="{00000001-9253-4227-99B9-1A51D670F773}"/>
              </c:ext>
            </c:extLst>
          </c:dPt>
          <c:dPt>
            <c:idx val="1"/>
            <c:bubble3D val="0"/>
            <c:spPr>
              <a:solidFill>
                <a:schemeClr val="accent5">
                  <a:shade val="61000"/>
                </a:schemeClr>
              </a:solidFill>
              <a:ln w="19050">
                <a:solidFill>
                  <a:schemeClr val="lt1"/>
                </a:solidFill>
              </a:ln>
              <a:effectLst/>
            </c:spPr>
            <c:extLst>
              <c:ext xmlns:c16="http://schemas.microsoft.com/office/drawing/2014/chart" uri="{C3380CC4-5D6E-409C-BE32-E72D297353CC}">
                <c16:uniqueId val="{00000003-9253-4227-99B9-1A51D670F773}"/>
              </c:ext>
            </c:extLst>
          </c:dPt>
          <c:dPt>
            <c:idx val="2"/>
            <c:bubble3D val="0"/>
            <c:spPr>
              <a:solidFill>
                <a:schemeClr val="accent5">
                  <a:shade val="76000"/>
                </a:schemeClr>
              </a:solidFill>
              <a:ln w="19050">
                <a:solidFill>
                  <a:schemeClr val="lt1"/>
                </a:solidFill>
              </a:ln>
              <a:effectLst/>
            </c:spPr>
            <c:extLst>
              <c:ext xmlns:c16="http://schemas.microsoft.com/office/drawing/2014/chart" uri="{C3380CC4-5D6E-409C-BE32-E72D297353CC}">
                <c16:uniqueId val="{00000005-9253-4227-99B9-1A51D670F773}"/>
              </c:ext>
            </c:extLst>
          </c:dPt>
          <c:dPt>
            <c:idx val="3"/>
            <c:bubble3D val="0"/>
            <c:spPr>
              <a:solidFill>
                <a:schemeClr val="accent5">
                  <a:shade val="92000"/>
                </a:schemeClr>
              </a:solidFill>
              <a:ln w="19050">
                <a:solidFill>
                  <a:schemeClr val="lt1"/>
                </a:solidFill>
              </a:ln>
              <a:effectLst/>
            </c:spPr>
            <c:extLst>
              <c:ext xmlns:c16="http://schemas.microsoft.com/office/drawing/2014/chart" uri="{C3380CC4-5D6E-409C-BE32-E72D297353CC}">
                <c16:uniqueId val="{00000007-9253-4227-99B9-1A51D670F773}"/>
              </c:ext>
            </c:extLst>
          </c:dPt>
          <c:dPt>
            <c:idx val="4"/>
            <c:bubble3D val="0"/>
            <c:spPr>
              <a:solidFill>
                <a:schemeClr val="accent5">
                  <a:tint val="93000"/>
                </a:schemeClr>
              </a:solidFill>
              <a:ln w="19050">
                <a:solidFill>
                  <a:schemeClr val="lt1"/>
                </a:solidFill>
              </a:ln>
              <a:effectLst/>
            </c:spPr>
            <c:extLst>
              <c:ext xmlns:c16="http://schemas.microsoft.com/office/drawing/2014/chart" uri="{C3380CC4-5D6E-409C-BE32-E72D297353CC}">
                <c16:uniqueId val="{00000009-9253-4227-99B9-1A51D670F773}"/>
              </c:ext>
            </c:extLst>
          </c:dPt>
          <c:dPt>
            <c:idx val="5"/>
            <c:bubble3D val="0"/>
            <c:spPr>
              <a:solidFill>
                <a:schemeClr val="accent5">
                  <a:tint val="77000"/>
                </a:schemeClr>
              </a:solidFill>
              <a:ln w="19050">
                <a:solidFill>
                  <a:schemeClr val="lt1"/>
                </a:solidFill>
              </a:ln>
              <a:effectLst/>
            </c:spPr>
            <c:extLst>
              <c:ext xmlns:c16="http://schemas.microsoft.com/office/drawing/2014/chart" uri="{C3380CC4-5D6E-409C-BE32-E72D297353CC}">
                <c16:uniqueId val="{0000000B-9253-4227-99B9-1A51D670F773}"/>
              </c:ext>
            </c:extLst>
          </c:dPt>
          <c:dPt>
            <c:idx val="6"/>
            <c:bubble3D val="0"/>
            <c:spPr>
              <a:solidFill>
                <a:schemeClr val="accent5">
                  <a:tint val="62000"/>
                </a:schemeClr>
              </a:solidFill>
              <a:ln w="19050">
                <a:solidFill>
                  <a:schemeClr val="lt1"/>
                </a:solidFill>
              </a:ln>
              <a:effectLst/>
            </c:spPr>
            <c:extLst>
              <c:ext xmlns:c16="http://schemas.microsoft.com/office/drawing/2014/chart" uri="{C3380CC4-5D6E-409C-BE32-E72D297353CC}">
                <c16:uniqueId val="{0000000D-9253-4227-99B9-1A51D670F773}"/>
              </c:ext>
            </c:extLst>
          </c:dPt>
          <c:dPt>
            <c:idx val="7"/>
            <c:bubble3D val="0"/>
            <c:spPr>
              <a:solidFill>
                <a:schemeClr val="accent5">
                  <a:tint val="46000"/>
                </a:schemeClr>
              </a:solidFill>
              <a:ln w="19050">
                <a:solidFill>
                  <a:schemeClr val="lt1"/>
                </a:solidFill>
              </a:ln>
              <a:effectLst/>
            </c:spPr>
            <c:extLst>
              <c:ext xmlns:c16="http://schemas.microsoft.com/office/drawing/2014/chart" uri="{C3380CC4-5D6E-409C-BE32-E72D297353CC}">
                <c16:uniqueId val="{0000000F-9253-4227-99B9-1A51D670F773}"/>
              </c:ext>
            </c:extLst>
          </c:dPt>
          <c:dLbls>
            <c:dLbl>
              <c:idx val="0"/>
              <c:layout>
                <c:manualLayout>
                  <c:x val="2.7909499382694617E-3"/>
                  <c:y val="-9.765431908905766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253-4227-99B9-1A51D670F773}"/>
                </c:ext>
              </c:extLst>
            </c:dLbl>
            <c:dLbl>
              <c:idx val="1"/>
              <c:layout>
                <c:manualLayout>
                  <c:x val="0.16187313266001549"/>
                  <c:y val="-5.5802239655775528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rgbClr val="9400D1"/>
                      </a:solidFill>
                      <a:latin typeface="Calibri (body)"/>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5658216493549524"/>
                      <c:h val="4.643257733527717E-2"/>
                    </c:manualLayout>
                  </c15:layout>
                </c:ext>
                <c:ext xmlns:c16="http://schemas.microsoft.com/office/drawing/2014/chart" uri="{C3380CC4-5D6E-409C-BE32-E72D297353CC}">
                  <c16:uniqueId val="{00000003-9253-4227-99B9-1A51D670F773}"/>
                </c:ext>
              </c:extLst>
            </c:dLbl>
            <c:dLbl>
              <c:idx val="2"/>
              <c:layout>
                <c:manualLayout>
                  <c:x val="0.16366579731096578"/>
                  <c:y val="-2.325102835453758E-2"/>
                </c:manualLayout>
              </c:layout>
              <c:showLegendKey val="0"/>
              <c:showVal val="1"/>
              <c:showCatName val="1"/>
              <c:showSerName val="0"/>
              <c:showPercent val="0"/>
              <c:showBubbleSize val="0"/>
              <c:extLst>
                <c:ext xmlns:c15="http://schemas.microsoft.com/office/drawing/2012/chart" uri="{CE6537A1-D6FC-4f65-9D91-7224C49458BB}">
                  <c15:layout>
                    <c:manualLayout>
                      <c:w val="0.25119269241910114"/>
                      <c:h val="0.11680885970295272"/>
                    </c:manualLayout>
                  </c15:layout>
                </c:ext>
                <c:ext xmlns:c16="http://schemas.microsoft.com/office/drawing/2014/chart" uri="{C3380CC4-5D6E-409C-BE32-E72D297353CC}">
                  <c16:uniqueId val="{00000005-9253-4227-99B9-1A51D670F773}"/>
                </c:ext>
              </c:extLst>
            </c:dLbl>
            <c:dLbl>
              <c:idx val="3"/>
              <c:layout>
                <c:manualLayout>
                  <c:x val="0.16187509641962866"/>
                  <c:y val="4.6502056709074651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253-4227-99B9-1A51D670F773}"/>
                </c:ext>
              </c:extLst>
            </c:dLbl>
            <c:dLbl>
              <c:idx val="4"/>
              <c:layout>
                <c:manualLayout>
                  <c:x val="0.1193805366659334"/>
                  <c:y val="5.2529311179617927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253-4227-99B9-1A51D670F773}"/>
                </c:ext>
              </c:extLst>
            </c:dLbl>
            <c:dLbl>
              <c:idx val="5"/>
              <c:layout>
                <c:manualLayout>
                  <c:x val="-2.0281331127152989E-2"/>
                  <c:y val="9.320372878655075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253-4227-99B9-1A51D670F773}"/>
                </c:ext>
              </c:extLst>
            </c:dLbl>
            <c:dLbl>
              <c:idx val="6"/>
              <c:layout>
                <c:manualLayout>
                  <c:x val="-0.14989421188493868"/>
                  <c:y val="-4.690123299448232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9253-4227-99B9-1A51D670F773}"/>
                </c:ext>
              </c:extLst>
            </c:dLbl>
            <c:dLbl>
              <c:idx val="7"/>
              <c:layout>
                <c:manualLayout>
                  <c:x val="-8.3746437130761422E-2"/>
                  <c:y val="-0.12749224921298277"/>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rgbClr val="9400D1"/>
                      </a:solidFill>
                      <a:latin typeface="Calibri (body)"/>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33668677252016199"/>
                      <c:h val="7.1056363581944795E-2"/>
                    </c:manualLayout>
                  </c15:layout>
                </c:ext>
                <c:ext xmlns:c16="http://schemas.microsoft.com/office/drawing/2014/chart" uri="{C3380CC4-5D6E-409C-BE32-E72D297353CC}">
                  <c16:uniqueId val="{0000000F-9253-4227-99B9-1A51D670F77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9400D1"/>
                    </a:solidFill>
                    <a:latin typeface="Calibri (body)"/>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'[Apollo Tyres Worksheet.xlsx]Page6'!$D$26:$D$33</c:f>
              <c:strCache>
                <c:ptCount val="8"/>
                <c:pt idx="0">
                  <c:v>Scooter</c:v>
                </c:pt>
                <c:pt idx="1">
                  <c:v>Motorcycle</c:v>
                </c:pt>
                <c:pt idx="2">
                  <c:v>Motorcycle (Others)</c:v>
                </c:pt>
                <c:pt idx="3">
                  <c:v>Others</c:v>
                </c:pt>
                <c:pt idx="4">
                  <c:v>TBR</c:v>
                </c:pt>
                <c:pt idx="5">
                  <c:v>PCR</c:v>
                </c:pt>
                <c:pt idx="6">
                  <c:v>PC (Bias)</c:v>
                </c:pt>
                <c:pt idx="7">
                  <c:v>OTR/Industry</c:v>
                </c:pt>
              </c:strCache>
            </c:strRef>
          </c:cat>
          <c:val>
            <c:numRef>
              <c:f>'[Apollo Tyres Worksheet.xlsx]Page6'!$E$26:$E$33</c:f>
              <c:numCache>
                <c:formatCode>0%</c:formatCode>
                <c:ptCount val="8"/>
                <c:pt idx="0">
                  <c:v>0.03</c:v>
                </c:pt>
                <c:pt idx="1">
                  <c:v>0.15</c:v>
                </c:pt>
                <c:pt idx="2">
                  <c:v>0.01</c:v>
                </c:pt>
                <c:pt idx="3">
                  <c:v>0.05</c:v>
                </c:pt>
                <c:pt idx="4">
                  <c:v>0.04</c:v>
                </c:pt>
                <c:pt idx="5">
                  <c:v>0.48</c:v>
                </c:pt>
                <c:pt idx="6">
                  <c:v>0.02</c:v>
                </c:pt>
                <c:pt idx="7">
                  <c:v>0.22</c:v>
                </c:pt>
              </c:numCache>
            </c:numRef>
          </c:val>
          <c:extLst>
            <c:ext xmlns:c16="http://schemas.microsoft.com/office/drawing/2014/chart" uri="{C3380CC4-5D6E-409C-BE32-E72D297353CC}">
              <c16:uniqueId val="{00000010-9253-4227-99B9-1A51D670F773}"/>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India</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imports in (Cr.)</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layout>
        <c:manualLayout>
          <c:xMode val="edge"/>
          <c:yMode val="edge"/>
          <c:x val="0.26819355174322268"/>
          <c:y val="2.09597251310163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458249156239222"/>
          <c:y val="0.1902314814814815"/>
          <c:w val="0.80487571921847267"/>
          <c:h val="0.64621234787140613"/>
        </c:manualLayout>
      </c:layout>
      <c:barChart>
        <c:barDir val="col"/>
        <c:grouping val="clustered"/>
        <c:varyColors val="0"/>
        <c:ser>
          <c:idx val="0"/>
          <c:order val="0"/>
          <c:tx>
            <c:strRef>
              <c:f>'[Apollo Tyres Worksheet.xlsx]Page6'!$D$51</c:f>
              <c:strCache>
                <c:ptCount val="1"/>
                <c:pt idx="0">
                  <c:v>FY22A</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Worksheet.xlsx]Page6'!$E$50:$H$50</c:f>
              <c:strCache>
                <c:ptCount val="4"/>
                <c:pt idx="0">
                  <c:v>Radial Truck &amp; Bus</c:v>
                </c:pt>
                <c:pt idx="1">
                  <c:v>Agriculture vehicle</c:v>
                </c:pt>
                <c:pt idx="2">
                  <c:v>Construction vehicle</c:v>
                </c:pt>
                <c:pt idx="3">
                  <c:v>Passenger car (PCR)</c:v>
                </c:pt>
              </c:strCache>
            </c:strRef>
          </c:cat>
          <c:val>
            <c:numRef>
              <c:f>'[Apollo Tyres Worksheet.xlsx]Page6'!$E$51:$H$51</c:f>
              <c:numCache>
                <c:formatCode>0</c:formatCode>
                <c:ptCount val="4"/>
                <c:pt idx="0">
                  <c:v>126.14</c:v>
                </c:pt>
                <c:pt idx="1">
                  <c:v>90</c:v>
                </c:pt>
                <c:pt idx="2">
                  <c:v>781</c:v>
                </c:pt>
                <c:pt idx="3">
                  <c:v>711</c:v>
                </c:pt>
              </c:numCache>
            </c:numRef>
          </c:val>
          <c:extLst>
            <c:ext xmlns:c16="http://schemas.microsoft.com/office/drawing/2014/chart" uri="{C3380CC4-5D6E-409C-BE32-E72D297353CC}">
              <c16:uniqueId val="{00000000-82BB-4FFD-9EDC-2740B8FA705D}"/>
            </c:ext>
          </c:extLst>
        </c:ser>
        <c:ser>
          <c:idx val="1"/>
          <c:order val="1"/>
          <c:tx>
            <c:strRef>
              <c:f>'[Apollo Tyres Worksheet.xlsx]Page6'!$D$52</c:f>
              <c:strCache>
                <c:ptCount val="1"/>
                <c:pt idx="0">
                  <c:v>FY23A</c:v>
                </c:pt>
              </c:strCache>
            </c:strRef>
          </c:tx>
          <c:spPr>
            <a:solidFill>
              <a:srgbClr val="89098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Worksheet.xlsx]Page6'!$E$50:$H$50</c:f>
              <c:strCache>
                <c:ptCount val="4"/>
                <c:pt idx="0">
                  <c:v>Radial Truck &amp; Bus</c:v>
                </c:pt>
                <c:pt idx="1">
                  <c:v>Agriculture vehicle</c:v>
                </c:pt>
                <c:pt idx="2">
                  <c:v>Construction vehicle</c:v>
                </c:pt>
                <c:pt idx="3">
                  <c:v>Passenger car (PCR)</c:v>
                </c:pt>
              </c:strCache>
            </c:strRef>
          </c:cat>
          <c:val>
            <c:numRef>
              <c:f>'[Apollo Tyres Worksheet.xlsx]Page6'!$E$52:$H$52</c:f>
              <c:numCache>
                <c:formatCode>0</c:formatCode>
                <c:ptCount val="4"/>
                <c:pt idx="0">
                  <c:v>74</c:v>
                </c:pt>
                <c:pt idx="1">
                  <c:v>93</c:v>
                </c:pt>
                <c:pt idx="2">
                  <c:v>1194</c:v>
                </c:pt>
                <c:pt idx="3">
                  <c:v>379</c:v>
                </c:pt>
              </c:numCache>
            </c:numRef>
          </c:val>
          <c:extLst>
            <c:ext xmlns:c16="http://schemas.microsoft.com/office/drawing/2014/chart" uri="{C3380CC4-5D6E-409C-BE32-E72D297353CC}">
              <c16:uniqueId val="{00000001-82BB-4FFD-9EDC-2740B8FA705D}"/>
            </c:ext>
          </c:extLst>
        </c:ser>
        <c:dLbls>
          <c:dLblPos val="outEnd"/>
          <c:showLegendKey val="0"/>
          <c:showVal val="1"/>
          <c:showCatName val="0"/>
          <c:showSerName val="0"/>
          <c:showPercent val="0"/>
          <c:showBubbleSize val="0"/>
        </c:dLbls>
        <c:gapWidth val="219"/>
        <c:overlap val="-27"/>
        <c:axId val="55740880"/>
        <c:axId val="55741360"/>
      </c:barChart>
      <c:catAx>
        <c:axId val="55740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41360"/>
        <c:crosses val="autoZero"/>
        <c:auto val="1"/>
        <c:lblAlgn val="ctr"/>
        <c:lblOffset val="100"/>
        <c:noMultiLvlLbl val="0"/>
      </c:catAx>
      <c:valAx>
        <c:axId val="55741360"/>
        <c:scaling>
          <c:orientation val="minMax"/>
          <c:min val="0"/>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740880"/>
        <c:crosses val="autoZero"/>
        <c:crossBetween val="between"/>
        <c:minorUnit val="100"/>
      </c:valAx>
      <c:spPr>
        <a:noFill/>
        <a:ln>
          <a:noFill/>
        </a:ln>
        <a:effectLst/>
      </c:spPr>
    </c:plotArea>
    <c:legend>
      <c:legendPos val="b"/>
      <c:layout>
        <c:manualLayout>
          <c:xMode val="edge"/>
          <c:yMode val="edge"/>
          <c:x val="0.37630266629257786"/>
          <c:y val="0.13025263882588736"/>
          <c:w val="0.29793617237194775"/>
          <c:h val="6.894694681169351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1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Pledge % of Holding % of Promoters</a:t>
            </a:r>
            <a:endParaRPr lang="en-IN" sz="11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'Page 10'!$B$22</c:f>
              <c:strCache>
                <c:ptCount val="1"/>
                <c:pt idx="0">
                  <c:v>Promoters </c:v>
                </c:pt>
              </c:strCache>
            </c:strRef>
          </c:tx>
          <c:spPr>
            <a:solidFill>
              <a:schemeClr val="accent5">
                <a:lumMod val="60000"/>
                <a:lumOff val="40000"/>
              </a:schemeClr>
            </a:solidFill>
            <a:ln w="38100">
              <a:solidFill>
                <a:schemeClr val="accent5">
                  <a:lumMod val="60000"/>
                  <a:lumOff val="40000"/>
                </a:schemeClr>
              </a:solidFill>
              <a:miter lim="800000"/>
            </a:ln>
            <a:effectLst/>
          </c:spPr>
          <c:invertIfNegative val="0"/>
          <c:cat>
            <c:numRef>
              <c:f>'Page 10'!$C$21:$K$21</c:f>
              <c:numCache>
                <c:formatCode>mmm\-yy</c:formatCode>
                <c:ptCount val="9"/>
                <c:pt idx="0">
                  <c:v>44621</c:v>
                </c:pt>
                <c:pt idx="1">
                  <c:v>44713</c:v>
                </c:pt>
                <c:pt idx="2">
                  <c:v>44805</c:v>
                </c:pt>
                <c:pt idx="3">
                  <c:v>44896</c:v>
                </c:pt>
                <c:pt idx="4">
                  <c:v>44986</c:v>
                </c:pt>
                <c:pt idx="5">
                  <c:v>45078</c:v>
                </c:pt>
                <c:pt idx="6">
                  <c:v>45170</c:v>
                </c:pt>
                <c:pt idx="7">
                  <c:v>45261</c:v>
                </c:pt>
                <c:pt idx="8">
                  <c:v>45352</c:v>
                </c:pt>
              </c:numCache>
            </c:numRef>
          </c:cat>
          <c:val>
            <c:numRef>
              <c:f>'Page 10'!$C$22:$K$22</c:f>
              <c:numCache>
                <c:formatCode>0.00%</c:formatCode>
                <c:ptCount val="9"/>
                <c:pt idx="0">
                  <c:v>0.37340000000000001</c:v>
                </c:pt>
                <c:pt idx="1">
                  <c:v>0.37340000000000001</c:v>
                </c:pt>
                <c:pt idx="2">
                  <c:v>0.37340000000000001</c:v>
                </c:pt>
                <c:pt idx="3">
                  <c:v>0.37340000000000001</c:v>
                </c:pt>
                <c:pt idx="4">
                  <c:v>0.37340000000000001</c:v>
                </c:pt>
                <c:pt idx="5">
                  <c:v>0.37340000000000001</c:v>
                </c:pt>
                <c:pt idx="6">
                  <c:v>0.37340000000000001</c:v>
                </c:pt>
                <c:pt idx="7">
                  <c:v>0.37340000000000001</c:v>
                </c:pt>
                <c:pt idx="8">
                  <c:v>0.37359999999999999</c:v>
                </c:pt>
              </c:numCache>
            </c:numRef>
          </c:val>
          <c:extLst>
            <c:ext xmlns:c16="http://schemas.microsoft.com/office/drawing/2014/chart" uri="{C3380CC4-5D6E-409C-BE32-E72D297353CC}">
              <c16:uniqueId val="{00000000-EDA0-474D-921D-F7869CF5D966}"/>
            </c:ext>
          </c:extLst>
        </c:ser>
        <c:ser>
          <c:idx val="1"/>
          <c:order val="1"/>
          <c:tx>
            <c:strRef>
              <c:f>'Page 10'!$B$23</c:f>
              <c:strCache>
                <c:ptCount val="1"/>
                <c:pt idx="0">
                  <c:v>Pledge</c:v>
                </c:pt>
              </c:strCache>
            </c:strRef>
          </c:tx>
          <c:spPr>
            <a:solidFill>
              <a:schemeClr val="tx1">
                <a:lumMod val="50000"/>
                <a:lumOff val="50000"/>
              </a:schemeClr>
            </a:solidFill>
            <a:ln w="38100">
              <a:solidFill>
                <a:schemeClr val="tx1">
                  <a:lumMod val="50000"/>
                  <a:lumOff val="50000"/>
                </a:schemeClr>
              </a:solidFill>
              <a:miter lim="800000"/>
            </a:ln>
            <a:effectLst/>
          </c:spPr>
          <c:invertIfNegative val="0"/>
          <c:cat>
            <c:numRef>
              <c:f>'Page 10'!$C$21:$K$21</c:f>
              <c:numCache>
                <c:formatCode>mmm\-yy</c:formatCode>
                <c:ptCount val="9"/>
                <c:pt idx="0">
                  <c:v>44621</c:v>
                </c:pt>
                <c:pt idx="1">
                  <c:v>44713</c:v>
                </c:pt>
                <c:pt idx="2">
                  <c:v>44805</c:v>
                </c:pt>
                <c:pt idx="3">
                  <c:v>44896</c:v>
                </c:pt>
                <c:pt idx="4">
                  <c:v>44986</c:v>
                </c:pt>
                <c:pt idx="5">
                  <c:v>45078</c:v>
                </c:pt>
                <c:pt idx="6">
                  <c:v>45170</c:v>
                </c:pt>
                <c:pt idx="7">
                  <c:v>45261</c:v>
                </c:pt>
                <c:pt idx="8">
                  <c:v>45352</c:v>
                </c:pt>
              </c:numCache>
            </c:numRef>
          </c:cat>
          <c:val>
            <c:numRef>
              <c:f>'Page 10'!$C$23:$K$23</c:f>
              <c:numCache>
                <c:formatCode>0.00%</c:formatCode>
                <c:ptCount val="9"/>
                <c:pt idx="0">
                  <c:v>3.0499999999999999E-2</c:v>
                </c:pt>
                <c:pt idx="1">
                  <c:v>3.0499999999999999E-2</c:v>
                </c:pt>
                <c:pt idx="2">
                  <c:v>3.0499999999999999E-2</c:v>
                </c:pt>
                <c:pt idx="3">
                  <c:v>1.0699999999999999E-2</c:v>
                </c:pt>
                <c:pt idx="4">
                  <c:v>1.0699999999999999E-2</c:v>
                </c:pt>
                <c:pt idx="5">
                  <c:v>1.0699999999999999E-2</c:v>
                </c:pt>
                <c:pt idx="6">
                  <c:v>1.0699999999999999E-2</c:v>
                </c:pt>
                <c:pt idx="7">
                  <c:v>1.0699999999999999E-2</c:v>
                </c:pt>
                <c:pt idx="8">
                  <c:v>1.0699999999999999E-2</c:v>
                </c:pt>
              </c:numCache>
            </c:numRef>
          </c:val>
          <c:extLst>
            <c:ext xmlns:c16="http://schemas.microsoft.com/office/drawing/2014/chart" uri="{C3380CC4-5D6E-409C-BE32-E72D297353CC}">
              <c16:uniqueId val="{00000001-EDA0-474D-921D-F7869CF5D966}"/>
            </c:ext>
          </c:extLst>
        </c:ser>
        <c:dLbls>
          <c:showLegendKey val="0"/>
          <c:showVal val="0"/>
          <c:showCatName val="0"/>
          <c:showSerName val="0"/>
          <c:showPercent val="0"/>
          <c:showBubbleSize val="0"/>
        </c:dLbls>
        <c:gapWidth val="0"/>
        <c:overlap val="-100"/>
        <c:axId val="1786585519"/>
        <c:axId val="1786586959"/>
      </c:barChart>
      <c:dateAx>
        <c:axId val="1786585519"/>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6586959"/>
        <c:crosses val="autoZero"/>
        <c:auto val="1"/>
        <c:lblOffset val="100"/>
        <c:baseTimeUnit val="months"/>
        <c:majorUnit val="3"/>
        <c:majorTimeUnit val="months"/>
      </c:dateAx>
      <c:valAx>
        <c:axId val="1786586959"/>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6585519"/>
        <c:crosses val="autoZero"/>
        <c:crossBetween val="between"/>
        <c:maj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b="1" dirty="0">
                <a:solidFill>
                  <a:srgbClr val="9400D1"/>
                </a:solidFill>
                <a:latin typeface="Calibri" panose="020F0502020204030204" pitchFamily="34" charset="0"/>
                <a:ea typeface="Calibri" panose="020F0502020204030204" pitchFamily="34" charset="0"/>
                <a:cs typeface="Calibri" panose="020F0502020204030204" pitchFamily="34" charset="0"/>
              </a:rPr>
              <a:t>DIIs and FIIs </a:t>
            </a:r>
            <a:r>
              <a:rPr lang="en-US" sz="11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Holdings</a:t>
            </a:r>
            <a:r>
              <a:rPr lang="en-US" sz="1100" b="1" dirty="0">
                <a:solidFill>
                  <a:srgbClr val="9400D1"/>
                </a:solidFill>
                <a:latin typeface="Calibri" panose="020F0502020204030204" pitchFamily="34" charset="0"/>
                <a:ea typeface="Calibri" panose="020F0502020204030204" pitchFamily="34" charset="0"/>
                <a:cs typeface="Calibri" panose="020F0502020204030204" pitchFamily="34" charset="0"/>
              </a:rPr>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'Page 10'!$B$15</c:f>
              <c:strCache>
                <c:ptCount val="1"/>
                <c:pt idx="0">
                  <c:v>DIIs </c:v>
                </c:pt>
              </c:strCache>
            </c:strRef>
          </c:tx>
          <c:spPr>
            <a:ln w="28575" cap="rnd">
              <a:solidFill>
                <a:srgbClr val="A02B93"/>
              </a:solidFill>
              <a:round/>
            </a:ln>
            <a:effectLst/>
          </c:spPr>
          <c:marker>
            <c:symbol val="circle"/>
            <c:size val="5"/>
            <c:spPr>
              <a:solidFill>
                <a:srgbClr val="A02B93"/>
              </a:solidFill>
              <a:ln w="9525">
                <a:noFill/>
              </a:ln>
              <a:effectLst/>
            </c:spPr>
          </c:marker>
          <c:dLbls>
            <c:delete val="1"/>
          </c:dLbls>
          <c:cat>
            <c:numRef>
              <c:f>'Page 10'!$C$12:$J$12</c:f>
              <c:numCache>
                <c:formatCode>mmm\-yy</c:formatCode>
                <c:ptCount val="8"/>
                <c:pt idx="0">
                  <c:v>42795</c:v>
                </c:pt>
                <c:pt idx="1">
                  <c:v>43160</c:v>
                </c:pt>
                <c:pt idx="2">
                  <c:v>43525</c:v>
                </c:pt>
                <c:pt idx="3">
                  <c:v>43891</c:v>
                </c:pt>
                <c:pt idx="4">
                  <c:v>44256</c:v>
                </c:pt>
                <c:pt idx="5">
                  <c:v>44621</c:v>
                </c:pt>
                <c:pt idx="6">
                  <c:v>44986</c:v>
                </c:pt>
                <c:pt idx="7">
                  <c:v>45352</c:v>
                </c:pt>
              </c:numCache>
            </c:numRef>
          </c:cat>
          <c:val>
            <c:numRef>
              <c:f>'Page 10'!$C$15:$J$15</c:f>
              <c:numCache>
                <c:formatCode>0%</c:formatCode>
                <c:ptCount val="8"/>
                <c:pt idx="0">
                  <c:v>8.2900000000000001E-2</c:v>
                </c:pt>
                <c:pt idx="1">
                  <c:v>0.19969999999999999</c:v>
                </c:pt>
                <c:pt idx="2">
                  <c:v>0.21870000000000001</c:v>
                </c:pt>
                <c:pt idx="3">
                  <c:v>0.1706</c:v>
                </c:pt>
                <c:pt idx="4">
                  <c:v>0.1154</c:v>
                </c:pt>
                <c:pt idx="5">
                  <c:v>0.1855</c:v>
                </c:pt>
                <c:pt idx="6">
                  <c:v>0.17780000000000001</c:v>
                </c:pt>
                <c:pt idx="7">
                  <c:v>0.21990000000000001</c:v>
                </c:pt>
              </c:numCache>
            </c:numRef>
          </c:val>
          <c:smooth val="0"/>
          <c:extLst>
            <c:ext xmlns:c16="http://schemas.microsoft.com/office/drawing/2014/chart" uri="{C3380CC4-5D6E-409C-BE32-E72D297353CC}">
              <c16:uniqueId val="{00000000-B92D-4F30-8CC3-422A793ED34F}"/>
            </c:ext>
          </c:extLst>
        </c:ser>
        <c:ser>
          <c:idx val="1"/>
          <c:order val="1"/>
          <c:tx>
            <c:v>FII</c:v>
          </c:tx>
          <c:spPr>
            <a:ln w="28575" cap="rnd">
              <a:solidFill>
                <a:schemeClr val="tx1">
                  <a:lumMod val="50000"/>
                  <a:lumOff val="50000"/>
                </a:schemeClr>
              </a:solidFill>
              <a:round/>
            </a:ln>
            <a:effectLst/>
          </c:spPr>
          <c:marker>
            <c:symbol val="circle"/>
            <c:size val="5"/>
            <c:spPr>
              <a:solidFill>
                <a:schemeClr val="tx1">
                  <a:lumMod val="65000"/>
                  <a:lumOff val="35000"/>
                </a:schemeClr>
              </a:solidFill>
              <a:ln w="9525">
                <a:noFill/>
              </a:ln>
              <a:effectLst/>
            </c:spPr>
          </c:marker>
          <c:dLbls>
            <c:delete val="1"/>
          </c:dLbls>
          <c:cat>
            <c:numRef>
              <c:f>'Page 10'!$C$12:$J$12</c:f>
              <c:numCache>
                <c:formatCode>mmm\-yy</c:formatCode>
                <c:ptCount val="8"/>
                <c:pt idx="0">
                  <c:v>42795</c:v>
                </c:pt>
                <c:pt idx="1">
                  <c:v>43160</c:v>
                </c:pt>
                <c:pt idx="2">
                  <c:v>43525</c:v>
                </c:pt>
                <c:pt idx="3">
                  <c:v>43891</c:v>
                </c:pt>
                <c:pt idx="4">
                  <c:v>44256</c:v>
                </c:pt>
                <c:pt idx="5">
                  <c:v>44621</c:v>
                </c:pt>
                <c:pt idx="6">
                  <c:v>44986</c:v>
                </c:pt>
                <c:pt idx="7">
                  <c:v>45352</c:v>
                </c:pt>
              </c:numCache>
            </c:numRef>
          </c:cat>
          <c:val>
            <c:numRef>
              <c:f>'Page 10'!$C$14:$J$14</c:f>
              <c:numCache>
                <c:formatCode>0%</c:formatCode>
                <c:ptCount val="8"/>
                <c:pt idx="0">
                  <c:v>0.31159999999999999</c:v>
                </c:pt>
                <c:pt idx="1">
                  <c:v>0.24340000000000001</c:v>
                </c:pt>
                <c:pt idx="2">
                  <c:v>0.19350000000000001</c:v>
                </c:pt>
                <c:pt idx="3">
                  <c:v>0.22889999999999999</c:v>
                </c:pt>
                <c:pt idx="4">
                  <c:v>0.2427</c:v>
                </c:pt>
                <c:pt idx="5">
                  <c:v>0.1943</c:v>
                </c:pt>
                <c:pt idx="6">
                  <c:v>0.2235</c:v>
                </c:pt>
                <c:pt idx="7">
                  <c:v>0.18160000000000001</c:v>
                </c:pt>
              </c:numCache>
            </c:numRef>
          </c:val>
          <c:smooth val="0"/>
          <c:extLst>
            <c:ext xmlns:c16="http://schemas.microsoft.com/office/drawing/2014/chart" uri="{C3380CC4-5D6E-409C-BE32-E72D297353CC}">
              <c16:uniqueId val="{00000001-B92D-4F30-8CC3-422A793ED34F}"/>
            </c:ext>
          </c:extLst>
        </c:ser>
        <c:dLbls>
          <c:dLblPos val="t"/>
          <c:showLegendKey val="0"/>
          <c:showVal val="1"/>
          <c:showCatName val="0"/>
          <c:showSerName val="0"/>
          <c:showPercent val="0"/>
          <c:showBubbleSize val="0"/>
        </c:dLbls>
        <c:marker val="1"/>
        <c:smooth val="0"/>
        <c:axId val="1800864847"/>
        <c:axId val="1800865807"/>
      </c:lineChart>
      <c:catAx>
        <c:axId val="1800864847"/>
        <c:scaling>
          <c:orientation val="minMax"/>
        </c:scaling>
        <c:delete val="0"/>
        <c:axPos val="b"/>
        <c:numFmt formatCode="mmm\-yy" sourceLinked="1"/>
        <c:majorTickMark val="cross"/>
        <c:minorTickMark val="in"/>
        <c:tickLblPos val="low"/>
        <c:spPr>
          <a:noFill/>
          <a:ln w="9525" cap="flat" cmpd="sng" algn="ctr">
            <a:noFill/>
            <a:round/>
          </a:ln>
          <a:effectLst/>
        </c:spPr>
        <c:txPr>
          <a:bodyPr rot="-108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0865807"/>
        <c:crosses val="autoZero"/>
        <c:auto val="0"/>
        <c:lblAlgn val="ctr"/>
        <c:lblOffset val="100"/>
        <c:tickMarkSkip val="2"/>
        <c:noMultiLvlLbl val="0"/>
      </c:catAx>
      <c:valAx>
        <c:axId val="1800865807"/>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0864847"/>
        <c:crosses val="autoZero"/>
        <c:crossBetween val="between"/>
        <c:majorUnit val="0.1"/>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9400D1"/>
                </a:solidFill>
                <a:latin typeface="Calibri (body)"/>
                <a:ea typeface="Calibri" panose="020F0502020204030204" pitchFamily="34" charset="0"/>
                <a:cs typeface="Calibri" panose="020F0502020204030204" pitchFamily="34" charset="0"/>
              </a:defRPr>
            </a:pPr>
            <a:r>
              <a:rPr lang="en-IN" sz="1200" b="1" dirty="0">
                <a:solidFill>
                  <a:srgbClr val="9400D1"/>
                </a:solidFill>
              </a:rPr>
              <a:t>Global GDP Projection (%)</a:t>
            </a:r>
          </a:p>
        </c:rich>
      </c:tx>
      <c:layout>
        <c:manualLayout>
          <c:xMode val="edge"/>
          <c:yMode val="edge"/>
          <c:x val="0.27655386161836154"/>
          <c:y val="2.181173106633557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9400D1"/>
              </a:solidFill>
              <a:latin typeface="Calibri (body)"/>
              <a:ea typeface="Calibri" panose="020F0502020204030204" pitchFamily="34" charset="0"/>
              <a:cs typeface="Calibri" panose="020F0502020204030204" pitchFamily="34" charset="0"/>
            </a:defRPr>
          </a:pPr>
          <a:endParaRPr lang="en-US"/>
        </a:p>
      </c:txPr>
    </c:title>
    <c:autoTitleDeleted val="0"/>
    <c:plotArea>
      <c:layout>
        <c:manualLayout>
          <c:layoutTarget val="inner"/>
          <c:xMode val="edge"/>
          <c:yMode val="edge"/>
          <c:x val="0.25883217911014134"/>
          <c:y val="0.1621292334322853"/>
          <c:w val="0.64341420801315496"/>
          <c:h val="0.75583044835758595"/>
        </c:manualLayout>
      </c:layout>
      <c:barChart>
        <c:barDir val="bar"/>
        <c:grouping val="clustered"/>
        <c:varyColors val="0"/>
        <c:ser>
          <c:idx val="0"/>
          <c:order val="0"/>
          <c:tx>
            <c:strRef>
              <c:f>page2!$F$4</c:f>
              <c:strCache>
                <c:ptCount val="1"/>
                <c:pt idx="0">
                  <c:v>2022A</c:v>
                </c:pt>
              </c:strCache>
            </c:strRef>
          </c:tx>
          <c:spPr>
            <a:solidFill>
              <a:srgbClr val="890980"/>
            </a:solidFill>
            <a:ln>
              <a:noFill/>
            </a:ln>
            <a:effectLst>
              <a:outerShdw blurRad="50800" dist="50800" dir="5400000" sx="1000" sy="1000" algn="ctr" rotWithShape="0">
                <a:srgbClr val="000000">
                  <a:alpha val="43137"/>
                </a:srgbClr>
              </a:outerShdw>
            </a:effectLst>
          </c:spPr>
          <c:invertIfNegative val="1"/>
          <c:cat>
            <c:strRef>
              <c:f>page2!$D$5:$D$13</c:f>
              <c:strCache>
                <c:ptCount val="9"/>
                <c:pt idx="0">
                  <c:v>World </c:v>
                </c:pt>
                <c:pt idx="1">
                  <c:v>Advanced Economies </c:v>
                </c:pt>
                <c:pt idx="2">
                  <c:v>Emerging Economies</c:v>
                </c:pt>
                <c:pt idx="3">
                  <c:v>Euro Area </c:v>
                </c:pt>
                <c:pt idx="4">
                  <c:v>US</c:v>
                </c:pt>
                <c:pt idx="5">
                  <c:v>Japan </c:v>
                </c:pt>
                <c:pt idx="6">
                  <c:v>China</c:v>
                </c:pt>
                <c:pt idx="7">
                  <c:v>UK </c:v>
                </c:pt>
                <c:pt idx="8">
                  <c:v>India</c:v>
                </c:pt>
              </c:strCache>
            </c:strRef>
          </c:cat>
          <c:val>
            <c:numRef>
              <c:f>page2!$F$5:$F$13</c:f>
              <c:numCache>
                <c:formatCode>0.00%</c:formatCode>
                <c:ptCount val="9"/>
                <c:pt idx="0">
                  <c:v>3.4000000000000002E-2</c:v>
                </c:pt>
                <c:pt idx="1">
                  <c:v>2.7E-2</c:v>
                </c:pt>
                <c:pt idx="2" formatCode="0%">
                  <c:v>0.04</c:v>
                </c:pt>
                <c:pt idx="3">
                  <c:v>3.5000000000000003E-2</c:v>
                </c:pt>
                <c:pt idx="4">
                  <c:v>2.1000000000000001E-2</c:v>
                </c:pt>
                <c:pt idx="5">
                  <c:v>1.0999999999999999E-2</c:v>
                </c:pt>
                <c:pt idx="6">
                  <c:v>0.03</c:v>
                </c:pt>
                <c:pt idx="7">
                  <c:v>0.04</c:v>
                </c:pt>
                <c:pt idx="8">
                  <c:v>6.8000000000000005E-2</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a:outerShdw blurRad="50800" dist="50800" dir="5400000" sx="1000" sy="1000" algn="ctr" rotWithShape="0">
                      <a:srgbClr val="000000">
                        <a:alpha val="43137"/>
                      </a:srgbClr>
                    </a:outerShdw>
                  </a:effectLst>
                </c14:spPr>
              </c14:invertSolidFillFmt>
            </c:ext>
            <c:ext xmlns:c16="http://schemas.microsoft.com/office/drawing/2014/chart" uri="{C3380CC4-5D6E-409C-BE32-E72D297353CC}">
              <c16:uniqueId val="{00000000-684A-4489-A806-021275112B7D}"/>
            </c:ext>
          </c:extLst>
        </c:ser>
        <c:ser>
          <c:idx val="1"/>
          <c:order val="1"/>
          <c:tx>
            <c:strRef>
              <c:f>page2!$G$4</c:f>
              <c:strCache>
                <c:ptCount val="1"/>
                <c:pt idx="0">
                  <c:v>2023A</c:v>
                </c:pt>
              </c:strCache>
            </c:strRef>
          </c:tx>
          <c:spPr>
            <a:solidFill>
              <a:schemeClr val="accent5">
                <a:lumMod val="60000"/>
                <a:lumOff val="40000"/>
              </a:schemeClr>
            </a:solidFill>
            <a:ln>
              <a:noFill/>
            </a:ln>
            <a:effectLst/>
          </c:spPr>
          <c:invertIfNegative val="0"/>
          <c:cat>
            <c:strRef>
              <c:f>page2!$D$5:$D$13</c:f>
              <c:strCache>
                <c:ptCount val="9"/>
                <c:pt idx="0">
                  <c:v>World </c:v>
                </c:pt>
                <c:pt idx="1">
                  <c:v>Advanced Economies </c:v>
                </c:pt>
                <c:pt idx="2">
                  <c:v>Emerging Economies</c:v>
                </c:pt>
                <c:pt idx="3">
                  <c:v>Euro Area </c:v>
                </c:pt>
                <c:pt idx="4">
                  <c:v>US</c:v>
                </c:pt>
                <c:pt idx="5">
                  <c:v>Japan </c:v>
                </c:pt>
                <c:pt idx="6">
                  <c:v>China</c:v>
                </c:pt>
                <c:pt idx="7">
                  <c:v>UK </c:v>
                </c:pt>
                <c:pt idx="8">
                  <c:v>India</c:v>
                </c:pt>
              </c:strCache>
            </c:strRef>
          </c:cat>
          <c:val>
            <c:numRef>
              <c:f>page2!$G$5:$G$13</c:f>
              <c:numCache>
                <c:formatCode>0.00%</c:formatCode>
                <c:ptCount val="9"/>
                <c:pt idx="0">
                  <c:v>3.2000000000000001E-2</c:v>
                </c:pt>
                <c:pt idx="1">
                  <c:v>1.6E-2</c:v>
                </c:pt>
                <c:pt idx="2">
                  <c:v>4.2999999999999997E-2</c:v>
                </c:pt>
                <c:pt idx="3">
                  <c:v>4.0000000000000001E-3</c:v>
                </c:pt>
                <c:pt idx="4">
                  <c:v>2.5000000000000001E-2</c:v>
                </c:pt>
                <c:pt idx="5">
                  <c:v>1.9E-2</c:v>
                </c:pt>
                <c:pt idx="6">
                  <c:v>5.1999999999999998E-2</c:v>
                </c:pt>
                <c:pt idx="7">
                  <c:v>1E-3</c:v>
                </c:pt>
                <c:pt idx="8">
                  <c:v>7.8E-2</c:v>
                </c:pt>
              </c:numCache>
            </c:numRef>
          </c:val>
          <c:extLst>
            <c:ext xmlns:c16="http://schemas.microsoft.com/office/drawing/2014/chart" uri="{C3380CC4-5D6E-409C-BE32-E72D297353CC}">
              <c16:uniqueId val="{00000001-684A-4489-A806-021275112B7D}"/>
            </c:ext>
          </c:extLst>
        </c:ser>
        <c:ser>
          <c:idx val="2"/>
          <c:order val="2"/>
          <c:tx>
            <c:strRef>
              <c:f>page2!$H$4</c:f>
              <c:strCache>
                <c:ptCount val="1"/>
                <c:pt idx="0">
                  <c:v>2024P</c:v>
                </c:pt>
              </c:strCache>
            </c:strRef>
          </c:tx>
          <c:spPr>
            <a:solidFill>
              <a:schemeClr val="accent5">
                <a:lumMod val="40000"/>
                <a:lumOff val="60000"/>
              </a:schemeClr>
            </a:solidFill>
            <a:ln>
              <a:noFill/>
            </a:ln>
            <a:effectLst/>
          </c:spPr>
          <c:invertIfNegative val="0"/>
          <c:cat>
            <c:strRef>
              <c:f>page2!$D$5:$D$13</c:f>
              <c:strCache>
                <c:ptCount val="9"/>
                <c:pt idx="0">
                  <c:v>World </c:v>
                </c:pt>
                <c:pt idx="1">
                  <c:v>Advanced Economies </c:v>
                </c:pt>
                <c:pt idx="2">
                  <c:v>Emerging Economies</c:v>
                </c:pt>
                <c:pt idx="3">
                  <c:v>Euro Area </c:v>
                </c:pt>
                <c:pt idx="4">
                  <c:v>US</c:v>
                </c:pt>
                <c:pt idx="5">
                  <c:v>Japan </c:v>
                </c:pt>
                <c:pt idx="6">
                  <c:v>China</c:v>
                </c:pt>
                <c:pt idx="7">
                  <c:v>UK </c:v>
                </c:pt>
                <c:pt idx="8">
                  <c:v>India</c:v>
                </c:pt>
              </c:strCache>
            </c:strRef>
          </c:cat>
          <c:val>
            <c:numRef>
              <c:f>page2!$H$5:$H$13</c:f>
              <c:numCache>
                <c:formatCode>0.00%</c:formatCode>
                <c:ptCount val="9"/>
                <c:pt idx="0">
                  <c:v>3.2000000000000001E-2</c:v>
                </c:pt>
                <c:pt idx="1">
                  <c:v>1.7000000000000001E-2</c:v>
                </c:pt>
                <c:pt idx="2">
                  <c:v>4.2000000000000003E-2</c:v>
                </c:pt>
                <c:pt idx="3">
                  <c:v>8.0000000000000002E-3</c:v>
                </c:pt>
                <c:pt idx="4">
                  <c:v>2.7E-2</c:v>
                </c:pt>
                <c:pt idx="5">
                  <c:v>8.9999999999999993E-3</c:v>
                </c:pt>
                <c:pt idx="6">
                  <c:v>4.5999999999999999E-2</c:v>
                </c:pt>
                <c:pt idx="7">
                  <c:v>5.0000000000000001E-3</c:v>
                </c:pt>
                <c:pt idx="8">
                  <c:v>6.8000000000000005E-2</c:v>
                </c:pt>
              </c:numCache>
            </c:numRef>
          </c:val>
          <c:extLst>
            <c:ext xmlns:c16="http://schemas.microsoft.com/office/drawing/2014/chart" uri="{C3380CC4-5D6E-409C-BE32-E72D297353CC}">
              <c16:uniqueId val="{00000002-684A-4489-A806-021275112B7D}"/>
            </c:ext>
          </c:extLst>
        </c:ser>
        <c:ser>
          <c:idx val="3"/>
          <c:order val="3"/>
          <c:tx>
            <c:strRef>
              <c:f>page2!$I$4</c:f>
              <c:strCache>
                <c:ptCount val="1"/>
                <c:pt idx="0">
                  <c:v>2025P</c:v>
                </c:pt>
              </c:strCache>
            </c:strRef>
          </c:tx>
          <c:spPr>
            <a:solidFill>
              <a:schemeClr val="bg2">
                <a:lumMod val="75000"/>
              </a:schemeClr>
            </a:solidFill>
            <a:ln>
              <a:noFill/>
            </a:ln>
            <a:effectLst/>
          </c:spPr>
          <c:invertIfNegative val="0"/>
          <c:cat>
            <c:strRef>
              <c:f>page2!$D$5:$D$13</c:f>
              <c:strCache>
                <c:ptCount val="9"/>
                <c:pt idx="0">
                  <c:v>World </c:v>
                </c:pt>
                <c:pt idx="1">
                  <c:v>Advanced Economies </c:v>
                </c:pt>
                <c:pt idx="2">
                  <c:v>Emerging Economies</c:v>
                </c:pt>
                <c:pt idx="3">
                  <c:v>Euro Area </c:v>
                </c:pt>
                <c:pt idx="4">
                  <c:v>US</c:v>
                </c:pt>
                <c:pt idx="5">
                  <c:v>Japan </c:v>
                </c:pt>
                <c:pt idx="6">
                  <c:v>China</c:v>
                </c:pt>
                <c:pt idx="7">
                  <c:v>UK </c:v>
                </c:pt>
                <c:pt idx="8">
                  <c:v>India</c:v>
                </c:pt>
              </c:strCache>
            </c:strRef>
          </c:cat>
          <c:val>
            <c:numRef>
              <c:f>page2!$I$5:$I$13</c:f>
              <c:numCache>
                <c:formatCode>0.00%</c:formatCode>
                <c:ptCount val="9"/>
                <c:pt idx="0">
                  <c:v>3.2000000000000001E-2</c:v>
                </c:pt>
                <c:pt idx="1">
                  <c:v>1.7999999999999999E-2</c:v>
                </c:pt>
                <c:pt idx="2">
                  <c:v>4.2000000000000003E-2</c:v>
                </c:pt>
                <c:pt idx="3">
                  <c:v>1.4999999999999999E-2</c:v>
                </c:pt>
                <c:pt idx="4">
                  <c:v>1.9E-2</c:v>
                </c:pt>
                <c:pt idx="5">
                  <c:v>0.01</c:v>
                </c:pt>
                <c:pt idx="6">
                  <c:v>4.1000000000000002E-2</c:v>
                </c:pt>
                <c:pt idx="7">
                  <c:v>1.4999999999999999E-2</c:v>
                </c:pt>
                <c:pt idx="8">
                  <c:v>6.5000000000000002E-2</c:v>
                </c:pt>
              </c:numCache>
            </c:numRef>
          </c:val>
          <c:extLst>
            <c:ext xmlns:c16="http://schemas.microsoft.com/office/drawing/2014/chart" uri="{C3380CC4-5D6E-409C-BE32-E72D297353CC}">
              <c16:uniqueId val="{00000003-684A-4489-A806-021275112B7D}"/>
            </c:ext>
          </c:extLst>
        </c:ser>
        <c:dLbls>
          <c:showLegendKey val="0"/>
          <c:showVal val="0"/>
          <c:showCatName val="0"/>
          <c:showSerName val="0"/>
          <c:showPercent val="0"/>
          <c:showBubbleSize val="0"/>
        </c:dLbls>
        <c:gapWidth val="200"/>
        <c:axId val="1048393776"/>
        <c:axId val="1048394256"/>
      </c:barChart>
      <c:catAx>
        <c:axId val="104839377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Calibri (body)"/>
                <a:ea typeface="Calibri" panose="020F0502020204030204" pitchFamily="34" charset="0"/>
                <a:cs typeface="Calibri" panose="020F0502020204030204" pitchFamily="34" charset="0"/>
              </a:defRPr>
            </a:pPr>
            <a:endParaRPr lang="en-US"/>
          </a:p>
        </c:txPr>
        <c:crossAx val="1048394256"/>
        <c:crosses val="autoZero"/>
        <c:auto val="0"/>
        <c:lblAlgn val="ctr"/>
        <c:lblOffset val="100"/>
        <c:noMultiLvlLbl val="0"/>
      </c:catAx>
      <c:valAx>
        <c:axId val="1048394256"/>
        <c:scaling>
          <c:orientation val="minMax"/>
          <c:max val="0.10500000000000001"/>
          <c:min val="5.0000000000000012E-4"/>
        </c:scaling>
        <c:delete val="0"/>
        <c:axPos val="t"/>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alibri (body)"/>
                <a:ea typeface="Calibri" panose="020F0502020204030204" pitchFamily="34" charset="0"/>
                <a:cs typeface="Calibri" panose="020F0502020204030204" pitchFamily="34" charset="0"/>
              </a:defRPr>
            </a:pPr>
            <a:endParaRPr lang="en-US"/>
          </a:p>
        </c:txPr>
        <c:crossAx val="1048393776"/>
        <c:crosses val="autoZero"/>
        <c:crossBetween val="between"/>
        <c:majorUnit val="2.0000000000000004E-2"/>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alibri (body)"/>
              <a:ea typeface="Calibri" panose="020F0502020204030204" pitchFamily="34" charset="0"/>
              <a:cs typeface="Calibri" panose="020F0502020204030204" pitchFamily="34" charset="0"/>
            </a:defRPr>
          </a:pPr>
          <a:endParaRPr lang="en-US"/>
        </a:p>
      </c:txPr>
    </c:legend>
    <c:plotVisOnly val="1"/>
    <c:dispBlanksAs val="gap"/>
    <c:showDLblsOverMax val="0"/>
  </c:chart>
  <c:spPr>
    <a:noFill/>
    <a:ln>
      <a:noFill/>
    </a:ln>
    <a:effectLst/>
  </c:spPr>
  <c:txPr>
    <a:bodyPr/>
    <a:lstStyle/>
    <a:p>
      <a:pPr>
        <a:defRPr>
          <a:latin typeface="Calibri (body)"/>
          <a:ea typeface="Calibri" panose="020F0502020204030204" pitchFamily="34" charset="0"/>
          <a:cs typeface="Calibri" panose="020F050202020403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Managerial Remuneration vs Net Profit</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a:t>
            </a: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(in</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Cr.)</a:t>
            </a: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Remuneration!$B$41</c:f>
              <c:strCache>
                <c:ptCount val="1"/>
                <c:pt idx="0">
                  <c:v>Managerial Remuneration</c:v>
                </c:pt>
              </c:strCache>
            </c:strRef>
          </c:tx>
          <c:spPr>
            <a:solidFill>
              <a:schemeClr val="accent5">
                <a:lumMod val="60000"/>
                <a:lumOff val="40000"/>
              </a:schemeClr>
            </a:solidFill>
            <a:ln>
              <a:noFill/>
            </a:ln>
            <a:effectLst/>
          </c:spPr>
          <c:invertIfNegative val="0"/>
          <c:cat>
            <c:strRef>
              <c:f>Remuneration!$C$40:$H$40</c:f>
              <c:strCache>
                <c:ptCount val="6"/>
                <c:pt idx="0">
                  <c:v>FY18</c:v>
                </c:pt>
                <c:pt idx="1">
                  <c:v>FY19</c:v>
                </c:pt>
                <c:pt idx="2">
                  <c:v>FY20</c:v>
                </c:pt>
                <c:pt idx="3">
                  <c:v>FY21</c:v>
                </c:pt>
                <c:pt idx="4">
                  <c:v>FY22</c:v>
                </c:pt>
                <c:pt idx="5">
                  <c:v>FY23</c:v>
                </c:pt>
              </c:strCache>
            </c:strRef>
          </c:cat>
          <c:val>
            <c:numRef>
              <c:f>Remuneration!$C$41:$H$41</c:f>
              <c:numCache>
                <c:formatCode>General</c:formatCode>
                <c:ptCount val="6"/>
                <c:pt idx="0">
                  <c:v>94.2</c:v>
                </c:pt>
                <c:pt idx="1">
                  <c:v>75.5</c:v>
                </c:pt>
                <c:pt idx="2">
                  <c:v>49.4</c:v>
                </c:pt>
                <c:pt idx="3">
                  <c:v>85.8</c:v>
                </c:pt>
                <c:pt idx="4">
                  <c:v>35.200000000000003</c:v>
                </c:pt>
                <c:pt idx="5">
                  <c:v>65.400000000000006</c:v>
                </c:pt>
              </c:numCache>
            </c:numRef>
          </c:val>
          <c:extLst>
            <c:ext xmlns:c16="http://schemas.microsoft.com/office/drawing/2014/chart" uri="{C3380CC4-5D6E-409C-BE32-E72D297353CC}">
              <c16:uniqueId val="{00000000-D0FF-404B-B0FB-34D7C86DCA7B}"/>
            </c:ext>
          </c:extLst>
        </c:ser>
        <c:dLbls>
          <c:showLegendKey val="0"/>
          <c:showVal val="0"/>
          <c:showCatName val="0"/>
          <c:showSerName val="0"/>
          <c:showPercent val="0"/>
          <c:showBubbleSize val="0"/>
        </c:dLbls>
        <c:gapWidth val="219"/>
        <c:overlap val="-27"/>
        <c:axId val="1571286847"/>
        <c:axId val="1571283967"/>
      </c:barChart>
      <c:lineChart>
        <c:grouping val="standard"/>
        <c:varyColors val="0"/>
        <c:ser>
          <c:idx val="2"/>
          <c:order val="2"/>
          <c:tx>
            <c:strRef>
              <c:f>Remuneration!$B$45</c:f>
              <c:strCache>
                <c:ptCount val="1"/>
                <c:pt idx="0">
                  <c:v>Net Profit</c:v>
                </c:pt>
              </c:strCache>
            </c:strRef>
          </c:tx>
          <c:spPr>
            <a:ln w="28575" cap="rnd">
              <a:solidFill>
                <a:schemeClr val="accent5">
                  <a:lumMod val="75000"/>
                </a:schemeClr>
              </a:solidFill>
              <a:round/>
            </a:ln>
            <a:effectLst/>
          </c:spPr>
          <c:marker>
            <c:symbol val="circle"/>
            <c:size val="5"/>
            <c:spPr>
              <a:solidFill>
                <a:schemeClr val="accent5">
                  <a:lumMod val="75000"/>
                </a:schemeClr>
              </a:solidFill>
              <a:ln w="9525">
                <a:solidFill>
                  <a:schemeClr val="accent5">
                    <a:lumMod val="75000"/>
                  </a:schemeClr>
                </a:solidFill>
              </a:ln>
              <a:effectLst/>
            </c:spPr>
          </c:marker>
          <c:cat>
            <c:strRef>
              <c:f>Remuneration!$C$40:$H$40</c:f>
              <c:strCache>
                <c:ptCount val="6"/>
                <c:pt idx="0">
                  <c:v>FY18</c:v>
                </c:pt>
                <c:pt idx="1">
                  <c:v>FY19</c:v>
                </c:pt>
                <c:pt idx="2">
                  <c:v>FY20</c:v>
                </c:pt>
                <c:pt idx="3">
                  <c:v>FY21</c:v>
                </c:pt>
                <c:pt idx="4">
                  <c:v>FY22</c:v>
                </c:pt>
                <c:pt idx="5">
                  <c:v>FY23</c:v>
                </c:pt>
              </c:strCache>
            </c:strRef>
          </c:cat>
          <c:val>
            <c:numRef>
              <c:f>Remuneration!$C$45:$H$45</c:f>
              <c:numCache>
                <c:formatCode>General</c:formatCode>
                <c:ptCount val="6"/>
                <c:pt idx="0">
                  <c:v>723.88999999999987</c:v>
                </c:pt>
                <c:pt idx="1">
                  <c:v>679.83999999999855</c:v>
                </c:pt>
                <c:pt idx="2">
                  <c:v>476.39000000000073</c:v>
                </c:pt>
                <c:pt idx="3">
                  <c:v>350.21000000000208</c:v>
                </c:pt>
                <c:pt idx="4">
                  <c:v>638.60000000000048</c:v>
                </c:pt>
                <c:pt idx="5">
                  <c:v>1104.6400000000024</c:v>
                </c:pt>
              </c:numCache>
            </c:numRef>
          </c:val>
          <c:smooth val="0"/>
          <c:extLst>
            <c:ext xmlns:c16="http://schemas.microsoft.com/office/drawing/2014/chart" uri="{C3380CC4-5D6E-409C-BE32-E72D297353CC}">
              <c16:uniqueId val="{00000001-D0FF-404B-B0FB-34D7C86DCA7B}"/>
            </c:ext>
          </c:extLst>
        </c:ser>
        <c:dLbls>
          <c:showLegendKey val="0"/>
          <c:showVal val="0"/>
          <c:showCatName val="0"/>
          <c:showSerName val="0"/>
          <c:showPercent val="0"/>
          <c:showBubbleSize val="0"/>
        </c:dLbls>
        <c:marker val="1"/>
        <c:smooth val="0"/>
        <c:axId val="1989850447"/>
        <c:axId val="1571282527"/>
        <c:extLst>
          <c:ext xmlns:c15="http://schemas.microsoft.com/office/drawing/2012/chart" uri="{02D57815-91ED-43cb-92C2-25804820EDAC}">
            <c15:filteredLineSeries>
              <c15:ser>
                <c:idx val="1"/>
                <c:order val="1"/>
                <c:tx>
                  <c:strRef>
                    <c:extLst>
                      <c:ext uri="{02D57815-91ED-43cb-92C2-25804820EDAC}">
                        <c15:formulaRef>
                          <c15:sqref>Remuneration!$B$44</c15:sqref>
                        </c15:formulaRef>
                      </c:ext>
                    </c:extLst>
                    <c:strCache>
                      <c:ptCount val="1"/>
                      <c:pt idx="0">
                        <c:v>Sales</c:v>
                      </c:pt>
                    </c:strCache>
                  </c:strRef>
                </c:tx>
                <c:spPr>
                  <a:ln w="28575" cap="rnd">
                    <a:solidFill>
                      <a:schemeClr val="accent5">
                        <a:lumMod val="75000"/>
                      </a:schemeClr>
                    </a:solidFill>
                    <a:round/>
                  </a:ln>
                  <a:effectLst/>
                </c:spPr>
                <c:marker>
                  <c:symbol val="none"/>
                </c:marker>
                <c:cat>
                  <c:strRef>
                    <c:extLst>
                      <c:ext uri="{02D57815-91ED-43cb-92C2-25804820EDAC}">
                        <c15:formulaRef>
                          <c15:sqref>Remuneration!$C$40:$H$40</c15:sqref>
                        </c15:formulaRef>
                      </c:ext>
                    </c:extLst>
                    <c:strCache>
                      <c:ptCount val="6"/>
                      <c:pt idx="0">
                        <c:v>FY18</c:v>
                      </c:pt>
                      <c:pt idx="1">
                        <c:v>FY19</c:v>
                      </c:pt>
                      <c:pt idx="2">
                        <c:v>FY20</c:v>
                      </c:pt>
                      <c:pt idx="3">
                        <c:v>FY21</c:v>
                      </c:pt>
                      <c:pt idx="4">
                        <c:v>FY22</c:v>
                      </c:pt>
                      <c:pt idx="5">
                        <c:v>FY23</c:v>
                      </c:pt>
                    </c:strCache>
                  </c:strRef>
                </c:cat>
                <c:val>
                  <c:numRef>
                    <c:extLst>
                      <c:ext uri="{02D57815-91ED-43cb-92C2-25804820EDAC}">
                        <c15:formulaRef>
                          <c15:sqref>Remuneration!$C$44:$H$44</c15:sqref>
                        </c15:formulaRef>
                      </c:ext>
                    </c:extLst>
                    <c:numCache>
                      <c:formatCode>General</c:formatCode>
                      <c:ptCount val="6"/>
                      <c:pt idx="0" formatCode="0.00">
                        <c:v>14846.734348561758</c:v>
                      </c:pt>
                      <c:pt idx="1">
                        <c:v>17548.84</c:v>
                      </c:pt>
                      <c:pt idx="2">
                        <c:v>16350.2</c:v>
                      </c:pt>
                      <c:pt idx="3">
                        <c:v>17397</c:v>
                      </c:pt>
                      <c:pt idx="4">
                        <c:v>20947.580000000002</c:v>
                      </c:pt>
                      <c:pt idx="5">
                        <c:v>24568.13</c:v>
                      </c:pt>
                    </c:numCache>
                  </c:numRef>
                </c:val>
                <c:smooth val="0"/>
                <c:extLst>
                  <c:ext xmlns:c16="http://schemas.microsoft.com/office/drawing/2014/chart" uri="{C3380CC4-5D6E-409C-BE32-E72D297353CC}">
                    <c16:uniqueId val="{00000002-D0FF-404B-B0FB-34D7C86DCA7B}"/>
                  </c:ext>
                </c:extLst>
              </c15:ser>
            </c15:filteredLineSeries>
          </c:ext>
        </c:extLst>
      </c:lineChart>
      <c:catAx>
        <c:axId val="15712868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1283967"/>
        <c:crosses val="autoZero"/>
        <c:auto val="1"/>
        <c:lblAlgn val="ctr"/>
        <c:lblOffset val="100"/>
        <c:noMultiLvlLbl val="0"/>
      </c:catAx>
      <c:valAx>
        <c:axId val="157128396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1286847"/>
        <c:crosses val="autoZero"/>
        <c:crossBetween val="between"/>
      </c:valAx>
      <c:valAx>
        <c:axId val="1571282527"/>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9850447"/>
        <c:crosses val="max"/>
        <c:crossBetween val="between"/>
      </c:valAx>
      <c:catAx>
        <c:axId val="1989850447"/>
        <c:scaling>
          <c:orientation val="minMax"/>
        </c:scaling>
        <c:delete val="1"/>
        <c:axPos val="b"/>
        <c:numFmt formatCode="General" sourceLinked="1"/>
        <c:majorTickMark val="out"/>
        <c:minorTickMark val="none"/>
        <c:tickLblPos val="nextTo"/>
        <c:crossAx val="157128252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solidFill>
                  <a:srgbClr val="9400D1"/>
                </a:solidFill>
                <a:latin typeface="Calibri" panose="020F0502020204030204" pitchFamily="34" charset="0"/>
                <a:ea typeface="Calibri" panose="020F0502020204030204" pitchFamily="34" charset="0"/>
                <a:cs typeface="Calibri" panose="020F0502020204030204" pitchFamily="34" charset="0"/>
              </a:rPr>
              <a:t>Managerial Remuneration Growth %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Remuneration!$B$34</c:f>
              <c:strCache>
                <c:ptCount val="1"/>
                <c:pt idx="0">
                  <c:v>Managerial Remuneration </c:v>
                </c:pt>
              </c:strCache>
            </c:strRef>
          </c:tx>
          <c:spPr>
            <a:ln w="28575" cap="rnd">
              <a:solidFill>
                <a:srgbClr val="890980"/>
              </a:solidFill>
              <a:round/>
            </a:ln>
            <a:effectLst/>
          </c:spPr>
          <c:marker>
            <c:symbol val="none"/>
          </c:marker>
          <c:cat>
            <c:strRef>
              <c:f>Remuneration!$C$33:$G$33</c:f>
              <c:strCache>
                <c:ptCount val="5"/>
                <c:pt idx="0">
                  <c:v>FY19</c:v>
                </c:pt>
                <c:pt idx="1">
                  <c:v>FY20</c:v>
                </c:pt>
                <c:pt idx="2">
                  <c:v>FY21</c:v>
                </c:pt>
                <c:pt idx="3">
                  <c:v>FY22</c:v>
                </c:pt>
                <c:pt idx="4">
                  <c:v>FY23</c:v>
                </c:pt>
              </c:strCache>
            </c:strRef>
          </c:cat>
          <c:val>
            <c:numRef>
              <c:f>Remuneration!$C$34:$G$34</c:f>
              <c:numCache>
                <c:formatCode>0%</c:formatCode>
                <c:ptCount val="5"/>
                <c:pt idx="0">
                  <c:v>-0.19851380042462852</c:v>
                </c:pt>
                <c:pt idx="1">
                  <c:v>-0.34569536423841063</c:v>
                </c:pt>
                <c:pt idx="2">
                  <c:v>0.73684210526315796</c:v>
                </c:pt>
                <c:pt idx="3">
                  <c:v>-0.58974358974358965</c:v>
                </c:pt>
                <c:pt idx="4">
                  <c:v>0.85795454545454541</c:v>
                </c:pt>
              </c:numCache>
            </c:numRef>
          </c:val>
          <c:smooth val="0"/>
          <c:extLst>
            <c:ext xmlns:c16="http://schemas.microsoft.com/office/drawing/2014/chart" uri="{C3380CC4-5D6E-409C-BE32-E72D297353CC}">
              <c16:uniqueId val="{00000000-4200-44E5-81FB-6FE7C060EA16}"/>
            </c:ext>
          </c:extLst>
        </c:ser>
        <c:dLbls>
          <c:showLegendKey val="0"/>
          <c:showVal val="0"/>
          <c:showCatName val="0"/>
          <c:showSerName val="0"/>
          <c:showPercent val="0"/>
          <c:showBubbleSize val="0"/>
        </c:dLbls>
        <c:smooth val="0"/>
        <c:axId val="1247615823"/>
        <c:axId val="1247619663"/>
      </c:lineChart>
      <c:catAx>
        <c:axId val="1247615823"/>
        <c:scaling>
          <c:orientation val="minMax"/>
        </c:scaling>
        <c:delete val="0"/>
        <c:axPos val="b"/>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7619663"/>
        <c:crosses val="autoZero"/>
        <c:auto val="1"/>
        <c:lblAlgn val="ctr"/>
        <c:lblOffset val="100"/>
        <c:noMultiLvlLbl val="0"/>
      </c:catAx>
      <c:valAx>
        <c:axId val="1247619663"/>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76158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solidFill>
                  <a:srgbClr val="9400D1"/>
                </a:solidFill>
                <a:latin typeface="Calibri" panose="020F0502020204030204" pitchFamily="34" charset="0"/>
                <a:ea typeface="Calibri" panose="020F0502020204030204" pitchFamily="34" charset="0"/>
                <a:cs typeface="Calibri" panose="020F0502020204030204" pitchFamily="34" charset="0"/>
              </a:rPr>
              <a:t>By Products</a:t>
            </a:r>
          </a:p>
        </c:rich>
      </c:tx>
      <c:layout>
        <c:manualLayout>
          <c:xMode val="edge"/>
          <c:yMode val="edge"/>
          <c:x val="0.37439914887435216"/>
          <c:y val="1.014523259942827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214114902303883"/>
          <c:y val="0.1460033125249631"/>
          <c:w val="0.57089295556799402"/>
          <c:h val="0.78894483806628524"/>
        </c:manualLayout>
      </c:layout>
      <c:doughnutChart>
        <c:varyColors val="1"/>
        <c:ser>
          <c:idx val="0"/>
          <c:order val="0"/>
          <c:tx>
            <c:strRef>
              <c:f>'page 15'!$C$1</c:f>
              <c:strCache>
                <c:ptCount val="1"/>
                <c:pt idx="0">
                  <c:v>Revenue</c:v>
                </c:pt>
              </c:strCache>
            </c:strRef>
          </c:tx>
          <c:dPt>
            <c:idx val="0"/>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01-1D43-4850-ACC6-B40C3FBDF98D}"/>
              </c:ext>
            </c:extLst>
          </c:dPt>
          <c:dPt>
            <c:idx val="1"/>
            <c:bubble3D val="0"/>
            <c:spPr>
              <a:solidFill>
                <a:schemeClr val="accent5">
                  <a:lumMod val="75000"/>
                </a:schemeClr>
              </a:solidFill>
              <a:ln w="19050">
                <a:solidFill>
                  <a:schemeClr val="lt1"/>
                </a:solidFill>
              </a:ln>
              <a:effectLst/>
            </c:spPr>
            <c:extLst>
              <c:ext xmlns:c16="http://schemas.microsoft.com/office/drawing/2014/chart" uri="{C3380CC4-5D6E-409C-BE32-E72D297353CC}">
                <c16:uniqueId val="{00000003-1D43-4850-ACC6-B40C3FBDF98D}"/>
              </c:ext>
            </c:extLst>
          </c:dPt>
          <c:dPt>
            <c:idx val="2"/>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5-1D43-4850-ACC6-B40C3FBDF98D}"/>
              </c:ext>
            </c:extLst>
          </c:dPt>
          <c:dPt>
            <c:idx val="3"/>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7-1D43-4850-ACC6-B40C3FBDF98D}"/>
              </c:ext>
            </c:extLst>
          </c:dPt>
          <c:dPt>
            <c:idx val="4"/>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9-1D43-4850-ACC6-B40C3FBDF98D}"/>
              </c:ext>
            </c:extLst>
          </c:dPt>
          <c:dLbls>
            <c:dLbl>
              <c:idx val="0"/>
              <c:layout>
                <c:manualLayout>
                  <c:x val="0.13196689741384521"/>
                  <c:y val="9.8840927146445628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D43-4850-ACC6-B40C3FBDF98D}"/>
                </c:ext>
              </c:extLst>
            </c:dLbl>
            <c:dLbl>
              <c:idx val="1"/>
              <c:layout>
                <c:manualLayout>
                  <c:x val="-0.10370370370370371"/>
                  <c:y val="0.17140942956702548"/>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D43-4850-ACC6-B40C3FBDF98D}"/>
                </c:ext>
              </c:extLst>
            </c:dLbl>
            <c:dLbl>
              <c:idx val="2"/>
              <c:layout>
                <c:manualLayout>
                  <c:x val="-0.14775969670457859"/>
                  <c:y val="-0.11002464239647308"/>
                </c:manualLayout>
              </c:layout>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bg2">
                          <a:lumMod val="2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layout>
                    <c:manualLayout>
                      <c:w val="0.22718518518518518"/>
                      <c:h val="0.16100263750649749"/>
                    </c:manualLayout>
                  </c15:layout>
                </c:ext>
                <c:ext xmlns:c16="http://schemas.microsoft.com/office/drawing/2014/chart" uri="{C3380CC4-5D6E-409C-BE32-E72D297353CC}">
                  <c16:uniqueId val="{00000005-1D43-4850-ACC6-B40C3FBDF98D}"/>
                </c:ext>
              </c:extLst>
            </c:dLbl>
            <c:dLbl>
              <c:idx val="3"/>
              <c:layout>
                <c:manualLayout>
                  <c:x val="-0.10763254593175853"/>
                  <c:y val="-0.11912519492520647"/>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D43-4850-ACC6-B40C3FBDF98D}"/>
                </c:ext>
              </c:extLst>
            </c:dLbl>
            <c:dLbl>
              <c:idx val="4"/>
              <c:layout>
                <c:manualLayout>
                  <c:x val="-1.901895596383792E-2"/>
                  <c:y val="-9.376620230163537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D43-4850-ACC6-B40C3FBDF98D}"/>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2">
                        <a:lumMod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noFill/>
                  <a:round/>
                </a:ln>
                <a:effectLst/>
              </c:spPr>
            </c:leaderLines>
            <c:extLst>
              <c:ext xmlns:c15="http://schemas.microsoft.com/office/drawing/2012/chart" uri="{CE6537A1-D6FC-4f65-9D91-7224C49458BB}"/>
            </c:extLst>
          </c:dLbls>
          <c:cat>
            <c:strRef>
              <c:f>'page 15'!$B$2:$B$6</c:f>
              <c:strCache>
                <c:ptCount val="5"/>
                <c:pt idx="0">
                  <c:v>Truck &amp; Bus</c:v>
                </c:pt>
                <c:pt idx="1">
                  <c:v>Passenger Vehicle</c:v>
                </c:pt>
                <c:pt idx="2">
                  <c:v>Light Commercial Vehichles</c:v>
                </c:pt>
                <c:pt idx="3">
                  <c:v>Farm</c:v>
                </c:pt>
                <c:pt idx="4">
                  <c:v>Others</c:v>
                </c:pt>
              </c:strCache>
            </c:strRef>
          </c:cat>
          <c:val>
            <c:numRef>
              <c:f>'page 15'!$C$2:$C$6</c:f>
              <c:numCache>
                <c:formatCode>0%</c:formatCode>
                <c:ptCount val="5"/>
                <c:pt idx="0">
                  <c:v>0.56999999999999995</c:v>
                </c:pt>
                <c:pt idx="1">
                  <c:v>0.22</c:v>
                </c:pt>
                <c:pt idx="2">
                  <c:v>0.08</c:v>
                </c:pt>
                <c:pt idx="3">
                  <c:v>0.05</c:v>
                </c:pt>
                <c:pt idx="4">
                  <c:v>8.0000000000000071E-2</c:v>
                </c:pt>
              </c:numCache>
            </c:numRef>
          </c:val>
          <c:extLst>
            <c:ext xmlns:c16="http://schemas.microsoft.com/office/drawing/2014/chart" uri="{C3380CC4-5D6E-409C-BE32-E72D297353CC}">
              <c16:uniqueId val="{0000000A-1D43-4850-ACC6-B40C3FBDF98D}"/>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solidFill>
                  <a:srgbClr val="9400D1"/>
                </a:solidFill>
                <a:latin typeface="Calibri" panose="020F0502020204030204" pitchFamily="34" charset="0"/>
                <a:ea typeface="Calibri" panose="020F0502020204030204" pitchFamily="34" charset="0"/>
                <a:cs typeface="Calibri" panose="020F0502020204030204" pitchFamily="34" charset="0"/>
              </a:rPr>
              <a:t>By Channel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690714427007782"/>
          <c:y val="0.12690488285989537"/>
          <c:w val="0.53656086923758028"/>
          <c:h val="0.78011915802754561"/>
        </c:manualLayout>
      </c:layout>
      <c:doughnutChart>
        <c:varyColors val="1"/>
        <c:ser>
          <c:idx val="0"/>
          <c:order val="0"/>
          <c:tx>
            <c:strRef>
              <c:f>'page 15'!$C$8</c:f>
              <c:strCache>
                <c:ptCount val="1"/>
                <c:pt idx="0">
                  <c:v>Revenue</c:v>
                </c:pt>
              </c:strCache>
            </c:strRef>
          </c:tx>
          <c:dPt>
            <c:idx val="0"/>
            <c:bubble3D val="0"/>
            <c:spPr>
              <a:solidFill>
                <a:schemeClr val="accent5">
                  <a:lumMod val="75000"/>
                </a:schemeClr>
              </a:solidFill>
              <a:ln w="19050">
                <a:solidFill>
                  <a:schemeClr val="lt1"/>
                </a:solidFill>
              </a:ln>
              <a:effectLst/>
            </c:spPr>
            <c:extLst>
              <c:ext xmlns:c16="http://schemas.microsoft.com/office/drawing/2014/chart" uri="{C3380CC4-5D6E-409C-BE32-E72D297353CC}">
                <c16:uniqueId val="{00000001-8EA3-47F8-9AF3-4AB6B633460E}"/>
              </c:ext>
            </c:extLst>
          </c:dPt>
          <c:dPt>
            <c:idx val="1"/>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3-8EA3-47F8-9AF3-4AB6B633460E}"/>
              </c:ext>
            </c:extLst>
          </c:dPt>
          <c:dPt>
            <c:idx val="2"/>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5-8EA3-47F8-9AF3-4AB6B633460E}"/>
              </c:ext>
            </c:extLst>
          </c:dPt>
          <c:dLbls>
            <c:dLbl>
              <c:idx val="0"/>
              <c:layout>
                <c:manualLayout>
                  <c:x val="3.4352555005034313E-2"/>
                  <c:y val="0.27142733677151515"/>
                </c:manualLayout>
              </c:layout>
              <c:showLegendKey val="0"/>
              <c:showVal val="1"/>
              <c:showCatName val="1"/>
              <c:showSerName val="0"/>
              <c:showPercent val="0"/>
              <c:showBubbleSize val="0"/>
              <c:extLst>
                <c:ext xmlns:c15="http://schemas.microsoft.com/office/drawing/2012/chart" uri="{CE6537A1-D6FC-4f65-9D91-7224C49458BB}">
                  <c15:layout>
                    <c:manualLayout>
                      <c:w val="0.37750324975038152"/>
                      <c:h val="0.11560177328327932"/>
                    </c:manualLayout>
                  </c15:layout>
                </c:ext>
                <c:ext xmlns:c16="http://schemas.microsoft.com/office/drawing/2014/chart" uri="{C3380CC4-5D6E-409C-BE32-E72D297353CC}">
                  <c16:uniqueId val="{00000001-8EA3-47F8-9AF3-4AB6B633460E}"/>
                </c:ext>
              </c:extLst>
            </c:dLbl>
            <c:dLbl>
              <c:idx val="1"/>
              <c:layout>
                <c:manualLayout>
                  <c:x val="-0.11851851851851852"/>
                  <c:y val="-4.166666666666675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EA3-47F8-9AF3-4AB6B633460E}"/>
                </c:ext>
              </c:extLst>
            </c:dLbl>
            <c:dLbl>
              <c:idx val="2"/>
              <c:layout>
                <c:manualLayout>
                  <c:x val="-9.6296296296296324E-2"/>
                  <c:y val="-7.870370370370370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EA3-47F8-9AF3-4AB6B633460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noFill/>
                  <a:round/>
                </a:ln>
                <a:effectLst/>
              </c:spPr>
            </c:leaderLines>
            <c:extLst>
              <c:ext xmlns:c15="http://schemas.microsoft.com/office/drawing/2012/chart" uri="{CE6537A1-D6FC-4f65-9D91-7224C49458BB}"/>
            </c:extLst>
          </c:dLbls>
          <c:cat>
            <c:strRef>
              <c:f>'page 15'!$B$9:$B$11</c:f>
              <c:strCache>
                <c:ptCount val="3"/>
                <c:pt idx="0">
                  <c:v>Replacement</c:v>
                </c:pt>
                <c:pt idx="1">
                  <c:v>OEM</c:v>
                </c:pt>
                <c:pt idx="2">
                  <c:v>Export</c:v>
                </c:pt>
              </c:strCache>
            </c:strRef>
          </c:cat>
          <c:val>
            <c:numRef>
              <c:f>'page 15'!$C$9:$C$11</c:f>
              <c:numCache>
                <c:formatCode>0%</c:formatCode>
                <c:ptCount val="3"/>
                <c:pt idx="0">
                  <c:v>0.63</c:v>
                </c:pt>
                <c:pt idx="1">
                  <c:v>0.25</c:v>
                </c:pt>
                <c:pt idx="2">
                  <c:v>0.12</c:v>
                </c:pt>
              </c:numCache>
            </c:numRef>
          </c:val>
          <c:extLst>
            <c:ext xmlns:c16="http://schemas.microsoft.com/office/drawing/2014/chart" uri="{C3380CC4-5D6E-409C-BE32-E72D297353CC}">
              <c16:uniqueId val="{00000006-8EA3-47F8-9AF3-4AB6B633460E}"/>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rPr>
              <a:t>By</a:t>
            </a:r>
            <a:r>
              <a:rPr lang="en-IN" sz="1200" b="1" baseline="0" dirty="0">
                <a:solidFill>
                  <a:srgbClr val="9400D1"/>
                </a:solidFill>
              </a:rPr>
              <a:t> Product</a:t>
            </a:r>
            <a:endParaRPr lang="en-IN" sz="1200" b="1" dirty="0">
              <a:solidFill>
                <a:srgbClr val="9400D1"/>
              </a:solidFill>
            </a:endParaRPr>
          </a:p>
        </c:rich>
      </c:tx>
      <c:layout>
        <c:manualLayout>
          <c:xMode val="edge"/>
          <c:yMode val="edge"/>
          <c:x val="0.40990966754155728"/>
          <c:y val="6.018518518518518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'page 15'!$C$29</c:f>
              <c:strCache>
                <c:ptCount val="1"/>
                <c:pt idx="0">
                  <c:v>Revenue</c:v>
                </c:pt>
              </c:strCache>
            </c:strRef>
          </c:tx>
          <c:dPt>
            <c:idx val="0"/>
            <c:bubble3D val="0"/>
            <c:spPr>
              <a:solidFill>
                <a:schemeClr val="accent5">
                  <a:lumMod val="50000"/>
                </a:schemeClr>
              </a:solidFill>
              <a:ln w="19050">
                <a:solidFill>
                  <a:schemeClr val="lt1"/>
                </a:solidFill>
              </a:ln>
              <a:effectLst/>
            </c:spPr>
            <c:extLst>
              <c:ext xmlns:c16="http://schemas.microsoft.com/office/drawing/2014/chart" uri="{C3380CC4-5D6E-409C-BE32-E72D297353CC}">
                <c16:uniqueId val="{00000001-C2FB-4A70-81EC-9392151D1BCB}"/>
              </c:ext>
            </c:extLst>
          </c:dPt>
          <c:dPt>
            <c:idx val="1"/>
            <c:bubble3D val="0"/>
            <c:spPr>
              <a:solidFill>
                <a:schemeClr val="accent5">
                  <a:lumMod val="75000"/>
                </a:schemeClr>
              </a:solidFill>
              <a:ln w="19050">
                <a:solidFill>
                  <a:schemeClr val="lt1"/>
                </a:solidFill>
              </a:ln>
              <a:effectLst/>
            </c:spPr>
            <c:extLst>
              <c:ext xmlns:c16="http://schemas.microsoft.com/office/drawing/2014/chart" uri="{C3380CC4-5D6E-409C-BE32-E72D297353CC}">
                <c16:uniqueId val="{00000003-C2FB-4A70-81EC-9392151D1BCB}"/>
              </c:ext>
            </c:extLst>
          </c:dPt>
          <c:dPt>
            <c:idx val="2"/>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5-C2FB-4A70-81EC-9392151D1BCB}"/>
              </c:ext>
            </c:extLst>
          </c:dPt>
          <c:dPt>
            <c:idx val="3"/>
            <c:bubble3D val="0"/>
            <c:spPr>
              <a:solidFill>
                <a:schemeClr val="accent5">
                  <a:lumMod val="40000"/>
                  <a:lumOff val="60000"/>
                </a:schemeClr>
              </a:solidFill>
              <a:ln w="19050">
                <a:solidFill>
                  <a:schemeClr val="lt1"/>
                </a:solidFill>
              </a:ln>
              <a:effectLst/>
            </c:spPr>
            <c:extLst>
              <c:ext xmlns:c16="http://schemas.microsoft.com/office/drawing/2014/chart" uri="{C3380CC4-5D6E-409C-BE32-E72D297353CC}">
                <c16:uniqueId val="{00000007-C2FB-4A70-81EC-9392151D1BCB}"/>
              </c:ext>
            </c:extLst>
          </c:dPt>
          <c:dPt>
            <c:idx val="4"/>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9-C2FB-4A70-81EC-9392151D1BCB}"/>
              </c:ext>
            </c:extLst>
          </c:dPt>
          <c:dLbls>
            <c:dLbl>
              <c:idx val="0"/>
              <c:layout>
                <c:manualLayout>
                  <c:x val="0.1111111111111111"/>
                  <c:y val="-1.388888888888897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2FB-4A70-81EC-9392151D1BCB}"/>
                </c:ext>
              </c:extLst>
            </c:dLbl>
            <c:dLbl>
              <c:idx val="1"/>
              <c:layout>
                <c:manualLayout>
                  <c:x val="-0.17499999999999999"/>
                  <c:y val="2.777777777777769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2FB-4A70-81EC-9392151D1BCB}"/>
                </c:ext>
              </c:extLst>
            </c:dLbl>
            <c:dLbl>
              <c:idx val="2"/>
              <c:layout>
                <c:manualLayout>
                  <c:x val="-0.14722222222222223"/>
                  <c:y val="-3.703703703703703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2FB-4A70-81EC-9392151D1BCB}"/>
                </c:ext>
              </c:extLst>
            </c:dLbl>
            <c:dLbl>
              <c:idx val="3"/>
              <c:layout>
                <c:manualLayout>
                  <c:x val="-7.4999999999999997E-2"/>
                  <c:y val="-7.4074074074074112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2FB-4A70-81EC-9392151D1BCB}"/>
                </c:ext>
              </c:extLst>
            </c:dLbl>
            <c:dLbl>
              <c:idx val="4"/>
              <c:layout>
                <c:manualLayout>
                  <c:x val="-5.5555555555555558E-3"/>
                  <c:y val="-8.796296296296296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2FB-4A70-81EC-9392151D1BC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noFill/>
                  <a:round/>
                </a:ln>
                <a:effectLst/>
              </c:spPr>
            </c:leaderLines>
            <c:extLst>
              <c:ext xmlns:c15="http://schemas.microsoft.com/office/drawing/2012/chart" uri="{CE6537A1-D6FC-4f65-9D91-7224C49458BB}"/>
            </c:extLst>
          </c:dLbls>
          <c:cat>
            <c:strRef>
              <c:f>'page 15'!$B$30:$B$34</c:f>
              <c:strCache>
                <c:ptCount val="5"/>
                <c:pt idx="0">
                  <c:v>Truck &amp; Bus</c:v>
                </c:pt>
                <c:pt idx="1">
                  <c:v>Passenger Vehicle</c:v>
                </c:pt>
                <c:pt idx="2">
                  <c:v>Light Commercial Vehichles</c:v>
                </c:pt>
                <c:pt idx="3">
                  <c:v>Farm/OHT</c:v>
                </c:pt>
                <c:pt idx="4">
                  <c:v>Others</c:v>
                </c:pt>
              </c:strCache>
            </c:strRef>
          </c:cat>
          <c:val>
            <c:numRef>
              <c:f>'page 15'!$C$30:$C$34</c:f>
              <c:numCache>
                <c:formatCode>0%</c:formatCode>
                <c:ptCount val="5"/>
                <c:pt idx="0">
                  <c:v>0.42</c:v>
                </c:pt>
                <c:pt idx="1">
                  <c:v>0.38</c:v>
                </c:pt>
                <c:pt idx="2">
                  <c:v>0.06</c:v>
                </c:pt>
                <c:pt idx="3">
                  <c:v>0.08</c:v>
                </c:pt>
                <c:pt idx="4">
                  <c:v>0.06</c:v>
                </c:pt>
              </c:numCache>
            </c:numRef>
          </c:val>
          <c:extLst>
            <c:ext xmlns:c16="http://schemas.microsoft.com/office/drawing/2014/chart" uri="{C3380CC4-5D6E-409C-BE32-E72D297353CC}">
              <c16:uniqueId val="{0000000A-C2FB-4A70-81EC-9392151D1BCB}"/>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solidFill>
                  <a:srgbClr val="9400D1"/>
                </a:solidFill>
              </a:rPr>
              <a:t>By</a:t>
            </a:r>
            <a:r>
              <a:rPr lang="en-US" sz="1200" b="1" baseline="0" dirty="0">
                <a:solidFill>
                  <a:srgbClr val="9400D1"/>
                </a:solidFill>
              </a:rPr>
              <a:t> Channel</a:t>
            </a:r>
            <a:endParaRPr lang="en-US" sz="1200" b="1" dirty="0">
              <a:solidFill>
                <a:srgbClr val="9400D1"/>
              </a:solidFill>
            </a:endParaRPr>
          </a:p>
        </c:rich>
      </c:tx>
      <c:layout>
        <c:manualLayout>
          <c:xMode val="edge"/>
          <c:yMode val="edge"/>
          <c:x val="0.41094467331075685"/>
          <c:y val="3.720164536726006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'page 15'!$C$43</c:f>
              <c:strCache>
                <c:ptCount val="1"/>
                <c:pt idx="0">
                  <c:v>Revenue</c:v>
                </c:pt>
              </c:strCache>
            </c:strRef>
          </c:tx>
          <c:spPr>
            <a:solidFill>
              <a:schemeClr val="accent5">
                <a:lumMod val="60000"/>
                <a:lumOff val="40000"/>
              </a:schemeClr>
            </a:solidFill>
          </c:spPr>
          <c:dPt>
            <c:idx val="0"/>
            <c:bubble3D val="0"/>
            <c:spPr>
              <a:solidFill>
                <a:schemeClr val="accent5">
                  <a:lumMod val="75000"/>
                </a:schemeClr>
              </a:solidFill>
              <a:ln w="19050">
                <a:solidFill>
                  <a:schemeClr val="lt1"/>
                </a:solidFill>
              </a:ln>
              <a:effectLst/>
            </c:spPr>
            <c:extLst>
              <c:ext xmlns:c16="http://schemas.microsoft.com/office/drawing/2014/chart" uri="{C3380CC4-5D6E-409C-BE32-E72D297353CC}">
                <c16:uniqueId val="{00000001-ED0C-45E6-B3C3-5CF74C8030C0}"/>
              </c:ext>
            </c:extLst>
          </c:dPt>
          <c:dPt>
            <c:idx val="1"/>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3-ED0C-45E6-B3C3-5CF74C8030C0}"/>
              </c:ext>
            </c:extLst>
          </c:dPt>
          <c:dLbls>
            <c:dLbl>
              <c:idx val="0"/>
              <c:layout>
                <c:manualLayout>
                  <c:x val="0.10831036922162587"/>
                  <c:y val="5.563769698381069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D0C-45E6-B3C3-5CF74C8030C0}"/>
                </c:ext>
              </c:extLst>
            </c:dLbl>
            <c:dLbl>
              <c:idx val="1"/>
              <c:layout>
                <c:manualLayout>
                  <c:x val="-8.8888888888888892E-2"/>
                  <c:y val="-6.9444444444444489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D0C-45E6-B3C3-5CF74C8030C0}"/>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noFill/>
                  <a:round/>
                </a:ln>
                <a:effectLst/>
              </c:spPr>
            </c:leaderLines>
            <c:extLst>
              <c:ext xmlns:c15="http://schemas.microsoft.com/office/drawing/2012/chart" uri="{CE6537A1-D6FC-4f65-9D91-7224C49458BB}"/>
            </c:extLst>
          </c:dLbls>
          <c:cat>
            <c:strRef>
              <c:f>'page 15'!$B$44:$B$45</c:f>
              <c:strCache>
                <c:ptCount val="2"/>
                <c:pt idx="0">
                  <c:v>Replacement</c:v>
                </c:pt>
                <c:pt idx="1">
                  <c:v>OEM</c:v>
                </c:pt>
              </c:strCache>
            </c:strRef>
          </c:cat>
          <c:val>
            <c:numRef>
              <c:f>'page 15'!$C$44:$C$45</c:f>
              <c:numCache>
                <c:formatCode>0%</c:formatCode>
                <c:ptCount val="2"/>
                <c:pt idx="0">
                  <c:v>0.78</c:v>
                </c:pt>
                <c:pt idx="1">
                  <c:v>0.22</c:v>
                </c:pt>
              </c:numCache>
            </c:numRef>
          </c:val>
          <c:extLst>
            <c:ext xmlns:c16="http://schemas.microsoft.com/office/drawing/2014/chart" uri="{C3380CC4-5D6E-409C-BE32-E72D297353CC}">
              <c16:uniqueId val="{00000004-ED0C-45E6-B3C3-5CF74C8030C0}"/>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dirty="0">
                <a:solidFill>
                  <a:srgbClr val="9400D1"/>
                </a:solidFill>
              </a:rPr>
              <a:t>By Region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'page 15'!$C$50</c:f>
              <c:strCache>
                <c:ptCount val="1"/>
                <c:pt idx="0">
                  <c:v>Revenue</c:v>
                </c:pt>
              </c:strCache>
            </c:strRef>
          </c:tx>
          <c:dPt>
            <c:idx val="0"/>
            <c:bubble3D val="0"/>
            <c:spPr>
              <a:solidFill>
                <a:schemeClr val="accent5">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A38D-43CA-A27F-8BA72188A914}"/>
              </c:ext>
            </c:extLst>
          </c:dPt>
          <c:dPt>
            <c:idx val="1"/>
            <c:bubble3D val="0"/>
            <c:spPr>
              <a:solidFill>
                <a:schemeClr val="accent5">
                  <a:lumMod val="7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A38D-43CA-A27F-8BA72188A914}"/>
              </c:ext>
            </c:extLst>
          </c:dPt>
          <c:dPt>
            <c:idx val="2"/>
            <c:bubble3D val="0"/>
            <c:spPr>
              <a:solidFill>
                <a:schemeClr val="accent5">
                  <a:lumMod val="40000"/>
                  <a:lumOff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A38D-43CA-A27F-8BA72188A914}"/>
              </c:ext>
            </c:extLst>
          </c:dPt>
          <c:dLbls>
            <c:dLbl>
              <c:idx val="0"/>
              <c:layout>
                <c:manualLayout>
                  <c:x val="6.1830099939375258E-2"/>
                  <c:y val="-9.177650755336525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38D-43CA-A27F-8BA72188A914}"/>
                </c:ext>
              </c:extLst>
            </c:dLbl>
            <c:dLbl>
              <c:idx val="1"/>
              <c:layout>
                <c:manualLayout>
                  <c:x val="-2.6175256807569738E-2"/>
                  <c:y val="6.311003831160727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38D-43CA-A27F-8BA72188A914}"/>
                </c:ext>
              </c:extLst>
            </c:dLbl>
            <c:dLbl>
              <c:idx val="2"/>
              <c:layout>
                <c:manualLayout>
                  <c:x val="-8.3360136398979504E-3"/>
                  <c:y val="-3.4865983874482483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38D-43CA-A27F-8BA72188A914}"/>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extLst>
          </c:dLbls>
          <c:cat>
            <c:strRef>
              <c:f>'page 15'!$B$51:$B$53</c:f>
              <c:strCache>
                <c:ptCount val="3"/>
                <c:pt idx="0">
                  <c:v>Europe</c:v>
                </c:pt>
                <c:pt idx="1">
                  <c:v>APMEA</c:v>
                </c:pt>
                <c:pt idx="2">
                  <c:v>Others</c:v>
                </c:pt>
              </c:strCache>
            </c:strRef>
          </c:cat>
          <c:val>
            <c:numRef>
              <c:f>'page 15'!$C$51:$C$53</c:f>
              <c:numCache>
                <c:formatCode>0%</c:formatCode>
                <c:ptCount val="3"/>
                <c:pt idx="0">
                  <c:v>0.3</c:v>
                </c:pt>
                <c:pt idx="1">
                  <c:v>0.67</c:v>
                </c:pt>
                <c:pt idx="2">
                  <c:v>0.03</c:v>
                </c:pt>
              </c:numCache>
            </c:numRef>
          </c:val>
          <c:extLst>
            <c:ext xmlns:c16="http://schemas.microsoft.com/office/drawing/2014/chart" uri="{C3380CC4-5D6E-409C-BE32-E72D297353CC}">
              <c16:uniqueId val="{00000006-A38D-43CA-A27F-8BA72188A914}"/>
            </c:ext>
          </c:extLst>
        </c:ser>
        <c:dLbls>
          <c:showLegendKey val="0"/>
          <c:showVal val="1"/>
          <c:showCatName val="0"/>
          <c:showSerName val="0"/>
          <c:showPercent val="0"/>
          <c:showBubbleSize val="0"/>
          <c:showLeaderLines val="0"/>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body)"/>
              </a:rPr>
              <a:t>Debtor days</a:t>
            </a:r>
            <a:r>
              <a:rPr lang="en-IN" sz="1200" b="1" baseline="0" dirty="0">
                <a:solidFill>
                  <a:srgbClr val="9400D1"/>
                </a:solidFill>
                <a:latin typeface="Calibri (body)"/>
              </a:rPr>
              <a:t> </a:t>
            </a:r>
            <a:endParaRPr lang="en-IN" sz="1200" b="1" dirty="0">
              <a:solidFill>
                <a:srgbClr val="9400D1"/>
              </a:solidFill>
              <a:latin typeface="Calibri (body)"/>
            </a:endParaRPr>
          </a:p>
        </c:rich>
      </c:tx>
      <c:layout>
        <c:manualLayout>
          <c:xMode val="edge"/>
          <c:yMode val="edge"/>
          <c:x val="0.37086105567242261"/>
          <c:y val="9.166214158255812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'Page 15'!$A$23</c:f>
              <c:strCache>
                <c:ptCount val="1"/>
                <c:pt idx="0">
                  <c:v>Apollo Tyres</c:v>
                </c:pt>
              </c:strCache>
            </c:strRef>
          </c:tx>
          <c:spPr>
            <a:solidFill>
              <a:srgbClr val="D86ECC"/>
            </a:solidFill>
            <a:ln>
              <a:noFill/>
            </a:ln>
            <a:effectLst/>
          </c:spPr>
          <c:invertIfNegative val="0"/>
          <c:cat>
            <c:strRef>
              <c:f>'Page 15'!$B$14:$H$14</c:f>
              <c:strCache>
                <c:ptCount val="7"/>
                <c:pt idx="0">
                  <c:v>FY18</c:v>
                </c:pt>
                <c:pt idx="1">
                  <c:v>FY19</c:v>
                </c:pt>
                <c:pt idx="2">
                  <c:v>FY20</c:v>
                </c:pt>
                <c:pt idx="3">
                  <c:v>FY21</c:v>
                </c:pt>
                <c:pt idx="4">
                  <c:v>FY22</c:v>
                </c:pt>
                <c:pt idx="5">
                  <c:v>FY23</c:v>
                </c:pt>
                <c:pt idx="6">
                  <c:v>FY24</c:v>
                </c:pt>
              </c:strCache>
            </c:strRef>
          </c:cat>
          <c:val>
            <c:numRef>
              <c:f>'Page 15'!$B$23:$H$23</c:f>
              <c:numCache>
                <c:formatCode>0</c:formatCode>
                <c:ptCount val="7"/>
                <c:pt idx="0">
                  <c:v>35</c:v>
                </c:pt>
                <c:pt idx="1">
                  <c:v>27</c:v>
                </c:pt>
                <c:pt idx="2">
                  <c:v>21</c:v>
                </c:pt>
                <c:pt idx="3">
                  <c:v>29</c:v>
                </c:pt>
                <c:pt idx="4">
                  <c:v>36</c:v>
                </c:pt>
                <c:pt idx="5">
                  <c:v>37</c:v>
                </c:pt>
                <c:pt idx="6">
                  <c:v>38</c:v>
                </c:pt>
              </c:numCache>
            </c:numRef>
          </c:val>
          <c:extLst>
            <c:ext xmlns:c16="http://schemas.microsoft.com/office/drawing/2014/chart" uri="{C3380CC4-5D6E-409C-BE32-E72D297353CC}">
              <c16:uniqueId val="{00000000-357E-4AE7-A1E5-7121E67D7B24}"/>
            </c:ext>
          </c:extLst>
        </c:ser>
        <c:dLbls>
          <c:showLegendKey val="0"/>
          <c:showVal val="0"/>
          <c:showCatName val="0"/>
          <c:showSerName val="0"/>
          <c:showPercent val="0"/>
          <c:showBubbleSize val="0"/>
        </c:dLbls>
        <c:gapWidth val="219"/>
        <c:overlap val="-27"/>
        <c:axId val="1623905135"/>
        <c:axId val="1623901775"/>
      </c:barChart>
      <c:lineChart>
        <c:grouping val="standard"/>
        <c:varyColors val="0"/>
        <c:ser>
          <c:idx val="0"/>
          <c:order val="0"/>
          <c:tx>
            <c:strRef>
              <c:f>'Page 15'!$A$21</c:f>
              <c:strCache>
                <c:ptCount val="1"/>
                <c:pt idx="0">
                  <c:v>Median</c:v>
                </c:pt>
              </c:strCache>
            </c:strRef>
          </c:tx>
          <c:spPr>
            <a:ln w="28575" cap="rnd">
              <a:solidFill>
                <a:srgbClr val="890980"/>
              </a:solidFill>
              <a:round/>
            </a:ln>
            <a:effectLst/>
          </c:spPr>
          <c:marker>
            <c:symbol val="none"/>
          </c:marker>
          <c:cat>
            <c:strRef>
              <c:f>'Page 15'!$B$14:$H$14</c:f>
              <c:strCache>
                <c:ptCount val="7"/>
                <c:pt idx="0">
                  <c:v>FY18</c:v>
                </c:pt>
                <c:pt idx="1">
                  <c:v>FY19</c:v>
                </c:pt>
                <c:pt idx="2">
                  <c:v>FY20</c:v>
                </c:pt>
                <c:pt idx="3">
                  <c:v>FY21</c:v>
                </c:pt>
                <c:pt idx="4">
                  <c:v>FY22</c:v>
                </c:pt>
                <c:pt idx="5">
                  <c:v>FY23</c:v>
                </c:pt>
                <c:pt idx="6">
                  <c:v>FY24</c:v>
                </c:pt>
              </c:strCache>
            </c:strRef>
          </c:cat>
          <c:val>
            <c:numRef>
              <c:f>'Page 15'!$B$21:$H$21</c:f>
              <c:numCache>
                <c:formatCode>0</c:formatCode>
                <c:ptCount val="7"/>
                <c:pt idx="0">
                  <c:v>43</c:v>
                </c:pt>
                <c:pt idx="1">
                  <c:v>51</c:v>
                </c:pt>
                <c:pt idx="2">
                  <c:v>45</c:v>
                </c:pt>
                <c:pt idx="3">
                  <c:v>48</c:v>
                </c:pt>
                <c:pt idx="4">
                  <c:v>45</c:v>
                </c:pt>
                <c:pt idx="5">
                  <c:v>42</c:v>
                </c:pt>
                <c:pt idx="6">
                  <c:v>42</c:v>
                </c:pt>
              </c:numCache>
            </c:numRef>
          </c:val>
          <c:smooth val="0"/>
          <c:extLst>
            <c:ext xmlns:c16="http://schemas.microsoft.com/office/drawing/2014/chart" uri="{C3380CC4-5D6E-409C-BE32-E72D297353CC}">
              <c16:uniqueId val="{00000001-357E-4AE7-A1E5-7121E67D7B24}"/>
            </c:ext>
          </c:extLst>
        </c:ser>
        <c:dLbls>
          <c:showLegendKey val="0"/>
          <c:showVal val="0"/>
          <c:showCatName val="0"/>
          <c:showSerName val="0"/>
          <c:showPercent val="0"/>
          <c:showBubbleSize val="0"/>
        </c:dLbls>
        <c:marker val="1"/>
        <c:smooth val="0"/>
        <c:axId val="1623905135"/>
        <c:axId val="1623901775"/>
      </c:lineChart>
      <c:catAx>
        <c:axId val="16239051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3901775"/>
        <c:crosses val="autoZero"/>
        <c:auto val="1"/>
        <c:lblAlgn val="ctr"/>
        <c:lblOffset val="100"/>
        <c:noMultiLvlLbl val="0"/>
      </c:catAx>
      <c:valAx>
        <c:axId val="1623901775"/>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39051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Change</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in Trade Receivables</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'page 16-18'!$A$18:$B$18</c:f>
              <c:strCache>
                <c:ptCount val="2"/>
                <c:pt idx="0">
                  <c:v>%Change</c:v>
                </c:pt>
              </c:strCache>
            </c:strRef>
          </c:tx>
          <c:spPr>
            <a:solidFill>
              <a:schemeClr val="accent5">
                <a:lumMod val="60000"/>
                <a:lumOff val="40000"/>
              </a:schemeClr>
            </a:solidFill>
            <a:ln>
              <a:noFill/>
            </a:ln>
            <a:effectLst/>
          </c:spPr>
          <c:invertIfNegative val="0"/>
          <c:cat>
            <c:strRef>
              <c:f>'page 16-18'!$C$3:$H$3</c:f>
              <c:strCache>
                <c:ptCount val="6"/>
                <c:pt idx="0">
                  <c:v>FY19</c:v>
                </c:pt>
                <c:pt idx="1">
                  <c:v>FY20</c:v>
                </c:pt>
                <c:pt idx="2">
                  <c:v>FY21</c:v>
                </c:pt>
                <c:pt idx="3">
                  <c:v>FY22</c:v>
                </c:pt>
                <c:pt idx="4">
                  <c:v>FY23</c:v>
                </c:pt>
                <c:pt idx="5">
                  <c:v>FY24</c:v>
                </c:pt>
              </c:strCache>
            </c:strRef>
          </c:cat>
          <c:val>
            <c:numRef>
              <c:f>'page 16-18'!$C$18:$H$18</c:f>
              <c:numCache>
                <c:formatCode>0%</c:formatCode>
                <c:ptCount val="6"/>
                <c:pt idx="0">
                  <c:v>-8.4088834379769106E-2</c:v>
                </c:pt>
                <c:pt idx="1">
                  <c:v>-0.28491433092912133</c:v>
                </c:pt>
                <c:pt idx="2">
                  <c:v>0.46914499723368941</c:v>
                </c:pt>
                <c:pt idx="3">
                  <c:v>0.48555930534030511</c:v>
                </c:pt>
                <c:pt idx="4">
                  <c:v>0.21315367402951324</c:v>
                </c:pt>
                <c:pt idx="5">
                  <c:v>7.0849055466480237E-2</c:v>
                </c:pt>
              </c:numCache>
            </c:numRef>
          </c:val>
          <c:extLst>
            <c:ext xmlns:c16="http://schemas.microsoft.com/office/drawing/2014/chart" uri="{C3380CC4-5D6E-409C-BE32-E72D297353CC}">
              <c16:uniqueId val="{00000000-3B98-4949-8DCC-BC8D75A8A334}"/>
            </c:ext>
          </c:extLst>
        </c:ser>
        <c:dLbls>
          <c:showLegendKey val="0"/>
          <c:showVal val="0"/>
          <c:showCatName val="0"/>
          <c:showSerName val="0"/>
          <c:showPercent val="0"/>
          <c:showBubbleSize val="0"/>
        </c:dLbls>
        <c:gapWidth val="219"/>
        <c:axId val="573307888"/>
        <c:axId val="573308368"/>
      </c:barChart>
      <c:lineChart>
        <c:grouping val="standard"/>
        <c:varyColors val="0"/>
        <c:ser>
          <c:idx val="0"/>
          <c:order val="0"/>
          <c:tx>
            <c:strRef>
              <c:f>'page 16-18'!$A$15:$B$15</c:f>
              <c:strCache>
                <c:ptCount val="2"/>
                <c:pt idx="0">
                  <c:v>Median</c:v>
                </c:pt>
              </c:strCache>
            </c:strRef>
          </c:tx>
          <c:spPr>
            <a:ln w="28575" cap="rnd">
              <a:solidFill>
                <a:schemeClr val="accent5">
                  <a:lumMod val="75000"/>
                </a:schemeClr>
              </a:solidFill>
              <a:round/>
            </a:ln>
            <a:effectLst/>
          </c:spPr>
          <c:marker>
            <c:symbol val="none"/>
          </c:marker>
          <c:cat>
            <c:strRef>
              <c:f>'page 16-18'!$C$3:$H$3</c:f>
              <c:strCache>
                <c:ptCount val="6"/>
                <c:pt idx="0">
                  <c:v>FY19</c:v>
                </c:pt>
                <c:pt idx="1">
                  <c:v>FY20</c:v>
                </c:pt>
                <c:pt idx="2">
                  <c:v>FY21</c:v>
                </c:pt>
                <c:pt idx="3">
                  <c:v>FY22</c:v>
                </c:pt>
                <c:pt idx="4">
                  <c:v>FY23</c:v>
                </c:pt>
                <c:pt idx="5">
                  <c:v>FY24</c:v>
                </c:pt>
              </c:strCache>
            </c:strRef>
          </c:cat>
          <c:val>
            <c:numRef>
              <c:f>'page 16-18'!$C$15:$H$15</c:f>
              <c:numCache>
                <c:formatCode>0%</c:formatCode>
                <c:ptCount val="6"/>
                <c:pt idx="0">
                  <c:v>0.10827329261882945</c:v>
                </c:pt>
                <c:pt idx="1">
                  <c:v>-4.5343865907868208E-2</c:v>
                </c:pt>
                <c:pt idx="2">
                  <c:v>0.18330842293042782</c:v>
                </c:pt>
                <c:pt idx="3">
                  <c:v>0.25257172620339419</c:v>
                </c:pt>
                <c:pt idx="4">
                  <c:v>7.3130476533429523E-2</c:v>
                </c:pt>
                <c:pt idx="5">
                  <c:v>0.20638396650344704</c:v>
                </c:pt>
              </c:numCache>
            </c:numRef>
          </c:val>
          <c:smooth val="0"/>
          <c:extLst>
            <c:ext xmlns:c16="http://schemas.microsoft.com/office/drawing/2014/chart" uri="{C3380CC4-5D6E-409C-BE32-E72D297353CC}">
              <c16:uniqueId val="{00000001-3B98-4949-8DCC-BC8D75A8A334}"/>
            </c:ext>
          </c:extLst>
        </c:ser>
        <c:dLbls>
          <c:showLegendKey val="0"/>
          <c:showVal val="0"/>
          <c:showCatName val="0"/>
          <c:showSerName val="0"/>
          <c:showPercent val="0"/>
          <c:showBubbleSize val="0"/>
        </c:dLbls>
        <c:marker val="1"/>
        <c:smooth val="0"/>
        <c:axId val="573307888"/>
        <c:axId val="573308368"/>
      </c:lineChart>
      <c:catAx>
        <c:axId val="57330788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b"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308368"/>
        <c:crosses val="autoZero"/>
        <c:auto val="1"/>
        <c:lblAlgn val="ctr"/>
        <c:lblOffset val="100"/>
        <c:noMultiLvlLbl val="0"/>
      </c:catAx>
      <c:valAx>
        <c:axId val="57330836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30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Trade</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receivable and Sales growth % Change </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'page 16-18'!$T$18</c:f>
              <c:strCache>
                <c:ptCount val="1"/>
                <c:pt idx="0">
                  <c:v>Sales growth </c:v>
                </c:pt>
              </c:strCache>
            </c:strRef>
          </c:tx>
          <c:spPr>
            <a:solidFill>
              <a:schemeClr val="bg2">
                <a:lumMod val="75000"/>
              </a:schemeClr>
            </a:solidFill>
            <a:ln>
              <a:noFill/>
            </a:ln>
            <a:effectLst/>
          </c:spPr>
          <c:invertIfNegative val="0"/>
          <c:cat>
            <c:strRef>
              <c:f>'page 16-18'!$U$17:$Z$17</c:f>
              <c:strCache>
                <c:ptCount val="6"/>
                <c:pt idx="0">
                  <c:v>FY19</c:v>
                </c:pt>
                <c:pt idx="1">
                  <c:v>FY20</c:v>
                </c:pt>
                <c:pt idx="2">
                  <c:v>FY21</c:v>
                </c:pt>
                <c:pt idx="3">
                  <c:v>FY22</c:v>
                </c:pt>
                <c:pt idx="4">
                  <c:v>FY23</c:v>
                </c:pt>
                <c:pt idx="5">
                  <c:v>FY24</c:v>
                </c:pt>
              </c:strCache>
            </c:strRef>
          </c:cat>
          <c:val>
            <c:numRef>
              <c:f>'page 16-18'!$U$18:$Z$18</c:f>
              <c:numCache>
                <c:formatCode>0%</c:formatCode>
                <c:ptCount val="6"/>
                <c:pt idx="0">
                  <c:v>0.18230932738658678</c:v>
                </c:pt>
                <c:pt idx="1">
                  <c:v>-6.8303090118776999E-2</c:v>
                </c:pt>
                <c:pt idx="2">
                  <c:v>6.4023681667502386E-2</c:v>
                </c:pt>
                <c:pt idx="3">
                  <c:v>0.20409151003046522</c:v>
                </c:pt>
                <c:pt idx="4">
                  <c:v>0.17283858087664528</c:v>
                </c:pt>
                <c:pt idx="5">
                  <c:v>3.295285396161618E-2</c:v>
                </c:pt>
              </c:numCache>
            </c:numRef>
          </c:val>
          <c:extLst>
            <c:ext xmlns:c16="http://schemas.microsoft.com/office/drawing/2014/chart" uri="{C3380CC4-5D6E-409C-BE32-E72D297353CC}">
              <c16:uniqueId val="{00000000-A153-4D6E-B9C8-DD7D8F5A8A3A}"/>
            </c:ext>
          </c:extLst>
        </c:ser>
        <c:ser>
          <c:idx val="1"/>
          <c:order val="1"/>
          <c:tx>
            <c:strRef>
              <c:f>'page 16-18'!$T$19</c:f>
              <c:strCache>
                <c:ptCount val="1"/>
                <c:pt idx="0">
                  <c:v>Trade receivable growth</c:v>
                </c:pt>
              </c:strCache>
            </c:strRef>
          </c:tx>
          <c:spPr>
            <a:solidFill>
              <a:srgbClr val="D86ECC"/>
            </a:solidFill>
            <a:ln>
              <a:noFill/>
            </a:ln>
            <a:effectLst/>
          </c:spPr>
          <c:invertIfNegative val="0"/>
          <c:cat>
            <c:strRef>
              <c:f>'page 16-18'!$U$17:$Z$17</c:f>
              <c:strCache>
                <c:ptCount val="6"/>
                <c:pt idx="0">
                  <c:v>FY19</c:v>
                </c:pt>
                <c:pt idx="1">
                  <c:v>FY20</c:v>
                </c:pt>
                <c:pt idx="2">
                  <c:v>FY21</c:v>
                </c:pt>
                <c:pt idx="3">
                  <c:v>FY22</c:v>
                </c:pt>
                <c:pt idx="4">
                  <c:v>FY23</c:v>
                </c:pt>
                <c:pt idx="5">
                  <c:v>FY24</c:v>
                </c:pt>
              </c:strCache>
            </c:strRef>
          </c:cat>
          <c:val>
            <c:numRef>
              <c:f>'page 16-18'!$U$19:$Z$19</c:f>
              <c:numCache>
                <c:formatCode>0%</c:formatCode>
                <c:ptCount val="6"/>
                <c:pt idx="0">
                  <c:v>-8.4088834379769106E-2</c:v>
                </c:pt>
                <c:pt idx="1">
                  <c:v>-0.28491433092912133</c:v>
                </c:pt>
                <c:pt idx="2">
                  <c:v>0.46914499723368941</c:v>
                </c:pt>
                <c:pt idx="3">
                  <c:v>0.48555930534030511</c:v>
                </c:pt>
                <c:pt idx="4">
                  <c:v>0.21315367402951324</c:v>
                </c:pt>
                <c:pt idx="5">
                  <c:v>7.0849055466480237E-2</c:v>
                </c:pt>
              </c:numCache>
            </c:numRef>
          </c:val>
          <c:extLst>
            <c:ext xmlns:c16="http://schemas.microsoft.com/office/drawing/2014/chart" uri="{C3380CC4-5D6E-409C-BE32-E72D297353CC}">
              <c16:uniqueId val="{00000001-A153-4D6E-B9C8-DD7D8F5A8A3A}"/>
            </c:ext>
          </c:extLst>
        </c:ser>
        <c:dLbls>
          <c:showLegendKey val="0"/>
          <c:showVal val="0"/>
          <c:showCatName val="0"/>
          <c:showSerName val="0"/>
          <c:showPercent val="0"/>
          <c:showBubbleSize val="0"/>
        </c:dLbls>
        <c:gapWidth val="219"/>
        <c:overlap val="-27"/>
        <c:axId val="1256653072"/>
        <c:axId val="1256651632"/>
      </c:barChart>
      <c:catAx>
        <c:axId val="125665307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6651632"/>
        <c:crosses val="autoZero"/>
        <c:auto val="1"/>
        <c:lblAlgn val="ctr"/>
        <c:lblOffset val="100"/>
        <c:noMultiLvlLbl val="0"/>
      </c:catAx>
      <c:valAx>
        <c:axId val="12566516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6653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9400D1"/>
                </a:solidFill>
                <a:latin typeface="+mn-lt"/>
                <a:ea typeface="+mn-ea"/>
                <a:cs typeface="+mn-cs"/>
              </a:defRPr>
            </a:pPr>
            <a:r>
              <a:rPr lang="en-US" sz="1200" b="1" dirty="0">
                <a:solidFill>
                  <a:srgbClr val="9400D1"/>
                </a:solidFill>
                <a:latin typeface="Calibri" panose="020F0502020204030204" pitchFamily="34" charset="0"/>
                <a:ea typeface="Calibri" panose="020F0502020204030204" pitchFamily="34" charset="0"/>
                <a:cs typeface="Calibri" panose="020F0502020204030204" pitchFamily="34" charset="0"/>
              </a:rPr>
              <a:t>India Vs Global</a:t>
            </a:r>
            <a:r>
              <a:rPr lang="en-US"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GDP growth (%)</a:t>
            </a:r>
            <a:endParaRPr lang="en-US"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9400D1"/>
              </a:solidFill>
              <a:latin typeface="+mn-lt"/>
              <a:ea typeface="+mn-ea"/>
              <a:cs typeface="+mn-cs"/>
            </a:defRPr>
          </a:pPr>
          <a:endParaRPr lang="en-US"/>
        </a:p>
      </c:txPr>
    </c:title>
    <c:autoTitleDeleted val="0"/>
    <c:plotArea>
      <c:layout>
        <c:manualLayout>
          <c:layoutTarget val="inner"/>
          <c:xMode val="edge"/>
          <c:yMode val="edge"/>
          <c:x val="0.11731714785651794"/>
          <c:y val="0.17171296296296298"/>
          <c:w val="0.85212729658792652"/>
          <c:h val="0.6714577865266842"/>
        </c:manualLayout>
      </c:layout>
      <c:barChart>
        <c:barDir val="col"/>
        <c:grouping val="clustered"/>
        <c:varyColors val="0"/>
        <c:ser>
          <c:idx val="0"/>
          <c:order val="0"/>
          <c:tx>
            <c:strRef>
              <c:f>page2!$E$31</c:f>
              <c:strCache>
                <c:ptCount val="1"/>
                <c:pt idx="0">
                  <c:v>India GDP</c:v>
                </c:pt>
              </c:strCache>
            </c:strRef>
          </c:tx>
          <c:spPr>
            <a:solidFill>
              <a:schemeClr val="accent5">
                <a:lumMod val="60000"/>
                <a:lumOff val="40000"/>
              </a:schemeClr>
            </a:solidFill>
            <a:ln>
              <a:noFill/>
            </a:ln>
            <a:effectLst/>
          </c:spPr>
          <c:invertIfNegative val="0"/>
          <c:cat>
            <c:strRef>
              <c:f>page2!$D$32:$D$39</c:f>
              <c:strCache>
                <c:ptCount val="8"/>
                <c:pt idx="0">
                  <c:v>2018</c:v>
                </c:pt>
                <c:pt idx="1">
                  <c:v>2019</c:v>
                </c:pt>
                <c:pt idx="2">
                  <c:v>2020</c:v>
                </c:pt>
                <c:pt idx="3">
                  <c:v>2021</c:v>
                </c:pt>
                <c:pt idx="4">
                  <c:v>2022</c:v>
                </c:pt>
                <c:pt idx="5">
                  <c:v>2023</c:v>
                </c:pt>
                <c:pt idx="6">
                  <c:v>2024P</c:v>
                </c:pt>
                <c:pt idx="7">
                  <c:v>2025P</c:v>
                </c:pt>
              </c:strCache>
            </c:strRef>
          </c:cat>
          <c:val>
            <c:numRef>
              <c:f>page2!$E$32:$E$39</c:f>
              <c:numCache>
                <c:formatCode>0.00%</c:formatCode>
                <c:ptCount val="8"/>
                <c:pt idx="0">
                  <c:v>6.5000000000000002E-2</c:v>
                </c:pt>
                <c:pt idx="1">
                  <c:v>3.9E-2</c:v>
                </c:pt>
                <c:pt idx="2">
                  <c:v>-5.8000000000000003E-2</c:v>
                </c:pt>
                <c:pt idx="3">
                  <c:v>9.0999999999999998E-2</c:v>
                </c:pt>
                <c:pt idx="4">
                  <c:v>6.8000000000000005E-2</c:v>
                </c:pt>
                <c:pt idx="5">
                  <c:v>7.8E-2</c:v>
                </c:pt>
                <c:pt idx="6">
                  <c:v>6.8000000000000005E-2</c:v>
                </c:pt>
                <c:pt idx="7">
                  <c:v>6.5000000000000002E-2</c:v>
                </c:pt>
              </c:numCache>
            </c:numRef>
          </c:val>
          <c:extLst>
            <c:ext xmlns:c16="http://schemas.microsoft.com/office/drawing/2014/chart" uri="{C3380CC4-5D6E-409C-BE32-E72D297353CC}">
              <c16:uniqueId val="{00000000-1568-4362-BE1D-ED1186B72900}"/>
            </c:ext>
          </c:extLst>
        </c:ser>
        <c:dLbls>
          <c:showLegendKey val="0"/>
          <c:showVal val="0"/>
          <c:showCatName val="0"/>
          <c:showSerName val="0"/>
          <c:showPercent val="0"/>
          <c:showBubbleSize val="0"/>
        </c:dLbls>
        <c:gapWidth val="219"/>
        <c:axId val="1010380464"/>
        <c:axId val="758889600"/>
      </c:barChart>
      <c:lineChart>
        <c:grouping val="standard"/>
        <c:varyColors val="0"/>
        <c:ser>
          <c:idx val="1"/>
          <c:order val="1"/>
          <c:tx>
            <c:strRef>
              <c:f>page2!$F$31</c:f>
              <c:strCache>
                <c:ptCount val="1"/>
                <c:pt idx="0">
                  <c:v>Global </c:v>
                </c:pt>
              </c:strCache>
            </c:strRef>
          </c:tx>
          <c:spPr>
            <a:ln w="28575" cap="rnd">
              <a:solidFill>
                <a:srgbClr val="890980"/>
              </a:solidFill>
              <a:round/>
            </a:ln>
            <a:effectLst/>
          </c:spPr>
          <c:marker>
            <c:symbol val="none"/>
          </c:marker>
          <c:cat>
            <c:strRef>
              <c:f>page2!$D$32:$D$39</c:f>
              <c:strCache>
                <c:ptCount val="8"/>
                <c:pt idx="0">
                  <c:v>2018</c:v>
                </c:pt>
                <c:pt idx="1">
                  <c:v>2019</c:v>
                </c:pt>
                <c:pt idx="2">
                  <c:v>2020</c:v>
                </c:pt>
                <c:pt idx="3">
                  <c:v>2021</c:v>
                </c:pt>
                <c:pt idx="4">
                  <c:v>2022</c:v>
                </c:pt>
                <c:pt idx="5">
                  <c:v>2023</c:v>
                </c:pt>
                <c:pt idx="6">
                  <c:v>2024P</c:v>
                </c:pt>
                <c:pt idx="7">
                  <c:v>2025P</c:v>
                </c:pt>
              </c:strCache>
            </c:strRef>
          </c:cat>
          <c:val>
            <c:numRef>
              <c:f>page2!$F$32:$F$39</c:f>
              <c:numCache>
                <c:formatCode>0.00%</c:formatCode>
                <c:ptCount val="8"/>
                <c:pt idx="0">
                  <c:v>3.3000000000000002E-2</c:v>
                </c:pt>
                <c:pt idx="1">
                  <c:v>2.5999999999999999E-2</c:v>
                </c:pt>
                <c:pt idx="2">
                  <c:v>-3.0700000000000002E-2</c:v>
                </c:pt>
                <c:pt idx="3">
                  <c:v>6.0199999999999997E-2</c:v>
                </c:pt>
                <c:pt idx="4">
                  <c:v>3.4000000000000002E-2</c:v>
                </c:pt>
                <c:pt idx="5">
                  <c:v>3.2000000000000001E-2</c:v>
                </c:pt>
                <c:pt idx="6">
                  <c:v>3.2000000000000001E-2</c:v>
                </c:pt>
                <c:pt idx="7">
                  <c:v>3.2000000000000001E-2</c:v>
                </c:pt>
              </c:numCache>
            </c:numRef>
          </c:val>
          <c:smooth val="0"/>
          <c:extLst>
            <c:ext xmlns:c16="http://schemas.microsoft.com/office/drawing/2014/chart" uri="{C3380CC4-5D6E-409C-BE32-E72D297353CC}">
              <c16:uniqueId val="{00000001-1568-4362-BE1D-ED1186B72900}"/>
            </c:ext>
          </c:extLst>
        </c:ser>
        <c:dLbls>
          <c:showLegendKey val="0"/>
          <c:showVal val="0"/>
          <c:showCatName val="0"/>
          <c:showSerName val="0"/>
          <c:showPercent val="0"/>
          <c:showBubbleSize val="0"/>
        </c:dLbls>
        <c:marker val="1"/>
        <c:smooth val="0"/>
        <c:axId val="1010380464"/>
        <c:axId val="758889600"/>
      </c:lineChart>
      <c:dateAx>
        <c:axId val="101038046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8889600"/>
        <c:crosses val="autoZero"/>
        <c:auto val="0"/>
        <c:lblOffset val="0"/>
        <c:baseTimeUnit val="days"/>
      </c:dateAx>
      <c:valAx>
        <c:axId val="758889600"/>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10380464"/>
        <c:crosses val="autoZero"/>
        <c:crossBetween val="between"/>
        <c:minorUnit val="4.0000000000000008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Days Payable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'Page 15'!$A$41</c:f>
              <c:strCache>
                <c:ptCount val="1"/>
                <c:pt idx="0">
                  <c:v>Apollo Tyres</c:v>
                </c:pt>
              </c:strCache>
            </c:strRef>
          </c:tx>
          <c:spPr>
            <a:solidFill>
              <a:schemeClr val="accent5">
                <a:lumMod val="60000"/>
                <a:lumOff val="40000"/>
              </a:schemeClr>
            </a:solidFill>
            <a:ln>
              <a:noFill/>
            </a:ln>
            <a:effectLst/>
          </c:spPr>
          <c:invertIfNegative val="0"/>
          <c:cat>
            <c:strRef>
              <c:f>'Page 15'!$B$32:$H$32</c:f>
              <c:strCache>
                <c:ptCount val="7"/>
                <c:pt idx="0">
                  <c:v>FY18</c:v>
                </c:pt>
                <c:pt idx="1">
                  <c:v>FY19</c:v>
                </c:pt>
                <c:pt idx="2">
                  <c:v>FY20</c:v>
                </c:pt>
                <c:pt idx="3">
                  <c:v>FY21</c:v>
                </c:pt>
                <c:pt idx="4">
                  <c:v>FY22</c:v>
                </c:pt>
                <c:pt idx="5">
                  <c:v>FY23</c:v>
                </c:pt>
                <c:pt idx="6">
                  <c:v>FY24</c:v>
                </c:pt>
              </c:strCache>
            </c:strRef>
          </c:cat>
          <c:val>
            <c:numRef>
              <c:f>'Page 15'!$B$41:$H$41</c:f>
              <c:numCache>
                <c:formatCode>0</c:formatCode>
                <c:ptCount val="7"/>
                <c:pt idx="0">
                  <c:v>106</c:v>
                </c:pt>
                <c:pt idx="1">
                  <c:v>74</c:v>
                </c:pt>
                <c:pt idx="2">
                  <c:v>93</c:v>
                </c:pt>
                <c:pt idx="3">
                  <c:v>109</c:v>
                </c:pt>
                <c:pt idx="4">
                  <c:v>104</c:v>
                </c:pt>
                <c:pt idx="5">
                  <c:v>84</c:v>
                </c:pt>
                <c:pt idx="6">
                  <c:v>80</c:v>
                </c:pt>
              </c:numCache>
            </c:numRef>
          </c:val>
          <c:extLst>
            <c:ext xmlns:c16="http://schemas.microsoft.com/office/drawing/2014/chart" uri="{C3380CC4-5D6E-409C-BE32-E72D297353CC}">
              <c16:uniqueId val="{00000000-7917-409F-B40E-684F7E9CEA3E}"/>
            </c:ext>
          </c:extLst>
        </c:ser>
        <c:dLbls>
          <c:showLegendKey val="0"/>
          <c:showVal val="0"/>
          <c:showCatName val="0"/>
          <c:showSerName val="0"/>
          <c:showPercent val="0"/>
          <c:showBubbleSize val="0"/>
        </c:dLbls>
        <c:gapWidth val="219"/>
        <c:overlap val="-27"/>
        <c:axId val="1630849999"/>
        <c:axId val="1630847599"/>
      </c:barChart>
      <c:lineChart>
        <c:grouping val="standard"/>
        <c:varyColors val="0"/>
        <c:ser>
          <c:idx val="0"/>
          <c:order val="0"/>
          <c:tx>
            <c:strRef>
              <c:f>'Page 15'!$A$39</c:f>
              <c:strCache>
                <c:ptCount val="1"/>
                <c:pt idx="0">
                  <c:v>Median</c:v>
                </c:pt>
              </c:strCache>
            </c:strRef>
          </c:tx>
          <c:spPr>
            <a:ln w="28575" cap="rnd">
              <a:solidFill>
                <a:schemeClr val="accent5">
                  <a:lumMod val="75000"/>
                </a:schemeClr>
              </a:solidFill>
              <a:round/>
            </a:ln>
            <a:effectLst/>
          </c:spPr>
          <c:marker>
            <c:symbol val="none"/>
          </c:marker>
          <c:cat>
            <c:strRef>
              <c:f>'Page 15'!$B$32:$H$32</c:f>
              <c:strCache>
                <c:ptCount val="7"/>
                <c:pt idx="0">
                  <c:v>FY18</c:v>
                </c:pt>
                <c:pt idx="1">
                  <c:v>FY19</c:v>
                </c:pt>
                <c:pt idx="2">
                  <c:v>FY20</c:v>
                </c:pt>
                <c:pt idx="3">
                  <c:v>FY21</c:v>
                </c:pt>
                <c:pt idx="4">
                  <c:v>FY22</c:v>
                </c:pt>
                <c:pt idx="5">
                  <c:v>FY23</c:v>
                </c:pt>
                <c:pt idx="6">
                  <c:v>FY24</c:v>
                </c:pt>
              </c:strCache>
            </c:strRef>
          </c:cat>
          <c:val>
            <c:numRef>
              <c:f>'Page 15'!$B$39:$H$39</c:f>
              <c:numCache>
                <c:formatCode>0</c:formatCode>
                <c:ptCount val="7"/>
                <c:pt idx="0">
                  <c:v>70</c:v>
                </c:pt>
                <c:pt idx="1">
                  <c:v>81</c:v>
                </c:pt>
                <c:pt idx="2">
                  <c:v>72</c:v>
                </c:pt>
                <c:pt idx="3">
                  <c:v>115</c:v>
                </c:pt>
                <c:pt idx="4">
                  <c:v>102</c:v>
                </c:pt>
                <c:pt idx="5">
                  <c:v>85</c:v>
                </c:pt>
                <c:pt idx="6">
                  <c:v>74</c:v>
                </c:pt>
              </c:numCache>
            </c:numRef>
          </c:val>
          <c:smooth val="0"/>
          <c:extLst>
            <c:ext xmlns:c16="http://schemas.microsoft.com/office/drawing/2014/chart" uri="{C3380CC4-5D6E-409C-BE32-E72D297353CC}">
              <c16:uniqueId val="{00000001-7917-409F-B40E-684F7E9CEA3E}"/>
            </c:ext>
          </c:extLst>
        </c:ser>
        <c:dLbls>
          <c:showLegendKey val="0"/>
          <c:showVal val="0"/>
          <c:showCatName val="0"/>
          <c:showSerName val="0"/>
          <c:showPercent val="0"/>
          <c:showBubbleSize val="0"/>
        </c:dLbls>
        <c:marker val="1"/>
        <c:smooth val="0"/>
        <c:axId val="1630849999"/>
        <c:axId val="1630847599"/>
      </c:lineChart>
      <c:catAx>
        <c:axId val="1630849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0847599"/>
        <c:crosses val="autoZero"/>
        <c:auto val="1"/>
        <c:lblAlgn val="ctr"/>
        <c:lblOffset val="100"/>
        <c:noMultiLvlLbl val="0"/>
      </c:catAx>
      <c:valAx>
        <c:axId val="163084759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08499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Change in Creditors</a:t>
            </a:r>
          </a:p>
        </c:rich>
      </c:tx>
      <c:layout>
        <c:manualLayout>
          <c:xMode val="edge"/>
          <c:yMode val="edge"/>
          <c:x val="0.29745274331922933"/>
          <c:y val="7.875980263776168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'page 16-18'!$A$71:$B$71</c:f>
              <c:strCache>
                <c:ptCount val="2"/>
                <c:pt idx="0">
                  <c:v>%Change</c:v>
                </c:pt>
              </c:strCache>
            </c:strRef>
          </c:tx>
          <c:spPr>
            <a:solidFill>
              <a:schemeClr val="accent5">
                <a:lumMod val="60000"/>
                <a:lumOff val="40000"/>
              </a:schemeClr>
            </a:solidFill>
            <a:ln>
              <a:noFill/>
            </a:ln>
            <a:effectLst/>
          </c:spPr>
          <c:invertIfNegative val="0"/>
          <c:cat>
            <c:strRef>
              <c:f>'page 16-18'!$C$56:$H$56</c:f>
              <c:strCache>
                <c:ptCount val="6"/>
                <c:pt idx="0">
                  <c:v>FY19</c:v>
                </c:pt>
                <c:pt idx="1">
                  <c:v>FY20</c:v>
                </c:pt>
                <c:pt idx="2">
                  <c:v>FY21</c:v>
                </c:pt>
                <c:pt idx="3">
                  <c:v>FY22</c:v>
                </c:pt>
                <c:pt idx="4">
                  <c:v>FY23</c:v>
                </c:pt>
                <c:pt idx="5">
                  <c:v>FY24</c:v>
                </c:pt>
              </c:strCache>
            </c:strRef>
          </c:cat>
          <c:val>
            <c:numRef>
              <c:f>'page 16-18'!$C$71:$H$71</c:f>
              <c:numCache>
                <c:formatCode>0%</c:formatCode>
                <c:ptCount val="6"/>
                <c:pt idx="0">
                  <c:v>-0.1557008581937066</c:v>
                </c:pt>
                <c:pt idx="1">
                  <c:v>0.1176185866408519</c:v>
                </c:pt>
                <c:pt idx="2">
                  <c:v>0.2156777825898657</c:v>
                </c:pt>
                <c:pt idx="3">
                  <c:v>0.25792661204132528</c:v>
                </c:pt>
                <c:pt idx="4">
                  <c:v>-5.0127442650807152E-2</c:v>
                </c:pt>
                <c:pt idx="5">
                  <c:v>-0.11180679785330949</c:v>
                </c:pt>
              </c:numCache>
            </c:numRef>
          </c:val>
          <c:extLst>
            <c:ext xmlns:c16="http://schemas.microsoft.com/office/drawing/2014/chart" uri="{C3380CC4-5D6E-409C-BE32-E72D297353CC}">
              <c16:uniqueId val="{00000000-BCAB-40DE-85A0-730D4AED65D0}"/>
            </c:ext>
          </c:extLst>
        </c:ser>
        <c:dLbls>
          <c:showLegendKey val="0"/>
          <c:showVal val="0"/>
          <c:showCatName val="0"/>
          <c:showSerName val="0"/>
          <c:showPercent val="0"/>
          <c:showBubbleSize val="0"/>
        </c:dLbls>
        <c:gapWidth val="219"/>
        <c:axId val="81155584"/>
        <c:axId val="81148864"/>
      </c:barChart>
      <c:lineChart>
        <c:grouping val="standard"/>
        <c:varyColors val="0"/>
        <c:ser>
          <c:idx val="0"/>
          <c:order val="0"/>
          <c:tx>
            <c:strRef>
              <c:f>'page 16-18'!$A$68:$B$68</c:f>
              <c:strCache>
                <c:ptCount val="2"/>
                <c:pt idx="0">
                  <c:v>Median</c:v>
                </c:pt>
              </c:strCache>
            </c:strRef>
          </c:tx>
          <c:spPr>
            <a:ln w="28575" cap="rnd">
              <a:solidFill>
                <a:srgbClr val="890980"/>
              </a:solidFill>
              <a:round/>
            </a:ln>
            <a:effectLst/>
          </c:spPr>
          <c:marker>
            <c:symbol val="none"/>
          </c:marker>
          <c:cat>
            <c:strRef>
              <c:f>'page 16-18'!$C$56:$H$56</c:f>
              <c:strCache>
                <c:ptCount val="6"/>
                <c:pt idx="0">
                  <c:v>FY19</c:v>
                </c:pt>
                <c:pt idx="1">
                  <c:v>FY20</c:v>
                </c:pt>
                <c:pt idx="2">
                  <c:v>FY21</c:v>
                </c:pt>
                <c:pt idx="3">
                  <c:v>FY22</c:v>
                </c:pt>
                <c:pt idx="4">
                  <c:v>FY23</c:v>
                </c:pt>
                <c:pt idx="5">
                  <c:v>FY24</c:v>
                </c:pt>
              </c:strCache>
            </c:strRef>
          </c:cat>
          <c:val>
            <c:numRef>
              <c:f>'page 16-18'!$C$68:$H$68</c:f>
              <c:numCache>
                <c:formatCode>0%</c:formatCode>
                <c:ptCount val="6"/>
                <c:pt idx="0">
                  <c:v>0.20895522388059695</c:v>
                </c:pt>
                <c:pt idx="1">
                  <c:v>5.565978736710453E-2</c:v>
                </c:pt>
                <c:pt idx="2">
                  <c:v>0.53891213389121329</c:v>
                </c:pt>
                <c:pt idx="3">
                  <c:v>0.2656488549618321</c:v>
                </c:pt>
                <c:pt idx="4">
                  <c:v>-9.5923261390887804E-3</c:v>
                </c:pt>
                <c:pt idx="5">
                  <c:v>8.9080459770114917E-2</c:v>
                </c:pt>
              </c:numCache>
            </c:numRef>
          </c:val>
          <c:smooth val="0"/>
          <c:extLst>
            <c:ext xmlns:c16="http://schemas.microsoft.com/office/drawing/2014/chart" uri="{C3380CC4-5D6E-409C-BE32-E72D297353CC}">
              <c16:uniqueId val="{00000001-BCAB-40DE-85A0-730D4AED65D0}"/>
            </c:ext>
          </c:extLst>
        </c:ser>
        <c:dLbls>
          <c:showLegendKey val="0"/>
          <c:showVal val="0"/>
          <c:showCatName val="0"/>
          <c:showSerName val="0"/>
          <c:showPercent val="0"/>
          <c:showBubbleSize val="0"/>
        </c:dLbls>
        <c:marker val="1"/>
        <c:smooth val="0"/>
        <c:axId val="81155584"/>
        <c:axId val="81148864"/>
      </c:lineChart>
      <c:catAx>
        <c:axId val="8115558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148864"/>
        <c:crosses val="autoZero"/>
        <c:auto val="1"/>
        <c:lblAlgn val="ctr"/>
        <c:lblOffset val="100"/>
        <c:noMultiLvlLbl val="0"/>
      </c:catAx>
      <c:valAx>
        <c:axId val="8114886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155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Change in Creditors and</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Change in Purchase</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'page 16-18'!$S$68</c:f>
              <c:strCache>
                <c:ptCount val="1"/>
                <c:pt idx="0">
                  <c:v>Creditors</c:v>
                </c:pt>
              </c:strCache>
            </c:strRef>
          </c:tx>
          <c:spPr>
            <a:solidFill>
              <a:schemeClr val="accent5">
                <a:lumMod val="60000"/>
                <a:lumOff val="40000"/>
              </a:schemeClr>
            </a:solidFill>
            <a:ln>
              <a:noFill/>
            </a:ln>
            <a:effectLst/>
          </c:spPr>
          <c:invertIfNegative val="0"/>
          <c:cat>
            <c:strRef>
              <c:f>'page 16-18'!$T$67:$Y$67</c:f>
              <c:strCache>
                <c:ptCount val="6"/>
                <c:pt idx="0">
                  <c:v>FY19</c:v>
                </c:pt>
                <c:pt idx="1">
                  <c:v>FY20</c:v>
                </c:pt>
                <c:pt idx="2">
                  <c:v>FY21</c:v>
                </c:pt>
                <c:pt idx="3">
                  <c:v>FY22</c:v>
                </c:pt>
                <c:pt idx="4">
                  <c:v>FY23</c:v>
                </c:pt>
                <c:pt idx="5">
                  <c:v>FY24</c:v>
                </c:pt>
              </c:strCache>
            </c:strRef>
          </c:cat>
          <c:val>
            <c:numRef>
              <c:f>'page 16-18'!$T$68:$Y$68</c:f>
              <c:numCache>
                <c:formatCode>0%</c:formatCode>
                <c:ptCount val="6"/>
                <c:pt idx="0">
                  <c:v>-0.1557008581937066</c:v>
                </c:pt>
                <c:pt idx="1">
                  <c:v>0.1176185866408519</c:v>
                </c:pt>
                <c:pt idx="2">
                  <c:v>0.2156777825898657</c:v>
                </c:pt>
                <c:pt idx="3">
                  <c:v>0.25792661204132528</c:v>
                </c:pt>
                <c:pt idx="4">
                  <c:v>-5.0127442650807152E-2</c:v>
                </c:pt>
                <c:pt idx="5">
                  <c:v>-0.11180679785330949</c:v>
                </c:pt>
              </c:numCache>
            </c:numRef>
          </c:val>
          <c:extLst>
            <c:ext xmlns:c16="http://schemas.microsoft.com/office/drawing/2014/chart" uri="{C3380CC4-5D6E-409C-BE32-E72D297353CC}">
              <c16:uniqueId val="{00000000-FD5E-42E6-A815-B4656DF15998}"/>
            </c:ext>
          </c:extLst>
        </c:ser>
        <c:ser>
          <c:idx val="1"/>
          <c:order val="1"/>
          <c:tx>
            <c:strRef>
              <c:f>'page 16-18'!$S$69</c:f>
              <c:strCache>
                <c:ptCount val="1"/>
                <c:pt idx="0">
                  <c:v>Purchase</c:v>
                </c:pt>
              </c:strCache>
            </c:strRef>
          </c:tx>
          <c:spPr>
            <a:solidFill>
              <a:schemeClr val="bg2">
                <a:lumMod val="75000"/>
              </a:schemeClr>
            </a:solidFill>
            <a:ln>
              <a:noFill/>
            </a:ln>
            <a:effectLst/>
          </c:spPr>
          <c:invertIfNegative val="0"/>
          <c:cat>
            <c:strRef>
              <c:f>'page 16-18'!$T$67:$Y$67</c:f>
              <c:strCache>
                <c:ptCount val="6"/>
                <c:pt idx="0">
                  <c:v>FY19</c:v>
                </c:pt>
                <c:pt idx="1">
                  <c:v>FY20</c:v>
                </c:pt>
                <c:pt idx="2">
                  <c:v>FY21</c:v>
                </c:pt>
                <c:pt idx="3">
                  <c:v>FY22</c:v>
                </c:pt>
                <c:pt idx="4">
                  <c:v>FY23</c:v>
                </c:pt>
                <c:pt idx="5">
                  <c:v>FY24</c:v>
                </c:pt>
              </c:strCache>
            </c:strRef>
          </c:cat>
          <c:val>
            <c:numRef>
              <c:f>'page 16-18'!$T$69:$Y$69</c:f>
              <c:numCache>
                <c:formatCode>0%</c:formatCode>
                <c:ptCount val="6"/>
                <c:pt idx="0">
                  <c:v>0.24180171954652652</c:v>
                </c:pt>
                <c:pt idx="1">
                  <c:v>-0.16257582255989211</c:v>
                </c:pt>
                <c:pt idx="2">
                  <c:v>2.1465701029047768E-2</c:v>
                </c:pt>
                <c:pt idx="3">
                  <c:v>0.45035615737924584</c:v>
                </c:pt>
                <c:pt idx="4">
                  <c:v>0.13514989978315484</c:v>
                </c:pt>
                <c:pt idx="5">
                  <c:v>-0.10093753576752162</c:v>
                </c:pt>
              </c:numCache>
            </c:numRef>
          </c:val>
          <c:extLst>
            <c:ext xmlns:c16="http://schemas.microsoft.com/office/drawing/2014/chart" uri="{C3380CC4-5D6E-409C-BE32-E72D297353CC}">
              <c16:uniqueId val="{00000001-FD5E-42E6-A815-B4656DF15998}"/>
            </c:ext>
          </c:extLst>
        </c:ser>
        <c:dLbls>
          <c:showLegendKey val="0"/>
          <c:showVal val="0"/>
          <c:showCatName val="0"/>
          <c:showSerName val="0"/>
          <c:showPercent val="0"/>
          <c:showBubbleSize val="0"/>
        </c:dLbls>
        <c:gapWidth val="219"/>
        <c:overlap val="-27"/>
        <c:axId val="285515567"/>
        <c:axId val="285512207"/>
      </c:barChart>
      <c:catAx>
        <c:axId val="285515567"/>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5512207"/>
        <c:crosses val="autoZero"/>
        <c:auto val="1"/>
        <c:lblAlgn val="ctr"/>
        <c:lblOffset val="100"/>
        <c:noMultiLvlLbl val="0"/>
      </c:catAx>
      <c:valAx>
        <c:axId val="285512207"/>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5515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solidFill>
                  <a:srgbClr val="9400D1"/>
                </a:solidFill>
                <a:latin typeface="Calibri" panose="020F0502020204030204" pitchFamily="34" charset="0"/>
                <a:ea typeface="Calibri" panose="020F0502020204030204" pitchFamily="34" charset="0"/>
                <a:cs typeface="Calibri" panose="020F0502020204030204" pitchFamily="34" charset="0"/>
              </a:rPr>
              <a:t>Inventory days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'Page 15'!$A$11</c:f>
              <c:strCache>
                <c:ptCount val="1"/>
                <c:pt idx="0">
                  <c:v>Apollo Tyres</c:v>
                </c:pt>
              </c:strCache>
            </c:strRef>
          </c:tx>
          <c:spPr>
            <a:solidFill>
              <a:schemeClr val="accent5">
                <a:lumMod val="60000"/>
                <a:lumOff val="40000"/>
              </a:schemeClr>
            </a:solidFill>
            <a:ln>
              <a:solidFill>
                <a:schemeClr val="accent5">
                  <a:lumMod val="60000"/>
                  <a:lumOff val="40000"/>
                </a:schemeClr>
              </a:solidFill>
            </a:ln>
            <a:effectLst/>
          </c:spPr>
          <c:invertIfNegative val="0"/>
          <c:cat>
            <c:strRef>
              <c:f>'Page 15'!$B$2:$H$2</c:f>
              <c:strCache>
                <c:ptCount val="7"/>
                <c:pt idx="0">
                  <c:v>FY18</c:v>
                </c:pt>
                <c:pt idx="1">
                  <c:v>FY19</c:v>
                </c:pt>
                <c:pt idx="2">
                  <c:v>FY20</c:v>
                </c:pt>
                <c:pt idx="3">
                  <c:v>FY21</c:v>
                </c:pt>
                <c:pt idx="4">
                  <c:v>FY22</c:v>
                </c:pt>
                <c:pt idx="5">
                  <c:v>FY23</c:v>
                </c:pt>
                <c:pt idx="6">
                  <c:v>FY24</c:v>
                </c:pt>
              </c:strCache>
            </c:strRef>
          </c:cat>
          <c:val>
            <c:numRef>
              <c:f>'Page 15'!$B$11:$H$11</c:f>
              <c:numCache>
                <c:formatCode>0</c:formatCode>
                <c:ptCount val="7"/>
                <c:pt idx="0">
                  <c:v>128</c:v>
                </c:pt>
                <c:pt idx="1">
                  <c:v>125</c:v>
                </c:pt>
                <c:pt idx="2">
                  <c:v>129</c:v>
                </c:pt>
                <c:pt idx="3">
                  <c:v>129</c:v>
                </c:pt>
                <c:pt idx="4">
                  <c:v>122</c:v>
                </c:pt>
                <c:pt idx="5">
                  <c:v>110</c:v>
                </c:pt>
                <c:pt idx="6">
                  <c:v>113</c:v>
                </c:pt>
              </c:numCache>
            </c:numRef>
          </c:val>
          <c:extLst>
            <c:ext xmlns:c16="http://schemas.microsoft.com/office/drawing/2014/chart" uri="{C3380CC4-5D6E-409C-BE32-E72D297353CC}">
              <c16:uniqueId val="{00000000-E00A-4CBE-A12F-3D2A2F8122A6}"/>
            </c:ext>
          </c:extLst>
        </c:ser>
        <c:dLbls>
          <c:showLegendKey val="0"/>
          <c:showVal val="0"/>
          <c:showCatName val="0"/>
          <c:showSerName val="0"/>
          <c:showPercent val="0"/>
          <c:showBubbleSize val="0"/>
        </c:dLbls>
        <c:gapWidth val="219"/>
        <c:overlap val="-27"/>
        <c:axId val="1834958719"/>
        <c:axId val="1834958239"/>
      </c:barChart>
      <c:lineChart>
        <c:grouping val="standard"/>
        <c:varyColors val="0"/>
        <c:ser>
          <c:idx val="0"/>
          <c:order val="0"/>
          <c:tx>
            <c:strRef>
              <c:f>'Page 15'!$A$9</c:f>
              <c:strCache>
                <c:ptCount val="1"/>
                <c:pt idx="0">
                  <c:v>Median</c:v>
                </c:pt>
              </c:strCache>
            </c:strRef>
          </c:tx>
          <c:spPr>
            <a:ln w="28575" cap="rnd">
              <a:solidFill>
                <a:schemeClr val="accent5">
                  <a:lumMod val="75000"/>
                </a:schemeClr>
              </a:solidFill>
              <a:round/>
            </a:ln>
            <a:effectLst>
              <a:outerShdw blurRad="50800" dist="50800" dir="5400000" algn="ctr" rotWithShape="0">
                <a:schemeClr val="accent5">
                  <a:lumMod val="75000"/>
                </a:schemeClr>
              </a:outerShdw>
            </a:effectLst>
          </c:spPr>
          <c:marker>
            <c:symbol val="none"/>
          </c:marker>
          <c:cat>
            <c:strRef>
              <c:f>'Page 15'!$B$2:$H$2</c:f>
              <c:strCache>
                <c:ptCount val="7"/>
                <c:pt idx="0">
                  <c:v>FY18</c:v>
                </c:pt>
                <c:pt idx="1">
                  <c:v>FY19</c:v>
                </c:pt>
                <c:pt idx="2">
                  <c:v>FY20</c:v>
                </c:pt>
                <c:pt idx="3">
                  <c:v>FY21</c:v>
                </c:pt>
                <c:pt idx="4">
                  <c:v>FY22</c:v>
                </c:pt>
                <c:pt idx="5">
                  <c:v>FY23</c:v>
                </c:pt>
                <c:pt idx="6">
                  <c:v>FY24</c:v>
                </c:pt>
              </c:strCache>
            </c:strRef>
          </c:cat>
          <c:val>
            <c:numRef>
              <c:f>'Page 15'!$B$9:$H$9</c:f>
              <c:numCache>
                <c:formatCode>0</c:formatCode>
                <c:ptCount val="7"/>
                <c:pt idx="0">
                  <c:v>95</c:v>
                </c:pt>
                <c:pt idx="1">
                  <c:v>113</c:v>
                </c:pt>
                <c:pt idx="2">
                  <c:v>105</c:v>
                </c:pt>
                <c:pt idx="3">
                  <c:v>115</c:v>
                </c:pt>
                <c:pt idx="4">
                  <c:v>120</c:v>
                </c:pt>
                <c:pt idx="5">
                  <c:v>110</c:v>
                </c:pt>
                <c:pt idx="6">
                  <c:v>108</c:v>
                </c:pt>
              </c:numCache>
            </c:numRef>
          </c:val>
          <c:smooth val="0"/>
          <c:extLst>
            <c:ext xmlns:c16="http://schemas.microsoft.com/office/drawing/2014/chart" uri="{C3380CC4-5D6E-409C-BE32-E72D297353CC}">
              <c16:uniqueId val="{00000001-E00A-4CBE-A12F-3D2A2F8122A6}"/>
            </c:ext>
          </c:extLst>
        </c:ser>
        <c:dLbls>
          <c:showLegendKey val="0"/>
          <c:showVal val="0"/>
          <c:showCatName val="0"/>
          <c:showSerName val="0"/>
          <c:showPercent val="0"/>
          <c:showBubbleSize val="0"/>
        </c:dLbls>
        <c:marker val="1"/>
        <c:smooth val="0"/>
        <c:axId val="1834958719"/>
        <c:axId val="1834958239"/>
      </c:lineChart>
      <c:catAx>
        <c:axId val="1834958719"/>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4958239"/>
        <c:crosses val="autoZero"/>
        <c:auto val="1"/>
        <c:lblAlgn val="ctr"/>
        <c:lblOffset val="100"/>
        <c:noMultiLvlLbl val="0"/>
      </c:catAx>
      <c:valAx>
        <c:axId val="183495823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49587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Change</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in Inventories</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'page 16-18'!$A$52:$B$52</c:f>
              <c:strCache>
                <c:ptCount val="2"/>
                <c:pt idx="0">
                  <c:v>%Change</c:v>
                </c:pt>
              </c:strCache>
            </c:strRef>
          </c:tx>
          <c:spPr>
            <a:solidFill>
              <a:schemeClr val="accent5">
                <a:lumMod val="60000"/>
                <a:lumOff val="40000"/>
              </a:schemeClr>
            </a:solidFill>
            <a:ln>
              <a:noFill/>
            </a:ln>
            <a:effectLst/>
          </c:spPr>
          <c:invertIfNegative val="0"/>
          <c:cat>
            <c:strRef>
              <c:f>'page 16-18'!$C$37:$H$37</c:f>
              <c:strCache>
                <c:ptCount val="6"/>
                <c:pt idx="0">
                  <c:v>FY19</c:v>
                </c:pt>
                <c:pt idx="1">
                  <c:v>FY20</c:v>
                </c:pt>
                <c:pt idx="2">
                  <c:v>FY21</c:v>
                </c:pt>
                <c:pt idx="3">
                  <c:v>FY22</c:v>
                </c:pt>
                <c:pt idx="4">
                  <c:v>FY23</c:v>
                </c:pt>
                <c:pt idx="5">
                  <c:v>FY24</c:v>
                </c:pt>
              </c:strCache>
            </c:strRef>
          </c:cat>
          <c:val>
            <c:numRef>
              <c:f>'page 16-18'!$C$52:$H$52</c:f>
              <c:numCache>
                <c:formatCode>0%</c:formatCode>
                <c:ptCount val="6"/>
                <c:pt idx="0">
                  <c:v>0.18291204780416592</c:v>
                </c:pt>
                <c:pt idx="1">
                  <c:v>-7.9553054025584879E-2</c:v>
                </c:pt>
                <c:pt idx="2">
                  <c:v>3.480286380701747E-2</c:v>
                </c:pt>
                <c:pt idx="3">
                  <c:v>0.25217792215227819</c:v>
                </c:pt>
                <c:pt idx="4">
                  <c:v>6.5714650129109264E-2</c:v>
                </c:pt>
                <c:pt idx="5">
                  <c:v>-4.1262651124770344E-2</c:v>
                </c:pt>
              </c:numCache>
            </c:numRef>
          </c:val>
          <c:extLst>
            <c:ext xmlns:c16="http://schemas.microsoft.com/office/drawing/2014/chart" uri="{C3380CC4-5D6E-409C-BE32-E72D297353CC}">
              <c16:uniqueId val="{00000000-049B-48BB-8679-14A1035EAF5F}"/>
            </c:ext>
          </c:extLst>
        </c:ser>
        <c:dLbls>
          <c:showLegendKey val="0"/>
          <c:showVal val="0"/>
          <c:showCatName val="0"/>
          <c:showSerName val="0"/>
          <c:showPercent val="0"/>
          <c:showBubbleSize val="0"/>
        </c:dLbls>
        <c:gapWidth val="219"/>
        <c:axId val="1920081631"/>
        <c:axId val="1920080671"/>
      </c:barChart>
      <c:lineChart>
        <c:grouping val="standard"/>
        <c:varyColors val="0"/>
        <c:ser>
          <c:idx val="0"/>
          <c:order val="0"/>
          <c:tx>
            <c:strRef>
              <c:f>'page 16-18'!$A$49:$B$49</c:f>
              <c:strCache>
                <c:ptCount val="2"/>
                <c:pt idx="0">
                  <c:v>Median</c:v>
                </c:pt>
              </c:strCache>
            </c:strRef>
          </c:tx>
          <c:spPr>
            <a:ln w="28575" cap="rnd">
              <a:solidFill>
                <a:schemeClr val="accent5">
                  <a:lumMod val="75000"/>
                </a:schemeClr>
              </a:solidFill>
              <a:round/>
            </a:ln>
            <a:effectLst/>
          </c:spPr>
          <c:marker>
            <c:symbol val="none"/>
          </c:marker>
          <c:cat>
            <c:strRef>
              <c:f>'page 16-18'!$C$37:$H$37</c:f>
              <c:strCache>
                <c:ptCount val="6"/>
                <c:pt idx="0">
                  <c:v>FY19</c:v>
                </c:pt>
                <c:pt idx="1">
                  <c:v>FY20</c:v>
                </c:pt>
                <c:pt idx="2">
                  <c:v>FY21</c:v>
                </c:pt>
                <c:pt idx="3">
                  <c:v>FY22</c:v>
                </c:pt>
                <c:pt idx="4">
                  <c:v>FY23</c:v>
                </c:pt>
                <c:pt idx="5">
                  <c:v>FY24</c:v>
                </c:pt>
              </c:strCache>
            </c:strRef>
          </c:cat>
          <c:val>
            <c:numRef>
              <c:f>'page 16-18'!$C$49:$H$49</c:f>
              <c:numCache>
                <c:formatCode>0%</c:formatCode>
                <c:ptCount val="6"/>
                <c:pt idx="0">
                  <c:v>0.2816558545009622</c:v>
                </c:pt>
                <c:pt idx="1">
                  <c:v>-6.626889419252191E-2</c:v>
                </c:pt>
                <c:pt idx="2">
                  <c:v>0.10597463284379183</c:v>
                </c:pt>
                <c:pt idx="3">
                  <c:v>0.40521843875582308</c:v>
                </c:pt>
                <c:pt idx="4">
                  <c:v>-4.1882433978277622E-2</c:v>
                </c:pt>
                <c:pt idx="5">
                  <c:v>1.1170876619381653E-2</c:v>
                </c:pt>
              </c:numCache>
            </c:numRef>
          </c:val>
          <c:smooth val="0"/>
          <c:extLst>
            <c:ext xmlns:c16="http://schemas.microsoft.com/office/drawing/2014/chart" uri="{C3380CC4-5D6E-409C-BE32-E72D297353CC}">
              <c16:uniqueId val="{00000001-049B-48BB-8679-14A1035EAF5F}"/>
            </c:ext>
          </c:extLst>
        </c:ser>
        <c:dLbls>
          <c:showLegendKey val="0"/>
          <c:showVal val="0"/>
          <c:showCatName val="0"/>
          <c:showSerName val="0"/>
          <c:showPercent val="0"/>
          <c:showBubbleSize val="0"/>
        </c:dLbls>
        <c:marker val="1"/>
        <c:smooth val="0"/>
        <c:axId val="1920081631"/>
        <c:axId val="1920080671"/>
      </c:lineChart>
      <c:catAx>
        <c:axId val="1920081631"/>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0080671"/>
        <c:crosses val="autoZero"/>
        <c:auto val="1"/>
        <c:lblAlgn val="ctr"/>
        <c:lblOffset val="100"/>
        <c:noMultiLvlLbl val="0"/>
      </c:catAx>
      <c:valAx>
        <c:axId val="1920080671"/>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00816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Change in COGS and Inventory</a:t>
            </a:r>
          </a:p>
        </c:rich>
      </c:tx>
      <c:layout>
        <c:manualLayout>
          <c:xMode val="edge"/>
          <c:yMode val="edge"/>
          <c:x val="0.1584092027559055"/>
          <c:y val="5.40667394297129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'page 16-18'!$S$47</c:f>
              <c:strCache>
                <c:ptCount val="1"/>
                <c:pt idx="0">
                  <c:v>COGS</c:v>
                </c:pt>
              </c:strCache>
            </c:strRef>
          </c:tx>
          <c:spPr>
            <a:solidFill>
              <a:schemeClr val="bg2">
                <a:lumMod val="75000"/>
              </a:schemeClr>
            </a:solidFill>
            <a:ln>
              <a:noFill/>
            </a:ln>
            <a:effectLst/>
          </c:spPr>
          <c:invertIfNegative val="0"/>
          <c:cat>
            <c:strRef>
              <c:f>'page 16-18'!$T$46:$Y$46</c:f>
              <c:strCache>
                <c:ptCount val="6"/>
                <c:pt idx="0">
                  <c:v>FY19</c:v>
                </c:pt>
                <c:pt idx="1">
                  <c:v>FY20</c:v>
                </c:pt>
                <c:pt idx="2">
                  <c:v>FY21</c:v>
                </c:pt>
                <c:pt idx="3">
                  <c:v>FY22</c:v>
                </c:pt>
                <c:pt idx="4">
                  <c:v>FY23</c:v>
                </c:pt>
                <c:pt idx="5">
                  <c:v>FY24</c:v>
                </c:pt>
              </c:strCache>
            </c:strRef>
          </c:cat>
          <c:val>
            <c:numRef>
              <c:f>'page 16-18'!$T$47:$Y$47</c:f>
              <c:numCache>
                <c:formatCode>0%</c:formatCode>
                <c:ptCount val="6"/>
                <c:pt idx="0">
                  <c:v>0.1775951140587928</c:v>
                </c:pt>
                <c:pt idx="1">
                  <c:v>-7.9531725170324696E-2</c:v>
                </c:pt>
                <c:pt idx="2">
                  <c:v>3.0758309049334187E-2</c:v>
                </c:pt>
                <c:pt idx="3">
                  <c:v>0.25678439484362725</c:v>
                </c:pt>
                <c:pt idx="4">
                  <c:v>0.1537109459467807</c:v>
                </c:pt>
                <c:pt idx="5">
                  <c:v>-0.10960514302085522</c:v>
                </c:pt>
              </c:numCache>
            </c:numRef>
          </c:val>
          <c:extLst>
            <c:ext xmlns:c16="http://schemas.microsoft.com/office/drawing/2014/chart" uri="{C3380CC4-5D6E-409C-BE32-E72D297353CC}">
              <c16:uniqueId val="{00000000-1B9D-4766-8669-B29A51E55DA2}"/>
            </c:ext>
          </c:extLst>
        </c:ser>
        <c:ser>
          <c:idx val="1"/>
          <c:order val="1"/>
          <c:tx>
            <c:strRef>
              <c:f>'page 16-18'!$S$48</c:f>
              <c:strCache>
                <c:ptCount val="1"/>
                <c:pt idx="0">
                  <c:v>Inventory</c:v>
                </c:pt>
              </c:strCache>
            </c:strRef>
          </c:tx>
          <c:spPr>
            <a:solidFill>
              <a:schemeClr val="accent5">
                <a:lumMod val="60000"/>
                <a:lumOff val="40000"/>
              </a:schemeClr>
            </a:solidFill>
            <a:ln>
              <a:noFill/>
            </a:ln>
            <a:effectLst/>
          </c:spPr>
          <c:invertIfNegative val="0"/>
          <c:cat>
            <c:strRef>
              <c:f>'page 16-18'!$T$46:$Y$46</c:f>
              <c:strCache>
                <c:ptCount val="6"/>
                <c:pt idx="0">
                  <c:v>FY19</c:v>
                </c:pt>
                <c:pt idx="1">
                  <c:v>FY20</c:v>
                </c:pt>
                <c:pt idx="2">
                  <c:v>FY21</c:v>
                </c:pt>
                <c:pt idx="3">
                  <c:v>FY22</c:v>
                </c:pt>
                <c:pt idx="4">
                  <c:v>FY23</c:v>
                </c:pt>
                <c:pt idx="5">
                  <c:v>FY24</c:v>
                </c:pt>
              </c:strCache>
            </c:strRef>
          </c:cat>
          <c:val>
            <c:numRef>
              <c:f>'page 16-18'!$T$48:$Y$48</c:f>
              <c:numCache>
                <c:formatCode>0%</c:formatCode>
                <c:ptCount val="6"/>
                <c:pt idx="0">
                  <c:v>0.18291204780416592</c:v>
                </c:pt>
                <c:pt idx="1">
                  <c:v>-7.9553054025584879E-2</c:v>
                </c:pt>
                <c:pt idx="2">
                  <c:v>3.480286380701747E-2</c:v>
                </c:pt>
                <c:pt idx="3">
                  <c:v>0.25217792215227819</c:v>
                </c:pt>
                <c:pt idx="4">
                  <c:v>6.5714650129109264E-2</c:v>
                </c:pt>
                <c:pt idx="5">
                  <c:v>-4.1262651124770344E-2</c:v>
                </c:pt>
              </c:numCache>
            </c:numRef>
          </c:val>
          <c:extLst>
            <c:ext xmlns:c16="http://schemas.microsoft.com/office/drawing/2014/chart" uri="{C3380CC4-5D6E-409C-BE32-E72D297353CC}">
              <c16:uniqueId val="{00000001-1B9D-4766-8669-B29A51E55DA2}"/>
            </c:ext>
          </c:extLst>
        </c:ser>
        <c:dLbls>
          <c:showLegendKey val="0"/>
          <c:showVal val="0"/>
          <c:showCatName val="0"/>
          <c:showSerName val="0"/>
          <c:showPercent val="0"/>
          <c:showBubbleSize val="0"/>
        </c:dLbls>
        <c:gapWidth val="219"/>
        <c:overlap val="-27"/>
        <c:axId val="281536175"/>
        <c:axId val="1141948864"/>
      </c:barChart>
      <c:catAx>
        <c:axId val="28153617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1948864"/>
        <c:crosses val="autoZero"/>
        <c:auto val="1"/>
        <c:lblAlgn val="ctr"/>
        <c:lblOffset val="100"/>
        <c:noMultiLvlLbl val="0"/>
      </c:catAx>
      <c:valAx>
        <c:axId val="114194886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15361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Net</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Capex and Sales Growth (in Cr.)</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Capex</c:v>
          </c:tx>
          <c:spPr>
            <a:solidFill>
              <a:schemeClr val="accent5">
                <a:lumMod val="60000"/>
                <a:lumOff val="40000"/>
              </a:schemeClr>
            </a:solidFill>
            <a:ln>
              <a:noFill/>
            </a:ln>
            <a:effectLst/>
          </c:spPr>
          <c:invertIfNegative val="0"/>
          <c:cat>
            <c:strRef>
              <c:f>capex!$E$44:$J$44</c:f>
              <c:strCache>
                <c:ptCount val="6"/>
                <c:pt idx="0">
                  <c:v>FY19</c:v>
                </c:pt>
                <c:pt idx="1">
                  <c:v>FY20</c:v>
                </c:pt>
                <c:pt idx="2">
                  <c:v>FY21</c:v>
                </c:pt>
                <c:pt idx="3">
                  <c:v>FY22</c:v>
                </c:pt>
                <c:pt idx="4">
                  <c:v>FY23</c:v>
                </c:pt>
                <c:pt idx="5">
                  <c:v>FY24</c:v>
                </c:pt>
              </c:strCache>
            </c:strRef>
          </c:cat>
          <c:val>
            <c:numRef>
              <c:f>capex!$E$58:$J$58</c:f>
              <c:numCache>
                <c:formatCode>0</c:formatCode>
                <c:ptCount val="6"/>
                <c:pt idx="0">
                  <c:v>2274</c:v>
                </c:pt>
                <c:pt idx="1">
                  <c:v>2805</c:v>
                </c:pt>
                <c:pt idx="2">
                  <c:v>1156</c:v>
                </c:pt>
                <c:pt idx="3">
                  <c:v>1816</c:v>
                </c:pt>
                <c:pt idx="4">
                  <c:v>761</c:v>
                </c:pt>
                <c:pt idx="5">
                  <c:v>673</c:v>
                </c:pt>
              </c:numCache>
            </c:numRef>
          </c:val>
          <c:extLst>
            <c:ext xmlns:c16="http://schemas.microsoft.com/office/drawing/2014/chart" uri="{C3380CC4-5D6E-409C-BE32-E72D297353CC}">
              <c16:uniqueId val="{00000000-EBAB-4A3A-8150-BCC4D1228B1E}"/>
            </c:ext>
          </c:extLst>
        </c:ser>
        <c:dLbls>
          <c:showLegendKey val="0"/>
          <c:showVal val="0"/>
          <c:showCatName val="0"/>
          <c:showSerName val="0"/>
          <c:showPercent val="0"/>
          <c:showBubbleSize val="0"/>
        </c:dLbls>
        <c:gapWidth val="219"/>
        <c:axId val="1658075919"/>
        <c:axId val="1658080239"/>
      </c:barChart>
      <c:lineChart>
        <c:grouping val="standard"/>
        <c:varyColors val="0"/>
        <c:ser>
          <c:idx val="1"/>
          <c:order val="1"/>
          <c:tx>
            <c:v>Sales</c:v>
          </c:tx>
          <c:spPr>
            <a:ln w="28575" cap="rnd">
              <a:solidFill>
                <a:schemeClr val="accent5">
                  <a:shade val="76000"/>
                </a:schemeClr>
              </a:solidFill>
              <a:round/>
            </a:ln>
            <a:effectLst/>
          </c:spPr>
          <c:marker>
            <c:symbol val="none"/>
          </c:marker>
          <c:cat>
            <c:strRef>
              <c:f>capex!$E$44:$J$44</c:f>
              <c:strCache>
                <c:ptCount val="6"/>
                <c:pt idx="0">
                  <c:v>FY19</c:v>
                </c:pt>
                <c:pt idx="1">
                  <c:v>FY20</c:v>
                </c:pt>
                <c:pt idx="2">
                  <c:v>FY21</c:v>
                </c:pt>
                <c:pt idx="3">
                  <c:v>FY22</c:v>
                </c:pt>
                <c:pt idx="4">
                  <c:v>FY23</c:v>
                </c:pt>
                <c:pt idx="5">
                  <c:v>FY24</c:v>
                </c:pt>
              </c:strCache>
            </c:strRef>
          </c:cat>
          <c:val>
            <c:numRef>
              <c:f>capex!$E$62:$J$62</c:f>
              <c:numCache>
                <c:formatCode>General</c:formatCode>
                <c:ptCount val="6"/>
                <c:pt idx="0">
                  <c:v>17549</c:v>
                </c:pt>
                <c:pt idx="1">
                  <c:v>16350</c:v>
                </c:pt>
                <c:pt idx="2">
                  <c:v>17397</c:v>
                </c:pt>
                <c:pt idx="3">
                  <c:v>20948</c:v>
                </c:pt>
                <c:pt idx="4">
                  <c:v>24568</c:v>
                </c:pt>
                <c:pt idx="5">
                  <c:v>25378</c:v>
                </c:pt>
              </c:numCache>
            </c:numRef>
          </c:val>
          <c:smooth val="0"/>
          <c:extLst>
            <c:ext xmlns:c16="http://schemas.microsoft.com/office/drawing/2014/chart" uri="{C3380CC4-5D6E-409C-BE32-E72D297353CC}">
              <c16:uniqueId val="{00000001-EBAB-4A3A-8150-BCC4D1228B1E}"/>
            </c:ext>
          </c:extLst>
        </c:ser>
        <c:dLbls>
          <c:showLegendKey val="0"/>
          <c:showVal val="0"/>
          <c:showCatName val="0"/>
          <c:showSerName val="0"/>
          <c:showPercent val="0"/>
          <c:showBubbleSize val="0"/>
        </c:dLbls>
        <c:marker val="1"/>
        <c:smooth val="0"/>
        <c:axId val="1658254927"/>
        <c:axId val="1658253487"/>
      </c:lineChart>
      <c:catAx>
        <c:axId val="16580759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8080239"/>
        <c:crosses val="autoZero"/>
        <c:auto val="1"/>
        <c:lblAlgn val="ctr"/>
        <c:lblOffset val="100"/>
        <c:noMultiLvlLbl val="0"/>
      </c:catAx>
      <c:valAx>
        <c:axId val="165808023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8075919"/>
        <c:crosses val="autoZero"/>
        <c:crossBetween val="between"/>
      </c:valAx>
      <c:valAx>
        <c:axId val="1658253487"/>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8254927"/>
        <c:crosses val="max"/>
        <c:crossBetween val="between"/>
      </c:valAx>
      <c:catAx>
        <c:axId val="1658254927"/>
        <c:scaling>
          <c:orientation val="minMax"/>
        </c:scaling>
        <c:delete val="1"/>
        <c:axPos val="b"/>
        <c:numFmt formatCode="General" sourceLinked="1"/>
        <c:majorTickMark val="out"/>
        <c:minorTickMark val="none"/>
        <c:tickLblPos val="nextTo"/>
        <c:crossAx val="165825348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Change</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in Net Capex %</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capex!$C$23</c:f>
              <c:strCache>
                <c:ptCount val="1"/>
                <c:pt idx="0">
                  <c:v>Apollo Tyres</c:v>
                </c:pt>
              </c:strCache>
            </c:strRef>
          </c:tx>
          <c:spPr>
            <a:solidFill>
              <a:schemeClr val="accent5">
                <a:lumMod val="60000"/>
                <a:lumOff val="40000"/>
              </a:schemeClr>
            </a:solidFill>
            <a:ln>
              <a:noFill/>
            </a:ln>
            <a:effectLst/>
          </c:spPr>
          <c:invertIfNegative val="0"/>
          <c:cat>
            <c:strLit>
              <c:ptCount val="6"/>
              <c:pt idx="0">
                <c:v>FY19</c:v>
              </c:pt>
              <c:pt idx="1">
                <c:v>FY20</c:v>
              </c:pt>
              <c:pt idx="2">
                <c:v>FY21</c:v>
              </c:pt>
              <c:pt idx="3">
                <c:v>FY22</c:v>
              </c:pt>
              <c:pt idx="4">
                <c:v>FY23</c:v>
              </c:pt>
              <c:pt idx="5">
                <c:v>FY24</c:v>
              </c:pt>
              <c:extLst>
                <c:ext xmlns:c15="http://schemas.microsoft.com/office/drawing/2012/chart" uri="{02D57815-91ED-43cb-92C2-25804820EDAC}">
                  <c15:autoCat val="1"/>
                </c:ext>
              </c:extLst>
            </c:strLit>
          </c:cat>
          <c:val>
            <c:numRef>
              <c:f>capex!$E$23:$J$23</c:f>
              <c:numCache>
                <c:formatCode>0%</c:formatCode>
                <c:ptCount val="6"/>
                <c:pt idx="0">
                  <c:v>-0.25855885229866316</c:v>
                </c:pt>
                <c:pt idx="1">
                  <c:v>0.23350923482849595</c:v>
                </c:pt>
                <c:pt idx="2">
                  <c:v>-0.58787878787878789</c:v>
                </c:pt>
                <c:pt idx="3">
                  <c:v>0.57093425605536341</c:v>
                </c:pt>
                <c:pt idx="4">
                  <c:v>-0.58094713656387664</c:v>
                </c:pt>
                <c:pt idx="5">
                  <c:v>-0.11563731931668852</c:v>
                </c:pt>
              </c:numCache>
              <c:extLst/>
            </c:numRef>
          </c:val>
          <c:extLst>
            <c:ext xmlns:c16="http://schemas.microsoft.com/office/drawing/2014/chart" uri="{C3380CC4-5D6E-409C-BE32-E72D297353CC}">
              <c16:uniqueId val="{00000000-FBC1-4C02-A9AE-0858E551D6BF}"/>
            </c:ext>
          </c:extLst>
        </c:ser>
        <c:dLbls>
          <c:showLegendKey val="0"/>
          <c:showVal val="0"/>
          <c:showCatName val="0"/>
          <c:showSerName val="0"/>
          <c:showPercent val="0"/>
          <c:showBubbleSize val="0"/>
        </c:dLbls>
        <c:gapWidth val="219"/>
        <c:axId val="1996748511"/>
        <c:axId val="1996742271"/>
      </c:barChart>
      <c:lineChart>
        <c:grouping val="standard"/>
        <c:varyColors val="0"/>
        <c:ser>
          <c:idx val="0"/>
          <c:order val="0"/>
          <c:tx>
            <c:strRef>
              <c:f>capex!$C$10</c:f>
              <c:strCache>
                <c:ptCount val="1"/>
                <c:pt idx="0">
                  <c:v>Balkrishna</c:v>
                </c:pt>
              </c:strCache>
            </c:strRef>
          </c:tx>
          <c:spPr>
            <a:ln w="15875" cap="rnd">
              <a:solidFill>
                <a:schemeClr val="accent1"/>
              </a:solidFill>
              <a:round/>
            </a:ln>
            <a:effectLst/>
          </c:spPr>
          <c:marker>
            <c:symbol val="none"/>
          </c:marker>
          <c:cat>
            <c:strRef>
              <c:f>capex!$E$8:$J$8</c:f>
              <c:strCache>
                <c:ptCount val="6"/>
                <c:pt idx="0">
                  <c:v>FY19</c:v>
                </c:pt>
                <c:pt idx="1">
                  <c:v>FY20</c:v>
                </c:pt>
                <c:pt idx="2">
                  <c:v>FY21</c:v>
                </c:pt>
                <c:pt idx="3">
                  <c:v>FY22</c:v>
                </c:pt>
                <c:pt idx="4">
                  <c:v>FY23</c:v>
                </c:pt>
                <c:pt idx="5">
                  <c:v>FY24</c:v>
                </c:pt>
              </c:strCache>
              <c:extLst/>
            </c:strRef>
          </c:cat>
          <c:val>
            <c:numRef>
              <c:f>capex!$E$10:$J$10</c:f>
              <c:numCache>
                <c:formatCode>0%</c:formatCode>
                <c:ptCount val="6"/>
                <c:pt idx="0">
                  <c:v>0.7883211678832116</c:v>
                </c:pt>
                <c:pt idx="1">
                  <c:v>6.5306122448979487E-2</c:v>
                </c:pt>
                <c:pt idx="2">
                  <c:v>0.17879948914431676</c:v>
                </c:pt>
                <c:pt idx="3">
                  <c:v>0.7215601300108343</c:v>
                </c:pt>
                <c:pt idx="4">
                  <c:v>0.10258023914411574</c:v>
                </c:pt>
                <c:pt idx="5">
                  <c:v>-0.38242009132420096</c:v>
                </c:pt>
              </c:numCache>
              <c:extLst/>
            </c:numRef>
          </c:val>
          <c:smooth val="0"/>
          <c:extLst>
            <c:ext xmlns:c16="http://schemas.microsoft.com/office/drawing/2014/chart" uri="{C3380CC4-5D6E-409C-BE32-E72D297353CC}">
              <c16:uniqueId val="{00000001-FBC1-4C02-A9AE-0858E551D6BF}"/>
            </c:ext>
          </c:extLst>
        </c:ser>
        <c:ser>
          <c:idx val="1"/>
          <c:order val="1"/>
          <c:tx>
            <c:strRef>
              <c:f>capex!$C$12</c:f>
              <c:strCache>
                <c:ptCount val="1"/>
                <c:pt idx="0">
                  <c:v>Ceat</c:v>
                </c:pt>
              </c:strCache>
            </c:strRef>
          </c:tx>
          <c:spPr>
            <a:ln w="15875" cap="rnd">
              <a:solidFill>
                <a:schemeClr val="accent2"/>
              </a:solidFill>
              <a:round/>
            </a:ln>
            <a:effectLst/>
          </c:spPr>
          <c:marker>
            <c:symbol val="none"/>
          </c:marker>
          <c:cat>
            <c:strRef>
              <c:f>capex!$E$8:$J$8</c:f>
              <c:strCache>
                <c:ptCount val="6"/>
                <c:pt idx="0">
                  <c:v>FY19</c:v>
                </c:pt>
                <c:pt idx="1">
                  <c:v>FY20</c:v>
                </c:pt>
                <c:pt idx="2">
                  <c:v>FY21</c:v>
                </c:pt>
                <c:pt idx="3">
                  <c:v>FY22</c:v>
                </c:pt>
                <c:pt idx="4">
                  <c:v>FY23</c:v>
                </c:pt>
                <c:pt idx="5">
                  <c:v>FY24</c:v>
                </c:pt>
              </c:strCache>
              <c:extLst/>
            </c:strRef>
          </c:cat>
          <c:val>
            <c:numRef>
              <c:f>capex!$E$12:$J$12</c:f>
              <c:numCache>
                <c:formatCode>0%</c:formatCode>
                <c:ptCount val="6"/>
                <c:pt idx="0">
                  <c:v>1.2871900826446283</c:v>
                </c:pt>
                <c:pt idx="1">
                  <c:v>2.7100271002709064E-3</c:v>
                </c:pt>
                <c:pt idx="2">
                  <c:v>-0.42882882882882878</c:v>
                </c:pt>
                <c:pt idx="3">
                  <c:v>0.50788643533123023</c:v>
                </c:pt>
                <c:pt idx="4">
                  <c:v>-8.1589958158995834E-2</c:v>
                </c:pt>
                <c:pt idx="5">
                  <c:v>-1.2528473804100271E-2</c:v>
                </c:pt>
              </c:numCache>
              <c:extLst/>
            </c:numRef>
          </c:val>
          <c:smooth val="0"/>
          <c:extLst>
            <c:ext xmlns:c16="http://schemas.microsoft.com/office/drawing/2014/chart" uri="{C3380CC4-5D6E-409C-BE32-E72D297353CC}">
              <c16:uniqueId val="{00000002-FBC1-4C02-A9AE-0858E551D6BF}"/>
            </c:ext>
          </c:extLst>
        </c:ser>
        <c:ser>
          <c:idx val="2"/>
          <c:order val="2"/>
          <c:tx>
            <c:strRef>
              <c:f>capex!$C$14</c:f>
              <c:strCache>
                <c:ptCount val="1"/>
                <c:pt idx="0">
                  <c:v>JK Tyres </c:v>
                </c:pt>
              </c:strCache>
            </c:strRef>
          </c:tx>
          <c:spPr>
            <a:ln w="15875" cap="rnd">
              <a:solidFill>
                <a:schemeClr val="accent3"/>
              </a:solidFill>
              <a:round/>
            </a:ln>
            <a:effectLst/>
          </c:spPr>
          <c:marker>
            <c:symbol val="none"/>
          </c:marker>
          <c:cat>
            <c:strRef>
              <c:f>capex!$E$8:$J$8</c:f>
              <c:strCache>
                <c:ptCount val="6"/>
                <c:pt idx="0">
                  <c:v>FY19</c:v>
                </c:pt>
                <c:pt idx="1">
                  <c:v>FY20</c:v>
                </c:pt>
                <c:pt idx="2">
                  <c:v>FY21</c:v>
                </c:pt>
                <c:pt idx="3">
                  <c:v>FY22</c:v>
                </c:pt>
                <c:pt idx="4">
                  <c:v>FY23</c:v>
                </c:pt>
                <c:pt idx="5">
                  <c:v>FY24</c:v>
                </c:pt>
              </c:strCache>
              <c:extLst/>
            </c:strRef>
          </c:cat>
          <c:val>
            <c:numRef>
              <c:f>capex!$E$14:$J$14</c:f>
              <c:numCache>
                <c:formatCode>0%</c:formatCode>
                <c:ptCount val="6"/>
                <c:pt idx="0">
                  <c:v>-0.38663484486873512</c:v>
                </c:pt>
                <c:pt idx="1">
                  <c:v>6.6147859922178975E-2</c:v>
                </c:pt>
                <c:pt idx="2">
                  <c:v>-0.41605839416058399</c:v>
                </c:pt>
                <c:pt idx="3">
                  <c:v>0.82499999999999996</c:v>
                </c:pt>
                <c:pt idx="4">
                  <c:v>0.36301369863013688</c:v>
                </c:pt>
                <c:pt idx="5">
                  <c:v>0.86934673366834181</c:v>
                </c:pt>
              </c:numCache>
              <c:extLst/>
            </c:numRef>
          </c:val>
          <c:smooth val="0"/>
          <c:extLst>
            <c:ext xmlns:c16="http://schemas.microsoft.com/office/drawing/2014/chart" uri="{C3380CC4-5D6E-409C-BE32-E72D297353CC}">
              <c16:uniqueId val="{00000003-FBC1-4C02-A9AE-0858E551D6BF}"/>
            </c:ext>
          </c:extLst>
        </c:ser>
        <c:ser>
          <c:idx val="3"/>
          <c:order val="3"/>
          <c:tx>
            <c:strRef>
              <c:f>capex!$C$16</c:f>
              <c:strCache>
                <c:ptCount val="1"/>
                <c:pt idx="0">
                  <c:v>MRF</c:v>
                </c:pt>
              </c:strCache>
            </c:strRef>
          </c:tx>
          <c:spPr>
            <a:ln w="15875" cap="rnd">
              <a:solidFill>
                <a:schemeClr val="accent4"/>
              </a:solidFill>
              <a:round/>
            </a:ln>
            <a:effectLst/>
          </c:spPr>
          <c:marker>
            <c:symbol val="none"/>
          </c:marker>
          <c:cat>
            <c:strRef>
              <c:f>capex!$E$8:$J$8</c:f>
              <c:strCache>
                <c:ptCount val="6"/>
                <c:pt idx="0">
                  <c:v>FY19</c:v>
                </c:pt>
                <c:pt idx="1">
                  <c:v>FY20</c:v>
                </c:pt>
                <c:pt idx="2">
                  <c:v>FY21</c:v>
                </c:pt>
                <c:pt idx="3">
                  <c:v>FY22</c:v>
                </c:pt>
                <c:pt idx="4">
                  <c:v>FY23</c:v>
                </c:pt>
                <c:pt idx="5">
                  <c:v>FY24</c:v>
                </c:pt>
              </c:strCache>
              <c:extLst/>
            </c:strRef>
          </c:cat>
          <c:val>
            <c:numRef>
              <c:f>capex!$E$16:$J$16</c:f>
              <c:numCache>
                <c:formatCode>0%</c:formatCode>
                <c:ptCount val="6"/>
                <c:pt idx="0">
                  <c:v>0.25575447570332477</c:v>
                </c:pt>
                <c:pt idx="1">
                  <c:v>0.40020366598778012</c:v>
                </c:pt>
                <c:pt idx="2">
                  <c:v>-0.69018181818181823</c:v>
                </c:pt>
                <c:pt idx="3">
                  <c:v>1.001173708920188</c:v>
                </c:pt>
                <c:pt idx="4">
                  <c:v>0.92961876832844581</c:v>
                </c:pt>
                <c:pt idx="5">
                  <c:v>-0.34285714285714286</c:v>
                </c:pt>
              </c:numCache>
              <c:extLst/>
            </c:numRef>
          </c:val>
          <c:smooth val="0"/>
          <c:extLst>
            <c:ext xmlns:c16="http://schemas.microsoft.com/office/drawing/2014/chart" uri="{C3380CC4-5D6E-409C-BE32-E72D297353CC}">
              <c16:uniqueId val="{00000004-FBC1-4C02-A9AE-0858E551D6BF}"/>
            </c:ext>
          </c:extLst>
        </c:ser>
        <c:ser>
          <c:idx val="4"/>
          <c:order val="4"/>
          <c:tx>
            <c:strRef>
              <c:f>capex!$C$18</c:f>
              <c:strCache>
                <c:ptCount val="1"/>
                <c:pt idx="0">
                  <c:v>TVS Tyres</c:v>
                </c:pt>
              </c:strCache>
            </c:strRef>
          </c:tx>
          <c:spPr>
            <a:ln w="15875" cap="rnd">
              <a:solidFill>
                <a:schemeClr val="accent5"/>
              </a:solidFill>
              <a:round/>
            </a:ln>
            <a:effectLst/>
          </c:spPr>
          <c:marker>
            <c:symbol val="none"/>
          </c:marker>
          <c:cat>
            <c:strRef>
              <c:f>capex!$E$8:$J$8</c:f>
              <c:strCache>
                <c:ptCount val="6"/>
                <c:pt idx="0">
                  <c:v>FY19</c:v>
                </c:pt>
                <c:pt idx="1">
                  <c:v>FY20</c:v>
                </c:pt>
                <c:pt idx="2">
                  <c:v>FY21</c:v>
                </c:pt>
                <c:pt idx="3">
                  <c:v>FY22</c:v>
                </c:pt>
                <c:pt idx="4">
                  <c:v>FY23</c:v>
                </c:pt>
                <c:pt idx="5">
                  <c:v>FY24</c:v>
                </c:pt>
              </c:strCache>
              <c:extLst/>
            </c:strRef>
          </c:cat>
          <c:val>
            <c:numRef>
              <c:f>capex!$E$18:$J$18</c:f>
              <c:numCache>
                <c:formatCode>0%</c:formatCode>
                <c:ptCount val="6"/>
                <c:pt idx="0">
                  <c:v>0.28571428571428581</c:v>
                </c:pt>
                <c:pt idx="1">
                  <c:v>2.9629629629629672E-2</c:v>
                </c:pt>
                <c:pt idx="2">
                  <c:v>-0.29496402877697847</c:v>
                </c:pt>
                <c:pt idx="3">
                  <c:v>1.9081632653061225</c:v>
                </c:pt>
                <c:pt idx="4">
                  <c:v>-0.27368421052631575</c:v>
                </c:pt>
                <c:pt idx="5">
                  <c:v>0.21256038647343001</c:v>
                </c:pt>
              </c:numCache>
              <c:extLst/>
            </c:numRef>
          </c:val>
          <c:smooth val="0"/>
          <c:extLst>
            <c:ext xmlns:c16="http://schemas.microsoft.com/office/drawing/2014/chart" uri="{C3380CC4-5D6E-409C-BE32-E72D297353CC}">
              <c16:uniqueId val="{00000005-FBC1-4C02-A9AE-0858E551D6BF}"/>
            </c:ext>
          </c:extLst>
        </c:ser>
        <c:dLbls>
          <c:showLegendKey val="0"/>
          <c:showVal val="0"/>
          <c:showCatName val="0"/>
          <c:showSerName val="0"/>
          <c:showPercent val="0"/>
          <c:showBubbleSize val="0"/>
        </c:dLbls>
        <c:marker val="1"/>
        <c:smooth val="0"/>
        <c:axId val="1996748511"/>
        <c:axId val="1996742271"/>
      </c:lineChart>
      <c:catAx>
        <c:axId val="1996748511"/>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6742271"/>
        <c:crosses val="autoZero"/>
        <c:auto val="1"/>
        <c:lblAlgn val="ctr"/>
        <c:lblOffset val="100"/>
        <c:noMultiLvlLbl val="0"/>
      </c:catAx>
      <c:valAx>
        <c:axId val="1996742271"/>
        <c:scaling>
          <c:orientation val="minMax"/>
        </c:scaling>
        <c:delete val="0"/>
        <c:axPos val="l"/>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67485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a:solidFill>
                  <a:srgbClr val="9400D1"/>
                </a:solidFill>
                <a:latin typeface="Calibri" panose="020F0502020204030204" pitchFamily="34" charset="0"/>
                <a:ea typeface="Calibri" panose="020F0502020204030204" pitchFamily="34" charset="0"/>
                <a:cs typeface="Calibri" panose="020F0502020204030204" pitchFamily="34" charset="0"/>
              </a:rPr>
              <a:t>Cash</a:t>
            </a:r>
            <a:r>
              <a:rPr lang="en-IN" sz="1200" b="1" baseline="0">
                <a:solidFill>
                  <a:srgbClr val="9400D1"/>
                </a:solidFill>
                <a:latin typeface="Calibri" panose="020F0502020204030204" pitchFamily="34" charset="0"/>
                <a:ea typeface="Calibri" panose="020F0502020204030204" pitchFamily="34" charset="0"/>
                <a:cs typeface="Calibri" panose="020F0502020204030204" pitchFamily="34" charset="0"/>
              </a:rPr>
              <a:t> Flow from Operating Activities (in Cr.)</a:t>
            </a:r>
            <a:endParaRPr lang="en-IN" sz="1200" b="1">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'cash flow'!$L$11</c:f>
              <c:strCache>
                <c:ptCount val="1"/>
                <c:pt idx="0">
                  <c:v>Apollo Tyres</c:v>
                </c:pt>
              </c:strCache>
            </c:strRef>
          </c:tx>
          <c:spPr>
            <a:solidFill>
              <a:schemeClr val="accent5">
                <a:lumMod val="60000"/>
                <a:lumOff val="40000"/>
              </a:schemeClr>
            </a:solidFill>
            <a:ln>
              <a:solidFill>
                <a:schemeClr val="accent5">
                  <a:lumMod val="60000"/>
                  <a:lumOff val="40000"/>
                </a:schemeClr>
              </a:solid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'cash flow'!$M$3:$R$3</c:f>
              <c:numCache>
                <c:formatCode>mmm\-yy</c:formatCode>
                <c:ptCount val="6"/>
                <c:pt idx="0">
                  <c:v>43555</c:v>
                </c:pt>
                <c:pt idx="1">
                  <c:v>43921</c:v>
                </c:pt>
                <c:pt idx="2">
                  <c:v>44286</c:v>
                </c:pt>
                <c:pt idx="3">
                  <c:v>44651</c:v>
                </c:pt>
                <c:pt idx="4">
                  <c:v>45016</c:v>
                </c:pt>
                <c:pt idx="5">
                  <c:v>45382</c:v>
                </c:pt>
              </c:numCache>
            </c:numRef>
          </c:cat>
          <c:val>
            <c:numRef>
              <c:f>'cash flow'!$M$11:$R$11</c:f>
              <c:numCache>
                <c:formatCode>General</c:formatCode>
                <c:ptCount val="6"/>
                <c:pt idx="0">
                  <c:v>1071.1199999999999</c:v>
                </c:pt>
                <c:pt idx="1">
                  <c:v>2517.36</c:v>
                </c:pt>
                <c:pt idx="2">
                  <c:v>2446.87</c:v>
                </c:pt>
                <c:pt idx="3">
                  <c:v>2153.56</c:v>
                </c:pt>
                <c:pt idx="4">
                  <c:v>2134.39</c:v>
                </c:pt>
                <c:pt idx="5">
                  <c:v>3439.52</c:v>
                </c:pt>
              </c:numCache>
            </c:numRef>
          </c:val>
          <c:extLst>
            <c:ext xmlns:c16="http://schemas.microsoft.com/office/drawing/2014/chart" uri="{C3380CC4-5D6E-409C-BE32-E72D297353CC}">
              <c16:uniqueId val="{00000000-8935-4188-A627-65DB264CB52C}"/>
            </c:ext>
          </c:extLst>
        </c:ser>
        <c:dLbls>
          <c:dLblPos val="outEnd"/>
          <c:showLegendKey val="0"/>
          <c:showVal val="1"/>
          <c:showCatName val="0"/>
          <c:showSerName val="0"/>
          <c:showPercent val="0"/>
          <c:showBubbleSize val="0"/>
        </c:dLbls>
        <c:gapWidth val="219"/>
        <c:axId val="638245039"/>
        <c:axId val="638235919"/>
      </c:barChart>
      <c:catAx>
        <c:axId val="638245039"/>
        <c:scaling>
          <c:orientation val="minMax"/>
        </c:scaling>
        <c:delete val="0"/>
        <c:axPos val="b"/>
        <c:numFmt formatCode="mmm\-yy"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8235919"/>
        <c:crosses val="autoZero"/>
        <c:auto val="0"/>
        <c:lblAlgn val="ctr"/>
        <c:lblOffset val="100"/>
        <c:noMultiLvlLbl val="0"/>
      </c:catAx>
      <c:valAx>
        <c:axId val="63823591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8245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a:solidFill>
                  <a:srgbClr val="9400D1"/>
                </a:solidFill>
                <a:latin typeface="Calibri" panose="020F0502020204030204" pitchFamily="34" charset="0"/>
                <a:ea typeface="Calibri" panose="020F0502020204030204" pitchFamily="34" charset="0"/>
                <a:cs typeface="Calibri" panose="020F0502020204030204" pitchFamily="34" charset="0"/>
              </a:rPr>
              <a:t>Cash Outflow from</a:t>
            </a:r>
            <a:r>
              <a:rPr lang="en-IN" sz="1200" b="1" baseline="0">
                <a:solidFill>
                  <a:srgbClr val="9400D1"/>
                </a:solidFill>
                <a:latin typeface="Calibri" panose="020F0502020204030204" pitchFamily="34" charset="0"/>
                <a:ea typeface="Calibri" panose="020F0502020204030204" pitchFamily="34" charset="0"/>
                <a:cs typeface="Calibri" panose="020F0502020204030204" pitchFamily="34" charset="0"/>
              </a:rPr>
              <a:t> Investing Activity (in Cr.)</a:t>
            </a:r>
            <a:endParaRPr lang="en-IN" sz="1200" b="1">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'cash flow'!$L$23</c:f>
              <c:strCache>
                <c:ptCount val="1"/>
                <c:pt idx="0">
                  <c:v>Apollo Tyres</c:v>
                </c:pt>
              </c:strCache>
            </c:strRef>
          </c:tx>
          <c:spPr>
            <a:solidFill>
              <a:schemeClr val="bg1">
                <a:lumMod val="65000"/>
              </a:schemeClr>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1-397E-45BF-BE69-58E98D6DA847}"/>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'cash flow'!$M$15:$R$15</c:f>
              <c:numCache>
                <c:formatCode>mmm\-yy</c:formatCode>
                <c:ptCount val="6"/>
                <c:pt idx="0">
                  <c:v>43555</c:v>
                </c:pt>
                <c:pt idx="1">
                  <c:v>43921</c:v>
                </c:pt>
                <c:pt idx="2">
                  <c:v>44286</c:v>
                </c:pt>
                <c:pt idx="3">
                  <c:v>44651</c:v>
                </c:pt>
                <c:pt idx="4">
                  <c:v>45016</c:v>
                </c:pt>
                <c:pt idx="5">
                  <c:v>45382</c:v>
                </c:pt>
              </c:numCache>
            </c:numRef>
          </c:cat>
          <c:val>
            <c:numRef>
              <c:f>'cash flow'!$M$23:$R$23</c:f>
              <c:numCache>
                <c:formatCode>General</c:formatCode>
                <c:ptCount val="6"/>
                <c:pt idx="0">
                  <c:v>-1027.32</c:v>
                </c:pt>
                <c:pt idx="1">
                  <c:v>-2817.32</c:v>
                </c:pt>
                <c:pt idx="2">
                  <c:v>-2341.98</c:v>
                </c:pt>
                <c:pt idx="3">
                  <c:v>-1172.1600000000001</c:v>
                </c:pt>
                <c:pt idx="4">
                  <c:v>-476.14</c:v>
                </c:pt>
                <c:pt idx="5">
                  <c:v>-710.68</c:v>
                </c:pt>
              </c:numCache>
            </c:numRef>
          </c:val>
          <c:extLst>
            <c:ext xmlns:c16="http://schemas.microsoft.com/office/drawing/2014/chart" uri="{C3380CC4-5D6E-409C-BE32-E72D297353CC}">
              <c16:uniqueId val="{00000000-397E-45BF-BE69-58E98D6DA847}"/>
            </c:ext>
          </c:extLst>
        </c:ser>
        <c:dLbls>
          <c:dLblPos val="outEnd"/>
          <c:showLegendKey val="0"/>
          <c:showVal val="1"/>
          <c:showCatName val="0"/>
          <c:showSerName val="0"/>
          <c:showPercent val="0"/>
          <c:showBubbleSize val="0"/>
        </c:dLbls>
        <c:gapWidth val="219"/>
        <c:axId val="419317007"/>
        <c:axId val="419316527"/>
      </c:barChart>
      <c:catAx>
        <c:axId val="419317007"/>
        <c:scaling>
          <c:orientation val="minMax"/>
        </c:scaling>
        <c:delete val="0"/>
        <c:axPos val="b"/>
        <c:numFmt formatCode="mmm\-yy" sourceLinked="1"/>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9316527"/>
        <c:crosses val="autoZero"/>
        <c:auto val="0"/>
        <c:lblAlgn val="ctr"/>
        <c:lblOffset val="100"/>
        <c:noMultiLvlLbl val="0"/>
      </c:catAx>
      <c:valAx>
        <c:axId val="41931652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9317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solidFill>
                  <a:srgbClr val="9400D1"/>
                </a:solidFill>
              </a:rPr>
              <a:t>India</a:t>
            </a:r>
            <a:r>
              <a:rPr lang="en-US" sz="1200" b="1" baseline="0" dirty="0">
                <a:solidFill>
                  <a:srgbClr val="9400D1"/>
                </a:solidFill>
              </a:rPr>
              <a:t> Quarter GDP growth (%)</a:t>
            </a:r>
            <a:endParaRPr lang="en-US" sz="1200" b="1" dirty="0">
              <a:solidFill>
                <a:srgbClr val="9400D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page2!$E$46</c:f>
              <c:strCache>
                <c:ptCount val="1"/>
                <c:pt idx="0">
                  <c:v>Actual </c:v>
                </c:pt>
              </c:strCache>
            </c:strRef>
          </c:tx>
          <c:spPr>
            <a:solidFill>
              <a:schemeClr val="accent5">
                <a:lumMod val="60000"/>
                <a:lumOff val="40000"/>
              </a:schemeClr>
            </a:solidFill>
            <a:ln>
              <a:noFill/>
            </a:ln>
            <a:effectLst/>
          </c:spPr>
          <c:invertIfNegative val="0"/>
          <c:cat>
            <c:strRef>
              <c:f>page2!$D$47:$D$55</c:f>
              <c:strCache>
                <c:ptCount val="9"/>
                <c:pt idx="0">
                  <c:v>Q1 2022</c:v>
                </c:pt>
                <c:pt idx="1">
                  <c:v>Q2 2022</c:v>
                </c:pt>
                <c:pt idx="2">
                  <c:v>Q3 2022</c:v>
                </c:pt>
                <c:pt idx="3">
                  <c:v>Q1 2023</c:v>
                </c:pt>
                <c:pt idx="4">
                  <c:v>Q4 2022</c:v>
                </c:pt>
                <c:pt idx="5">
                  <c:v>Q2 2023</c:v>
                </c:pt>
                <c:pt idx="6">
                  <c:v>Q3 2023</c:v>
                </c:pt>
                <c:pt idx="7">
                  <c:v>Q4 2023</c:v>
                </c:pt>
                <c:pt idx="8">
                  <c:v>Q1 2024</c:v>
                </c:pt>
              </c:strCache>
            </c:strRef>
          </c:cat>
          <c:val>
            <c:numRef>
              <c:f>page2!$E$47:$E$55</c:f>
              <c:numCache>
                <c:formatCode>0.0%</c:formatCode>
                <c:ptCount val="9"/>
                <c:pt idx="0">
                  <c:v>4.1000000000000002E-2</c:v>
                </c:pt>
                <c:pt idx="1">
                  <c:v>0.13500000000000001</c:v>
                </c:pt>
                <c:pt idx="2">
                  <c:v>6.3E-2</c:v>
                </c:pt>
                <c:pt idx="3">
                  <c:v>6.0999999999999999E-2</c:v>
                </c:pt>
                <c:pt idx="4">
                  <c:v>4.3999999999999997E-2</c:v>
                </c:pt>
                <c:pt idx="5">
                  <c:v>7.8E-2</c:v>
                </c:pt>
                <c:pt idx="6">
                  <c:v>7.5999999999999998E-2</c:v>
                </c:pt>
                <c:pt idx="7">
                  <c:v>8.4000000000000005E-2</c:v>
                </c:pt>
                <c:pt idx="8">
                  <c:v>0</c:v>
                </c:pt>
              </c:numCache>
            </c:numRef>
          </c:val>
          <c:extLst>
            <c:ext xmlns:c16="http://schemas.microsoft.com/office/drawing/2014/chart" uri="{C3380CC4-5D6E-409C-BE32-E72D297353CC}">
              <c16:uniqueId val="{00000000-9229-4C21-9B0B-22358309F570}"/>
            </c:ext>
          </c:extLst>
        </c:ser>
        <c:ser>
          <c:idx val="1"/>
          <c:order val="1"/>
          <c:tx>
            <c:strRef>
              <c:f>page2!$F$46</c:f>
              <c:strCache>
                <c:ptCount val="1"/>
                <c:pt idx="0">
                  <c:v>Projected</c:v>
                </c:pt>
              </c:strCache>
            </c:strRef>
          </c:tx>
          <c:spPr>
            <a:solidFill>
              <a:srgbClr val="890980"/>
            </a:solidFill>
            <a:ln>
              <a:noFill/>
            </a:ln>
            <a:effectLst/>
          </c:spPr>
          <c:invertIfNegative val="0"/>
          <c:cat>
            <c:strRef>
              <c:f>page2!$D$47:$D$55</c:f>
              <c:strCache>
                <c:ptCount val="9"/>
                <c:pt idx="0">
                  <c:v>Q1 2022</c:v>
                </c:pt>
                <c:pt idx="1">
                  <c:v>Q2 2022</c:v>
                </c:pt>
                <c:pt idx="2">
                  <c:v>Q3 2022</c:v>
                </c:pt>
                <c:pt idx="3">
                  <c:v>Q1 2023</c:v>
                </c:pt>
                <c:pt idx="4">
                  <c:v>Q4 2022</c:v>
                </c:pt>
                <c:pt idx="5">
                  <c:v>Q2 2023</c:v>
                </c:pt>
                <c:pt idx="6">
                  <c:v>Q3 2023</c:v>
                </c:pt>
                <c:pt idx="7">
                  <c:v>Q4 2023</c:v>
                </c:pt>
                <c:pt idx="8">
                  <c:v>Q1 2024</c:v>
                </c:pt>
              </c:strCache>
            </c:strRef>
          </c:cat>
          <c:val>
            <c:numRef>
              <c:f>page2!$F$47:$F$55</c:f>
              <c:numCache>
                <c:formatCode>0.0%</c:formatCode>
                <c:ptCount val="9"/>
                <c:pt idx="0">
                  <c:v>0.04</c:v>
                </c:pt>
                <c:pt idx="1">
                  <c:v>0.152</c:v>
                </c:pt>
                <c:pt idx="2">
                  <c:v>6.2E-2</c:v>
                </c:pt>
                <c:pt idx="3">
                  <c:v>4.5999999999999999E-2</c:v>
                </c:pt>
                <c:pt idx="4">
                  <c:v>4.5999999999999999E-2</c:v>
                </c:pt>
                <c:pt idx="5">
                  <c:v>7.6999999999999999E-2</c:v>
                </c:pt>
                <c:pt idx="6">
                  <c:v>6.8000000000000005E-2</c:v>
                </c:pt>
                <c:pt idx="7">
                  <c:v>6.6000000000000003E-2</c:v>
                </c:pt>
                <c:pt idx="8">
                  <c:v>6.9000000000000006E-2</c:v>
                </c:pt>
              </c:numCache>
            </c:numRef>
          </c:val>
          <c:extLst>
            <c:ext xmlns:c16="http://schemas.microsoft.com/office/drawing/2014/chart" uri="{C3380CC4-5D6E-409C-BE32-E72D297353CC}">
              <c16:uniqueId val="{00000001-9229-4C21-9B0B-22358309F570}"/>
            </c:ext>
          </c:extLst>
        </c:ser>
        <c:dLbls>
          <c:showLegendKey val="0"/>
          <c:showVal val="0"/>
          <c:showCatName val="0"/>
          <c:showSerName val="0"/>
          <c:showPercent val="0"/>
          <c:showBubbleSize val="0"/>
        </c:dLbls>
        <c:gapWidth val="219"/>
        <c:overlap val="-27"/>
        <c:axId val="437734335"/>
        <c:axId val="437734815"/>
      </c:barChart>
      <c:dateAx>
        <c:axId val="437734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156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734815"/>
        <c:crosses val="autoZero"/>
        <c:auto val="0"/>
        <c:lblOffset val="100"/>
        <c:baseTimeUnit val="days"/>
      </c:dateAx>
      <c:valAx>
        <c:axId val="437734815"/>
        <c:scaling>
          <c:orientation val="minMax"/>
          <c:max val="0.18000000000000002"/>
          <c:min val="1.0000000000000002E-2"/>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734335"/>
        <c:crossesAt val="1"/>
        <c:crossBetween val="between"/>
        <c:majorUnit val="3.0000000000000006E-2"/>
        <c:minorUnit val="3.0000000000000006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a:solidFill>
                  <a:srgbClr val="9400D1"/>
                </a:solidFill>
                <a:latin typeface="Calibri" panose="020F0502020204030204" pitchFamily="34" charset="0"/>
                <a:ea typeface="Calibri" panose="020F0502020204030204" pitchFamily="34" charset="0"/>
                <a:cs typeface="Calibri" panose="020F0502020204030204" pitchFamily="34" charset="0"/>
              </a:rPr>
              <a:t>Cash</a:t>
            </a:r>
            <a:r>
              <a:rPr lang="en-IN" sz="1200" b="1" baseline="0">
                <a:solidFill>
                  <a:srgbClr val="9400D1"/>
                </a:solidFill>
                <a:latin typeface="Calibri" panose="020F0502020204030204" pitchFamily="34" charset="0"/>
                <a:ea typeface="Calibri" panose="020F0502020204030204" pitchFamily="34" charset="0"/>
                <a:cs typeface="Calibri" panose="020F0502020204030204" pitchFamily="34" charset="0"/>
              </a:rPr>
              <a:t> Flow from Financing Activity (in Cr.)</a:t>
            </a:r>
            <a:endParaRPr lang="en-IN" sz="1200" b="1">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'cash flow'!$L$35</c:f>
              <c:strCache>
                <c:ptCount val="1"/>
                <c:pt idx="0">
                  <c:v>Apollo Tyres</c:v>
                </c:pt>
              </c:strCache>
            </c:strRef>
          </c:tx>
          <c:spPr>
            <a:solidFill>
              <a:schemeClr val="accent5">
                <a:lumMod val="60000"/>
                <a:lumOff val="40000"/>
              </a:schemeClr>
            </a:solidFill>
            <a:ln>
              <a:noFill/>
            </a:ln>
            <a:effectLst/>
          </c:spPr>
          <c:invertIfNegative val="0"/>
          <c:dPt>
            <c:idx val="3"/>
            <c:invertIfNegative val="0"/>
            <c:bubble3D val="0"/>
            <c:spPr>
              <a:solidFill>
                <a:schemeClr val="bg1">
                  <a:lumMod val="65000"/>
                </a:schemeClr>
              </a:solidFill>
              <a:ln>
                <a:noFill/>
              </a:ln>
              <a:effectLst/>
            </c:spPr>
            <c:extLst>
              <c:ext xmlns:c16="http://schemas.microsoft.com/office/drawing/2014/chart" uri="{C3380CC4-5D6E-409C-BE32-E72D297353CC}">
                <c16:uniqueId val="{00000002-A3BC-4A4C-B2D6-3487A6568A4C}"/>
              </c:ext>
            </c:extLst>
          </c:dPt>
          <c:dPt>
            <c:idx val="4"/>
            <c:invertIfNegative val="0"/>
            <c:bubble3D val="0"/>
            <c:spPr>
              <a:solidFill>
                <a:schemeClr val="bg1">
                  <a:lumMod val="65000"/>
                </a:schemeClr>
              </a:solidFill>
              <a:ln>
                <a:noFill/>
              </a:ln>
              <a:effectLst/>
            </c:spPr>
            <c:extLst>
              <c:ext xmlns:c16="http://schemas.microsoft.com/office/drawing/2014/chart" uri="{C3380CC4-5D6E-409C-BE32-E72D297353CC}">
                <c16:uniqueId val="{00000001-A3BC-4A4C-B2D6-3487A6568A4C}"/>
              </c:ext>
            </c:extLst>
          </c:dPt>
          <c:dPt>
            <c:idx val="5"/>
            <c:invertIfNegative val="0"/>
            <c:bubble3D val="0"/>
            <c:spPr>
              <a:solidFill>
                <a:schemeClr val="bg1">
                  <a:lumMod val="65000"/>
                </a:schemeClr>
              </a:solidFill>
              <a:ln>
                <a:noFill/>
              </a:ln>
              <a:effectLst/>
            </c:spPr>
            <c:extLst>
              <c:ext xmlns:c16="http://schemas.microsoft.com/office/drawing/2014/chart" uri="{C3380CC4-5D6E-409C-BE32-E72D297353CC}">
                <c16:uniqueId val="{00000003-A3BC-4A4C-B2D6-3487A6568A4C}"/>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'cash flow'!$M$27:$R$27</c:f>
              <c:numCache>
                <c:formatCode>mmm\-yy</c:formatCode>
                <c:ptCount val="6"/>
                <c:pt idx="0">
                  <c:v>43555</c:v>
                </c:pt>
                <c:pt idx="1">
                  <c:v>43921</c:v>
                </c:pt>
                <c:pt idx="2">
                  <c:v>44286</c:v>
                </c:pt>
                <c:pt idx="3">
                  <c:v>44651</c:v>
                </c:pt>
                <c:pt idx="4">
                  <c:v>45016</c:v>
                </c:pt>
                <c:pt idx="5">
                  <c:v>45382</c:v>
                </c:pt>
              </c:numCache>
            </c:numRef>
          </c:cat>
          <c:val>
            <c:numRef>
              <c:f>'cash flow'!$M$35:$R$35</c:f>
              <c:numCache>
                <c:formatCode>General</c:formatCode>
                <c:ptCount val="6"/>
                <c:pt idx="0">
                  <c:v>-62.21</c:v>
                </c:pt>
                <c:pt idx="1">
                  <c:v>472.47</c:v>
                </c:pt>
                <c:pt idx="2">
                  <c:v>152.15</c:v>
                </c:pt>
                <c:pt idx="3">
                  <c:v>-1081.4000000000001</c:v>
                </c:pt>
                <c:pt idx="4">
                  <c:v>-1691.82</c:v>
                </c:pt>
                <c:pt idx="5">
                  <c:v>-2659.06</c:v>
                </c:pt>
              </c:numCache>
            </c:numRef>
          </c:val>
          <c:extLst>
            <c:ext xmlns:c16="http://schemas.microsoft.com/office/drawing/2014/chart" uri="{C3380CC4-5D6E-409C-BE32-E72D297353CC}">
              <c16:uniqueId val="{00000000-A3BC-4A4C-B2D6-3487A6568A4C}"/>
            </c:ext>
          </c:extLst>
        </c:ser>
        <c:dLbls>
          <c:dLblPos val="outEnd"/>
          <c:showLegendKey val="0"/>
          <c:showVal val="1"/>
          <c:showCatName val="0"/>
          <c:showSerName val="0"/>
          <c:showPercent val="0"/>
          <c:showBubbleSize val="0"/>
        </c:dLbls>
        <c:gapWidth val="219"/>
        <c:axId val="478683823"/>
        <c:axId val="478681903"/>
      </c:barChart>
      <c:catAx>
        <c:axId val="478683823"/>
        <c:scaling>
          <c:orientation val="minMax"/>
        </c:scaling>
        <c:delete val="0"/>
        <c:axPos val="b"/>
        <c:numFmt formatCode="mmm\-yy" sourceLinked="1"/>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8681903"/>
        <c:crosses val="autoZero"/>
        <c:auto val="0"/>
        <c:lblAlgn val="ctr"/>
        <c:lblOffset val="100"/>
        <c:noMultiLvlLbl val="0"/>
      </c:catAx>
      <c:valAx>
        <c:axId val="47868190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86838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a:solidFill>
                  <a:srgbClr val="9400D1"/>
                </a:solidFill>
                <a:latin typeface="Calibri" panose="020F0502020204030204" pitchFamily="34" charset="0"/>
                <a:ea typeface="Calibri" panose="020F0502020204030204" pitchFamily="34" charset="0"/>
                <a:cs typeface="Calibri" panose="020F0502020204030204" pitchFamily="34" charset="0"/>
              </a:rPr>
              <a:t>Net</a:t>
            </a:r>
            <a:r>
              <a:rPr lang="en-IN" sz="1200" b="1" baseline="0">
                <a:solidFill>
                  <a:srgbClr val="9400D1"/>
                </a:solidFill>
                <a:latin typeface="Calibri" panose="020F0502020204030204" pitchFamily="34" charset="0"/>
                <a:ea typeface="Calibri" panose="020F0502020204030204" pitchFamily="34" charset="0"/>
                <a:cs typeface="Calibri" panose="020F0502020204030204" pitchFamily="34" charset="0"/>
              </a:rPr>
              <a:t> Cash Flow (in Cr.)</a:t>
            </a:r>
            <a:endParaRPr lang="en-IN" sz="1200" b="1">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'cash flow'!$L$64</c:f>
              <c:strCache>
                <c:ptCount val="1"/>
                <c:pt idx="0">
                  <c:v>Apollo Tyres</c:v>
                </c:pt>
              </c:strCache>
            </c:strRef>
          </c:tx>
          <c:spPr>
            <a:solidFill>
              <a:schemeClr val="bg1">
                <a:lumMod val="65000"/>
              </a:schemeClr>
            </a:solidFill>
            <a:ln>
              <a:noFill/>
            </a:ln>
            <a:effectLst/>
          </c:spPr>
          <c:invertIfNegative val="0"/>
          <c:dPt>
            <c:idx val="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2-A952-4EAB-9070-F7A37D0DA2AD}"/>
              </c:ext>
            </c:extLst>
          </c:dPt>
          <c:dPt>
            <c:idx val="2"/>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1-A952-4EAB-9070-F7A37D0DA2AD}"/>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'cash flow'!$M$56:$R$56</c:f>
              <c:numCache>
                <c:formatCode>mmm\-yy</c:formatCode>
                <c:ptCount val="6"/>
                <c:pt idx="0">
                  <c:v>43555</c:v>
                </c:pt>
                <c:pt idx="1">
                  <c:v>43921</c:v>
                </c:pt>
                <c:pt idx="2">
                  <c:v>44286</c:v>
                </c:pt>
                <c:pt idx="3">
                  <c:v>44651</c:v>
                </c:pt>
                <c:pt idx="4">
                  <c:v>45016</c:v>
                </c:pt>
                <c:pt idx="5">
                  <c:v>45382</c:v>
                </c:pt>
              </c:numCache>
            </c:numRef>
          </c:cat>
          <c:val>
            <c:numRef>
              <c:f>'cash flow'!$M$64:$R$64</c:f>
              <c:numCache>
                <c:formatCode>General</c:formatCode>
                <c:ptCount val="6"/>
                <c:pt idx="0">
                  <c:v>-18.41</c:v>
                </c:pt>
                <c:pt idx="1">
                  <c:v>172.51</c:v>
                </c:pt>
                <c:pt idx="2">
                  <c:v>257.05</c:v>
                </c:pt>
                <c:pt idx="3">
                  <c:v>-100</c:v>
                </c:pt>
                <c:pt idx="4">
                  <c:v>-33.58</c:v>
                </c:pt>
                <c:pt idx="5">
                  <c:v>69.790000000000006</c:v>
                </c:pt>
              </c:numCache>
            </c:numRef>
          </c:val>
          <c:extLst>
            <c:ext xmlns:c16="http://schemas.microsoft.com/office/drawing/2014/chart" uri="{C3380CC4-5D6E-409C-BE32-E72D297353CC}">
              <c16:uniqueId val="{00000000-A952-4EAB-9070-F7A37D0DA2AD}"/>
            </c:ext>
          </c:extLst>
        </c:ser>
        <c:dLbls>
          <c:dLblPos val="outEnd"/>
          <c:showLegendKey val="0"/>
          <c:showVal val="1"/>
          <c:showCatName val="0"/>
          <c:showSerName val="0"/>
          <c:showPercent val="0"/>
          <c:showBubbleSize val="0"/>
        </c:dLbls>
        <c:gapWidth val="219"/>
        <c:axId val="656853775"/>
        <c:axId val="656842255"/>
      </c:barChart>
      <c:catAx>
        <c:axId val="656853775"/>
        <c:scaling>
          <c:orientation val="minMax"/>
        </c:scaling>
        <c:delete val="0"/>
        <c:axPos val="b"/>
        <c:numFmt formatCode="mmm\-yy" sourceLinked="1"/>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6842255"/>
        <c:crosses val="autoZero"/>
        <c:auto val="0"/>
        <c:lblAlgn val="ctr"/>
        <c:lblOffset val="100"/>
        <c:noMultiLvlLbl val="0"/>
      </c:catAx>
      <c:valAx>
        <c:axId val="65684225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6853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a:solidFill>
                  <a:srgbClr val="9400D1"/>
                </a:solidFill>
                <a:latin typeface="Calibri" panose="020F0502020204030204" pitchFamily="34" charset="0"/>
                <a:ea typeface="Calibri" panose="020F0502020204030204" pitchFamily="34" charset="0"/>
                <a:cs typeface="Calibri" panose="020F0502020204030204" pitchFamily="34" charset="0"/>
              </a:rPr>
              <a:t>ROIC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'Key Ratio'!$N$46</c:f>
              <c:strCache>
                <c:ptCount val="1"/>
                <c:pt idx="0">
                  <c:v>ROIC</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'Key Ratio'!$O$35:$U$35</c:f>
              <c:numCache>
                <c:formatCode>mmm\-yy</c:formatCode>
                <c:ptCount val="7"/>
                <c:pt idx="0">
                  <c:v>43190</c:v>
                </c:pt>
                <c:pt idx="1">
                  <c:v>43555</c:v>
                </c:pt>
                <c:pt idx="2">
                  <c:v>43921</c:v>
                </c:pt>
                <c:pt idx="3">
                  <c:v>44286</c:v>
                </c:pt>
                <c:pt idx="4">
                  <c:v>44651</c:v>
                </c:pt>
                <c:pt idx="5">
                  <c:v>45016</c:v>
                </c:pt>
                <c:pt idx="6">
                  <c:v>45382</c:v>
                </c:pt>
              </c:numCache>
            </c:numRef>
          </c:cat>
          <c:val>
            <c:numRef>
              <c:f>'Key Ratio'!$O$46:$U$46</c:f>
              <c:numCache>
                <c:formatCode>0.00%</c:formatCode>
                <c:ptCount val="7"/>
                <c:pt idx="0">
                  <c:v>6.1473824071581147E-2</c:v>
                </c:pt>
                <c:pt idx="1">
                  <c:v>5.7025637350708168E-2</c:v>
                </c:pt>
                <c:pt idx="2">
                  <c:v>4.6381738656818168E-2</c:v>
                </c:pt>
                <c:pt idx="3">
                  <c:v>3.8433715372178247E-2</c:v>
                </c:pt>
                <c:pt idx="4">
                  <c:v>5.577527862918507E-2</c:v>
                </c:pt>
                <c:pt idx="5">
                  <c:v>8.2961808523277628E-2</c:v>
                </c:pt>
                <c:pt idx="6">
                  <c:v>0.11544814399452473</c:v>
                </c:pt>
              </c:numCache>
            </c:numRef>
          </c:val>
          <c:extLst>
            <c:ext xmlns:c16="http://schemas.microsoft.com/office/drawing/2014/chart" uri="{C3380CC4-5D6E-409C-BE32-E72D297353CC}">
              <c16:uniqueId val="{00000000-71F7-4BCB-B5A4-685733849B5E}"/>
            </c:ext>
          </c:extLst>
        </c:ser>
        <c:dLbls>
          <c:dLblPos val="outEnd"/>
          <c:showLegendKey val="0"/>
          <c:showVal val="1"/>
          <c:showCatName val="0"/>
          <c:showSerName val="0"/>
          <c:showPercent val="0"/>
          <c:showBubbleSize val="0"/>
        </c:dLbls>
        <c:gapWidth val="219"/>
        <c:overlap val="-27"/>
        <c:axId val="1501943007"/>
        <c:axId val="1501946367"/>
      </c:barChart>
      <c:catAx>
        <c:axId val="1501943007"/>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1946367"/>
        <c:crosses val="autoZero"/>
        <c:auto val="0"/>
        <c:lblAlgn val="ctr"/>
        <c:lblOffset val="100"/>
        <c:noMultiLvlLbl val="0"/>
      </c:catAx>
      <c:valAx>
        <c:axId val="1501946367"/>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194300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a:solidFill>
                  <a:srgbClr val="9400D1"/>
                </a:solidFill>
                <a:latin typeface="Calibri" panose="020F0502020204030204" pitchFamily="34" charset="0"/>
                <a:ea typeface="Calibri" panose="020F0502020204030204" pitchFamily="34" charset="0"/>
                <a:cs typeface="Calibri" panose="020F0502020204030204" pitchFamily="34" charset="0"/>
              </a:rPr>
              <a:t>ROCE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'Key Ratio'!$N$56</c:f>
              <c:strCache>
                <c:ptCount val="1"/>
                <c:pt idx="0">
                  <c:v>ROCE</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'Key Ratio'!$O$35:$U$35</c:f>
              <c:numCache>
                <c:formatCode>mmm\-yy</c:formatCode>
                <c:ptCount val="7"/>
                <c:pt idx="0">
                  <c:v>43190</c:v>
                </c:pt>
                <c:pt idx="1">
                  <c:v>43555</c:v>
                </c:pt>
                <c:pt idx="2">
                  <c:v>43921</c:v>
                </c:pt>
                <c:pt idx="3">
                  <c:v>44286</c:v>
                </c:pt>
                <c:pt idx="4">
                  <c:v>44651</c:v>
                </c:pt>
                <c:pt idx="5">
                  <c:v>45016</c:v>
                </c:pt>
                <c:pt idx="6">
                  <c:v>45382</c:v>
                </c:pt>
              </c:numCache>
            </c:numRef>
          </c:cat>
          <c:val>
            <c:numRef>
              <c:f>'Key Ratio'!$O$56:$U$56</c:f>
              <c:numCache>
                <c:formatCode>0.00%</c:formatCode>
                <c:ptCount val="7"/>
                <c:pt idx="0">
                  <c:v>8.2401579738783454E-2</c:v>
                </c:pt>
                <c:pt idx="1">
                  <c:v>7.1730587211842611E-2</c:v>
                </c:pt>
                <c:pt idx="2">
                  <c:v>5.0533997128294136E-2</c:v>
                </c:pt>
                <c:pt idx="3">
                  <c:v>5.4552358675460683E-2</c:v>
                </c:pt>
                <c:pt idx="4">
                  <c:v>6.9783511861985115E-2</c:v>
                </c:pt>
                <c:pt idx="5">
                  <c:v>0.10248617625066662</c:v>
                </c:pt>
                <c:pt idx="6">
                  <c:v>0.1619659185347809</c:v>
                </c:pt>
              </c:numCache>
            </c:numRef>
          </c:val>
          <c:extLst>
            <c:ext xmlns:c16="http://schemas.microsoft.com/office/drawing/2014/chart" uri="{C3380CC4-5D6E-409C-BE32-E72D297353CC}">
              <c16:uniqueId val="{00000000-1F0A-42BC-86D8-7343187EF5D7}"/>
            </c:ext>
          </c:extLst>
        </c:ser>
        <c:dLbls>
          <c:showLegendKey val="0"/>
          <c:showVal val="0"/>
          <c:showCatName val="0"/>
          <c:showSerName val="0"/>
          <c:showPercent val="0"/>
          <c:showBubbleSize val="0"/>
        </c:dLbls>
        <c:gapWidth val="219"/>
        <c:overlap val="-27"/>
        <c:axId val="1408246256"/>
        <c:axId val="1408265456"/>
      </c:barChart>
      <c:catAx>
        <c:axId val="140824625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8265456"/>
        <c:crosses val="autoZero"/>
        <c:auto val="0"/>
        <c:lblAlgn val="ctr"/>
        <c:lblOffset val="100"/>
        <c:noMultiLvlLbl val="0"/>
      </c:catAx>
      <c:valAx>
        <c:axId val="140826545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8246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a:solidFill>
                  <a:srgbClr val="9400D1"/>
                </a:solidFill>
                <a:latin typeface="Calibri" panose="020F0502020204030204" pitchFamily="34" charset="0"/>
                <a:ea typeface="Calibri" panose="020F0502020204030204" pitchFamily="34" charset="0"/>
                <a:cs typeface="Calibri" panose="020F0502020204030204" pitchFamily="34" charset="0"/>
              </a:rPr>
              <a:t>ROE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'Key Ratio'!$N$58</c:f>
              <c:strCache>
                <c:ptCount val="1"/>
                <c:pt idx="0">
                  <c:v>ROE</c:v>
                </c:pt>
              </c:strCache>
            </c:strRef>
          </c:tx>
          <c:spPr>
            <a:ln w="28575" cap="rnd">
              <a:solidFill>
                <a:schemeClr val="accent5">
                  <a:lumMod val="60000"/>
                  <a:lumOff val="40000"/>
                </a:schemeClr>
              </a:solidFill>
              <a:round/>
            </a:ln>
            <a:effectLst/>
          </c:spPr>
          <c:marker>
            <c:symbol val="circle"/>
            <c:size val="5"/>
            <c:spPr>
              <a:solidFill>
                <a:schemeClr val="accent5">
                  <a:lumMod val="75000"/>
                </a:schemeClr>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'Key Ratio'!$O$35:$U$35</c:f>
              <c:numCache>
                <c:formatCode>mmm\-yy</c:formatCode>
                <c:ptCount val="7"/>
                <c:pt idx="0">
                  <c:v>43190</c:v>
                </c:pt>
                <c:pt idx="1">
                  <c:v>43555</c:v>
                </c:pt>
                <c:pt idx="2">
                  <c:v>43921</c:v>
                </c:pt>
                <c:pt idx="3">
                  <c:v>44286</c:v>
                </c:pt>
                <c:pt idx="4">
                  <c:v>44651</c:v>
                </c:pt>
                <c:pt idx="5">
                  <c:v>45016</c:v>
                </c:pt>
                <c:pt idx="6">
                  <c:v>45382</c:v>
                </c:pt>
              </c:numCache>
            </c:numRef>
          </c:cat>
          <c:val>
            <c:numRef>
              <c:f>'Key Ratio'!$O$58:$U$58</c:f>
              <c:numCache>
                <c:formatCode>0.00%</c:formatCode>
                <c:ptCount val="7"/>
                <c:pt idx="0">
                  <c:v>7.4042517500828506E-2</c:v>
                </c:pt>
                <c:pt idx="1">
                  <c:v>6.7714361412853877E-2</c:v>
                </c:pt>
                <c:pt idx="2">
                  <c:v>4.7974727140529506E-2</c:v>
                </c:pt>
                <c:pt idx="3">
                  <c:v>3.0604388834174046E-2</c:v>
                </c:pt>
                <c:pt idx="4">
                  <c:v>5.4339085765729316E-2</c:v>
                </c:pt>
                <c:pt idx="5">
                  <c:v>8.5778760003665411E-2</c:v>
                </c:pt>
                <c:pt idx="6">
                  <c:v>0.12385530625031015</c:v>
                </c:pt>
              </c:numCache>
            </c:numRef>
          </c:val>
          <c:smooth val="0"/>
          <c:extLst>
            <c:ext xmlns:c16="http://schemas.microsoft.com/office/drawing/2014/chart" uri="{C3380CC4-5D6E-409C-BE32-E72D297353CC}">
              <c16:uniqueId val="{00000000-4BB1-461D-8A52-61F9FE7C08BF}"/>
            </c:ext>
          </c:extLst>
        </c:ser>
        <c:dLbls>
          <c:dLblPos val="t"/>
          <c:showLegendKey val="0"/>
          <c:showVal val="1"/>
          <c:showCatName val="0"/>
          <c:showSerName val="0"/>
          <c:showPercent val="0"/>
          <c:showBubbleSize val="0"/>
        </c:dLbls>
        <c:marker val="1"/>
        <c:smooth val="0"/>
        <c:axId val="1501938687"/>
        <c:axId val="1501948287"/>
      </c:lineChart>
      <c:catAx>
        <c:axId val="1501938687"/>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1948287"/>
        <c:crosses val="autoZero"/>
        <c:auto val="0"/>
        <c:lblAlgn val="ctr"/>
        <c:lblOffset val="100"/>
        <c:noMultiLvlLbl val="0"/>
      </c:catAx>
      <c:valAx>
        <c:axId val="1501948287"/>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19386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a:solidFill>
                  <a:srgbClr val="9400D1"/>
                </a:solidFill>
                <a:latin typeface="Calibri" panose="020F0502020204030204" pitchFamily="34" charset="0"/>
                <a:ea typeface="Calibri" panose="020F0502020204030204" pitchFamily="34" charset="0"/>
                <a:cs typeface="Calibri" panose="020F0502020204030204" pitchFamily="34" charset="0"/>
              </a:rPr>
              <a:t>EPS (in</a:t>
            </a:r>
            <a:r>
              <a:rPr lang="en-US" sz="1200" b="1" baseline="0">
                <a:solidFill>
                  <a:srgbClr val="9400D1"/>
                </a:solidFill>
                <a:latin typeface="Calibri" panose="020F0502020204030204" pitchFamily="34" charset="0"/>
                <a:ea typeface="Calibri" panose="020F0502020204030204" pitchFamily="34" charset="0"/>
                <a:cs typeface="Calibri" panose="020F0502020204030204" pitchFamily="34" charset="0"/>
              </a:rPr>
              <a:t> Rs)</a:t>
            </a:r>
            <a:endParaRPr lang="en-US" sz="1200" b="1">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'Key Ratio'!$W$38</c:f>
              <c:strCache>
                <c:ptCount val="1"/>
                <c:pt idx="0">
                  <c:v>EPS</c:v>
                </c:pt>
              </c:strCache>
            </c:strRef>
          </c:tx>
          <c:spPr>
            <a:ln w="28575" cap="rnd">
              <a:solidFill>
                <a:schemeClr val="accent5">
                  <a:lumMod val="60000"/>
                  <a:lumOff val="40000"/>
                </a:schemeClr>
              </a:solidFill>
              <a:round/>
            </a:ln>
            <a:effectLst/>
          </c:spPr>
          <c:marker>
            <c:symbol val="circle"/>
            <c:size val="5"/>
            <c:spPr>
              <a:solidFill>
                <a:schemeClr val="accent5">
                  <a:lumMod val="75000"/>
                </a:schemeClr>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'Key Ratio'!$X$31:$AD$31</c:f>
              <c:numCache>
                <c:formatCode>mmm\-yy</c:formatCode>
                <c:ptCount val="7"/>
                <c:pt idx="0">
                  <c:v>43190</c:v>
                </c:pt>
                <c:pt idx="1">
                  <c:v>43555</c:v>
                </c:pt>
                <c:pt idx="2">
                  <c:v>43921</c:v>
                </c:pt>
                <c:pt idx="3">
                  <c:v>44286</c:v>
                </c:pt>
                <c:pt idx="4">
                  <c:v>44651</c:v>
                </c:pt>
                <c:pt idx="5">
                  <c:v>45016</c:v>
                </c:pt>
                <c:pt idx="6">
                  <c:v>45382</c:v>
                </c:pt>
              </c:numCache>
            </c:numRef>
          </c:cat>
          <c:val>
            <c:numRef>
              <c:f>'Key Ratio'!$X$38:$AD$38</c:f>
              <c:numCache>
                <c:formatCode>0</c:formatCode>
                <c:ptCount val="7"/>
                <c:pt idx="0">
                  <c:v>12.654313876560224</c:v>
                </c:pt>
                <c:pt idx="1">
                  <c:v>11.8842762655109</c:v>
                </c:pt>
                <c:pt idx="2">
                  <c:v>8.3277688428553169</c:v>
                </c:pt>
                <c:pt idx="3">
                  <c:v>5.5142415108290841</c:v>
                </c:pt>
                <c:pt idx="4">
                  <c:v>10.055094454228705</c:v>
                </c:pt>
                <c:pt idx="5">
                  <c:v>17.393140522892597</c:v>
                </c:pt>
                <c:pt idx="6">
                  <c:v>27.111595579326995</c:v>
                </c:pt>
              </c:numCache>
            </c:numRef>
          </c:val>
          <c:smooth val="0"/>
          <c:extLst>
            <c:ext xmlns:c16="http://schemas.microsoft.com/office/drawing/2014/chart" uri="{C3380CC4-5D6E-409C-BE32-E72D297353CC}">
              <c16:uniqueId val="{00000000-9CC6-4821-A174-448014512790}"/>
            </c:ext>
          </c:extLst>
        </c:ser>
        <c:dLbls>
          <c:dLblPos val="t"/>
          <c:showLegendKey val="0"/>
          <c:showVal val="1"/>
          <c:showCatName val="0"/>
          <c:showSerName val="0"/>
          <c:showPercent val="0"/>
          <c:showBubbleSize val="0"/>
        </c:dLbls>
        <c:marker val="1"/>
        <c:smooth val="0"/>
        <c:axId val="1501940127"/>
        <c:axId val="1501951647"/>
      </c:lineChart>
      <c:catAx>
        <c:axId val="1501940127"/>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1951647"/>
        <c:crosses val="autoZero"/>
        <c:auto val="0"/>
        <c:lblAlgn val="ctr"/>
        <c:lblOffset val="100"/>
        <c:noMultiLvlLbl val="0"/>
      </c:catAx>
      <c:valAx>
        <c:axId val="1501951647"/>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1940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a:solidFill>
                  <a:srgbClr val="9400D1"/>
                </a:solidFill>
                <a:latin typeface="Calibri" panose="020F0502020204030204" pitchFamily="34" charset="0"/>
                <a:ea typeface="Calibri" panose="020F0502020204030204" pitchFamily="34" charset="0"/>
                <a:cs typeface="Calibri" panose="020F0502020204030204" pitchFamily="34" charset="0"/>
              </a:rPr>
              <a:t>EV/EBITDA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v>EV/EBITDA</c:v>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'Key Ratio'!$X$31:$AD$31</c:f>
              <c:numCache>
                <c:formatCode>mmm\-yy</c:formatCode>
                <c:ptCount val="7"/>
                <c:pt idx="0">
                  <c:v>43190</c:v>
                </c:pt>
                <c:pt idx="1">
                  <c:v>43555</c:v>
                </c:pt>
                <c:pt idx="2">
                  <c:v>43921</c:v>
                </c:pt>
                <c:pt idx="3">
                  <c:v>44286</c:v>
                </c:pt>
                <c:pt idx="4">
                  <c:v>44651</c:v>
                </c:pt>
                <c:pt idx="5">
                  <c:v>45016</c:v>
                </c:pt>
                <c:pt idx="6">
                  <c:v>45382</c:v>
                </c:pt>
              </c:numCache>
            </c:numRef>
          </c:cat>
          <c:val>
            <c:numRef>
              <c:f>'Key Ratio'!$X$49:$AD$49</c:f>
              <c:numCache>
                <c:formatCode>0.0</c:formatCode>
                <c:ptCount val="7"/>
                <c:pt idx="0">
                  <c:v>11.170006702763361</c:v>
                </c:pt>
                <c:pt idx="1">
                  <c:v>9.1105355575093654</c:v>
                </c:pt>
                <c:pt idx="2">
                  <c:v>5.3441638568321608</c:v>
                </c:pt>
                <c:pt idx="3">
                  <c:v>8.4620956020279845</c:v>
                </c:pt>
                <c:pt idx="4">
                  <c:v>6.7703781541819197</c:v>
                </c:pt>
                <c:pt idx="5">
                  <c:v>7.6237596290790206</c:v>
                </c:pt>
                <c:pt idx="6">
                  <c:v>7.4364295471013309</c:v>
                </c:pt>
              </c:numCache>
            </c:numRef>
          </c:val>
          <c:extLst>
            <c:ext xmlns:c16="http://schemas.microsoft.com/office/drawing/2014/chart" uri="{C3380CC4-5D6E-409C-BE32-E72D297353CC}">
              <c16:uniqueId val="{00000000-7A42-4766-AC49-9CE741B69F81}"/>
            </c:ext>
          </c:extLst>
        </c:ser>
        <c:dLbls>
          <c:dLblPos val="outEnd"/>
          <c:showLegendKey val="0"/>
          <c:showVal val="1"/>
          <c:showCatName val="0"/>
          <c:showSerName val="0"/>
          <c:showPercent val="0"/>
          <c:showBubbleSize val="0"/>
        </c:dLbls>
        <c:gapWidth val="219"/>
        <c:overlap val="-27"/>
        <c:axId val="1611371808"/>
        <c:axId val="1611373248"/>
      </c:barChart>
      <c:catAx>
        <c:axId val="161137180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1373248"/>
        <c:crosses val="autoZero"/>
        <c:auto val="0"/>
        <c:lblAlgn val="ctr"/>
        <c:lblOffset val="100"/>
        <c:noMultiLvlLbl val="0"/>
      </c:catAx>
      <c:valAx>
        <c:axId val="1611373248"/>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137180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a:solidFill>
                  <a:srgbClr val="9400D1"/>
                </a:solidFill>
                <a:latin typeface="Calibri" panose="020F0502020204030204" pitchFamily="34" charset="0"/>
                <a:ea typeface="Calibri" panose="020F0502020204030204" pitchFamily="34" charset="0"/>
                <a:cs typeface="Calibri" panose="020F0502020204030204" pitchFamily="34" charset="0"/>
              </a:rPr>
              <a:t>EV/Revenue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'Key Ratio'!$W$50</c:f>
              <c:strCache>
                <c:ptCount val="1"/>
                <c:pt idx="0">
                  <c:v>EV/ Revenue</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'Key Ratio'!$X$31:$AD$31</c:f>
              <c:numCache>
                <c:formatCode>mmm\-yy</c:formatCode>
                <c:ptCount val="7"/>
                <c:pt idx="0">
                  <c:v>43190</c:v>
                </c:pt>
                <c:pt idx="1">
                  <c:v>43555</c:v>
                </c:pt>
                <c:pt idx="2">
                  <c:v>43921</c:v>
                </c:pt>
                <c:pt idx="3">
                  <c:v>44286</c:v>
                </c:pt>
                <c:pt idx="4">
                  <c:v>44651</c:v>
                </c:pt>
                <c:pt idx="5">
                  <c:v>45016</c:v>
                </c:pt>
                <c:pt idx="6">
                  <c:v>45382</c:v>
                </c:pt>
              </c:numCache>
            </c:numRef>
          </c:cat>
          <c:val>
            <c:numRef>
              <c:f>'Key Ratio'!$X$50:$AD$50</c:f>
              <c:numCache>
                <c:formatCode>0.00</c:formatCode>
                <c:ptCount val="7"/>
                <c:pt idx="0">
                  <c:v>1.3412346312197456</c:v>
                </c:pt>
                <c:pt idx="1">
                  <c:v>0.98609506691040538</c:v>
                </c:pt>
                <c:pt idx="2">
                  <c:v>0.64774069063375372</c:v>
                </c:pt>
                <c:pt idx="3">
                  <c:v>1.1378422577455882</c:v>
                </c:pt>
                <c:pt idx="4">
                  <c:v>0.87669880945674872</c:v>
                </c:pt>
                <c:pt idx="5">
                  <c:v>1.0541107634972624</c:v>
                </c:pt>
                <c:pt idx="6">
                  <c:v>1.3256582615853592</c:v>
                </c:pt>
              </c:numCache>
            </c:numRef>
          </c:val>
          <c:extLst>
            <c:ext xmlns:c16="http://schemas.microsoft.com/office/drawing/2014/chart" uri="{C3380CC4-5D6E-409C-BE32-E72D297353CC}">
              <c16:uniqueId val="{00000000-E5F8-4517-ACA2-A0A186B48A65}"/>
            </c:ext>
          </c:extLst>
        </c:ser>
        <c:dLbls>
          <c:dLblPos val="outEnd"/>
          <c:showLegendKey val="0"/>
          <c:showVal val="1"/>
          <c:showCatName val="0"/>
          <c:showSerName val="0"/>
          <c:showPercent val="0"/>
          <c:showBubbleSize val="0"/>
        </c:dLbls>
        <c:gapWidth val="219"/>
        <c:overlap val="-27"/>
        <c:axId val="1611362208"/>
        <c:axId val="1611391968"/>
      </c:barChart>
      <c:catAx>
        <c:axId val="161136220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1391968"/>
        <c:crosses val="autoZero"/>
        <c:auto val="0"/>
        <c:lblAlgn val="ctr"/>
        <c:lblOffset val="100"/>
        <c:noMultiLvlLbl val="0"/>
      </c:catAx>
      <c:valAx>
        <c:axId val="1611391968"/>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1362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1" dirty="0">
                <a:solidFill>
                  <a:srgbClr val="9309DA"/>
                </a:solidFill>
                <a:latin typeface="Calibri" panose="020F0502020204030204" pitchFamily="34" charset="0"/>
                <a:ea typeface="Calibri" panose="020F0502020204030204" pitchFamily="34" charset="0"/>
                <a:cs typeface="Calibri" panose="020F0502020204030204" pitchFamily="34" charset="0"/>
              </a:rPr>
              <a:t>Interest Coverage Ratio</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'Key Ratio'!$W$45</c:f>
              <c:strCache>
                <c:ptCount val="1"/>
                <c:pt idx="0">
                  <c:v>Interest Coverage Ratio</c:v>
                </c:pt>
              </c:strCache>
            </c:strRef>
          </c:tx>
          <c:spPr>
            <a:ln w="28575" cap="rnd">
              <a:solidFill>
                <a:schemeClr val="accent5">
                  <a:lumMod val="60000"/>
                  <a:lumOff val="40000"/>
                </a:schemeClr>
              </a:solidFill>
              <a:round/>
            </a:ln>
            <a:effectLst/>
          </c:spPr>
          <c:marker>
            <c:symbol val="circle"/>
            <c:size val="5"/>
            <c:spPr>
              <a:solidFill>
                <a:schemeClr val="accent5">
                  <a:lumMod val="75000"/>
                </a:schemeClr>
              </a:solidFill>
              <a:ln w="9525">
                <a:noFill/>
              </a:ln>
              <a:effectLst/>
            </c:spPr>
          </c:marker>
          <c:dPt>
            <c:idx val="1"/>
            <c:marker>
              <c:symbol val="circle"/>
              <c:size val="5"/>
              <c:spPr>
                <a:solidFill>
                  <a:schemeClr val="accent5">
                    <a:lumMod val="75000"/>
                  </a:schemeClr>
                </a:solidFill>
                <a:ln w="9525">
                  <a:noFill/>
                </a:ln>
                <a:effectLst/>
              </c:spPr>
            </c:marker>
            <c:bubble3D val="0"/>
            <c:spPr>
              <a:ln w="28575" cap="rnd">
                <a:solidFill>
                  <a:schemeClr val="accent5">
                    <a:lumMod val="60000"/>
                    <a:lumOff val="40000"/>
                  </a:schemeClr>
                </a:solidFill>
                <a:round/>
              </a:ln>
              <a:effectLst/>
            </c:spPr>
            <c:extLst>
              <c:ext xmlns:c16="http://schemas.microsoft.com/office/drawing/2014/chart" uri="{C3380CC4-5D6E-409C-BE32-E72D297353CC}">
                <c16:uniqueId val="{00000001-CE83-4E8A-AFA7-B38C6A23DEB6}"/>
              </c:ext>
            </c:extLst>
          </c:dPt>
          <c:dPt>
            <c:idx val="2"/>
            <c:marker>
              <c:symbol val="circle"/>
              <c:size val="5"/>
              <c:spPr>
                <a:solidFill>
                  <a:schemeClr val="accent5">
                    <a:lumMod val="75000"/>
                  </a:schemeClr>
                </a:solidFill>
                <a:ln w="9525">
                  <a:noFill/>
                </a:ln>
                <a:effectLst/>
              </c:spPr>
            </c:marker>
            <c:bubble3D val="0"/>
            <c:spPr>
              <a:ln w="28575" cap="rnd">
                <a:solidFill>
                  <a:schemeClr val="accent5">
                    <a:lumMod val="60000"/>
                    <a:lumOff val="40000"/>
                  </a:schemeClr>
                </a:solidFill>
                <a:round/>
              </a:ln>
              <a:effectLst/>
            </c:spPr>
            <c:extLst>
              <c:ext xmlns:c16="http://schemas.microsoft.com/office/drawing/2014/chart" uri="{C3380CC4-5D6E-409C-BE32-E72D297353CC}">
                <c16:uniqueId val="{00000003-CE83-4E8A-AFA7-B38C6A23DEB6}"/>
              </c:ext>
            </c:extLst>
          </c:dPt>
          <c:dPt>
            <c:idx val="3"/>
            <c:marker>
              <c:symbol val="circle"/>
              <c:size val="5"/>
              <c:spPr>
                <a:solidFill>
                  <a:schemeClr val="accent5">
                    <a:lumMod val="75000"/>
                  </a:schemeClr>
                </a:solidFill>
                <a:ln w="9525">
                  <a:noFill/>
                </a:ln>
                <a:effectLst/>
              </c:spPr>
            </c:marker>
            <c:bubble3D val="0"/>
            <c:spPr>
              <a:ln w="28575" cap="rnd">
                <a:solidFill>
                  <a:schemeClr val="accent5">
                    <a:lumMod val="60000"/>
                    <a:lumOff val="40000"/>
                  </a:schemeClr>
                </a:solidFill>
                <a:round/>
              </a:ln>
              <a:effectLst/>
            </c:spPr>
            <c:extLst>
              <c:ext xmlns:c16="http://schemas.microsoft.com/office/drawing/2014/chart" uri="{C3380CC4-5D6E-409C-BE32-E72D297353CC}">
                <c16:uniqueId val="{00000005-CE83-4E8A-AFA7-B38C6A23DEB6}"/>
              </c:ext>
            </c:extLst>
          </c:dPt>
          <c:dPt>
            <c:idx val="4"/>
            <c:marker>
              <c:symbol val="circle"/>
              <c:size val="5"/>
              <c:spPr>
                <a:solidFill>
                  <a:schemeClr val="accent5">
                    <a:lumMod val="75000"/>
                  </a:schemeClr>
                </a:solidFill>
                <a:ln w="9525">
                  <a:noFill/>
                </a:ln>
                <a:effectLst/>
              </c:spPr>
            </c:marker>
            <c:bubble3D val="0"/>
            <c:spPr>
              <a:ln w="28575" cap="rnd">
                <a:solidFill>
                  <a:schemeClr val="accent5">
                    <a:lumMod val="60000"/>
                    <a:lumOff val="40000"/>
                  </a:schemeClr>
                </a:solidFill>
                <a:round/>
              </a:ln>
              <a:effectLst/>
            </c:spPr>
            <c:extLst>
              <c:ext xmlns:c16="http://schemas.microsoft.com/office/drawing/2014/chart" uri="{C3380CC4-5D6E-409C-BE32-E72D297353CC}">
                <c16:uniqueId val="{00000007-CE83-4E8A-AFA7-B38C6A23DEB6}"/>
              </c:ext>
            </c:extLst>
          </c:dPt>
          <c:dPt>
            <c:idx val="5"/>
            <c:marker>
              <c:symbol val="circle"/>
              <c:size val="5"/>
              <c:spPr>
                <a:solidFill>
                  <a:schemeClr val="accent5">
                    <a:lumMod val="75000"/>
                  </a:schemeClr>
                </a:solidFill>
                <a:ln w="9525">
                  <a:noFill/>
                </a:ln>
                <a:effectLst/>
              </c:spPr>
            </c:marker>
            <c:bubble3D val="0"/>
            <c:spPr>
              <a:ln w="28575" cap="rnd">
                <a:solidFill>
                  <a:schemeClr val="accent5">
                    <a:lumMod val="60000"/>
                    <a:lumOff val="40000"/>
                  </a:schemeClr>
                </a:solidFill>
                <a:round/>
              </a:ln>
              <a:effectLst/>
            </c:spPr>
            <c:extLst>
              <c:ext xmlns:c16="http://schemas.microsoft.com/office/drawing/2014/chart" uri="{C3380CC4-5D6E-409C-BE32-E72D297353CC}">
                <c16:uniqueId val="{00000009-CE83-4E8A-AFA7-B38C6A23DEB6}"/>
              </c:ext>
            </c:extLst>
          </c:dPt>
          <c:dPt>
            <c:idx val="6"/>
            <c:marker>
              <c:symbol val="circle"/>
              <c:size val="5"/>
              <c:spPr>
                <a:solidFill>
                  <a:schemeClr val="accent5">
                    <a:lumMod val="75000"/>
                  </a:schemeClr>
                </a:solidFill>
                <a:ln w="9525">
                  <a:noFill/>
                </a:ln>
                <a:effectLst/>
              </c:spPr>
            </c:marker>
            <c:bubble3D val="0"/>
            <c:spPr>
              <a:ln w="28575" cap="rnd">
                <a:solidFill>
                  <a:schemeClr val="accent5">
                    <a:lumMod val="60000"/>
                    <a:lumOff val="40000"/>
                  </a:schemeClr>
                </a:solidFill>
                <a:round/>
              </a:ln>
              <a:effectLst/>
            </c:spPr>
            <c:extLst>
              <c:ext xmlns:c16="http://schemas.microsoft.com/office/drawing/2014/chart" uri="{C3380CC4-5D6E-409C-BE32-E72D297353CC}">
                <c16:uniqueId val="{0000000B-CE83-4E8A-AFA7-B38C6A23DEB6}"/>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'Key Ratio'!$X$31:$AD$31</c:f>
              <c:numCache>
                <c:formatCode>mmm\-yy</c:formatCode>
                <c:ptCount val="7"/>
                <c:pt idx="0">
                  <c:v>43190</c:v>
                </c:pt>
                <c:pt idx="1">
                  <c:v>43555</c:v>
                </c:pt>
                <c:pt idx="2">
                  <c:v>43921</c:v>
                </c:pt>
                <c:pt idx="3">
                  <c:v>44286</c:v>
                </c:pt>
                <c:pt idx="4">
                  <c:v>44651</c:v>
                </c:pt>
                <c:pt idx="5">
                  <c:v>45016</c:v>
                </c:pt>
                <c:pt idx="6">
                  <c:v>45382</c:v>
                </c:pt>
              </c:numCache>
            </c:numRef>
          </c:cat>
          <c:val>
            <c:numRef>
              <c:f>'Key Ratio'!$X$45:$AD$45</c:f>
              <c:numCache>
                <c:formatCode>0.0</c:formatCode>
                <c:ptCount val="7"/>
                <c:pt idx="0">
                  <c:v>6.7078258908434805</c:v>
                </c:pt>
                <c:pt idx="1">
                  <c:v>5.4712782560539619</c:v>
                </c:pt>
                <c:pt idx="2">
                  <c:v>2.8104407502415323</c:v>
                </c:pt>
                <c:pt idx="3">
                  <c:v>2.2119026539117712</c:v>
                </c:pt>
                <c:pt idx="4">
                  <c:v>2.8223406999742036</c:v>
                </c:pt>
                <c:pt idx="5">
                  <c:v>3.5919690530674555</c:v>
                </c:pt>
                <c:pt idx="6">
                  <c:v>6.020753449025575</c:v>
                </c:pt>
              </c:numCache>
            </c:numRef>
          </c:val>
          <c:smooth val="0"/>
          <c:extLst>
            <c:ext xmlns:c16="http://schemas.microsoft.com/office/drawing/2014/chart" uri="{C3380CC4-5D6E-409C-BE32-E72D297353CC}">
              <c16:uniqueId val="{0000000D-CE83-4E8A-AFA7-B38C6A23DEB6}"/>
            </c:ext>
          </c:extLst>
        </c:ser>
        <c:dLbls>
          <c:dLblPos val="t"/>
          <c:showLegendKey val="0"/>
          <c:showVal val="1"/>
          <c:showCatName val="0"/>
          <c:showSerName val="0"/>
          <c:showPercent val="0"/>
          <c:showBubbleSize val="0"/>
        </c:dLbls>
        <c:marker val="1"/>
        <c:smooth val="0"/>
        <c:axId val="349501488"/>
        <c:axId val="349500528"/>
      </c:lineChart>
      <c:catAx>
        <c:axId val="349501488"/>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9500528"/>
        <c:crosses val="autoZero"/>
        <c:auto val="0"/>
        <c:lblAlgn val="ctr"/>
        <c:lblOffset val="100"/>
        <c:noMultiLvlLbl val="0"/>
      </c:catAx>
      <c:valAx>
        <c:axId val="349500528"/>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9501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a:solidFill>
                  <a:srgbClr val="9400D1"/>
                </a:solidFill>
                <a:latin typeface="Calibri" panose="020F0502020204030204" pitchFamily="34" charset="0"/>
                <a:ea typeface="Calibri" panose="020F0502020204030204" pitchFamily="34" charset="0"/>
                <a:cs typeface="Calibri" panose="020F0502020204030204" pitchFamily="34" charset="0"/>
              </a:rPr>
              <a:t>Debt to Equity ratio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'bs, ratio,cf'!$B$54</c:f>
              <c:strCache>
                <c:ptCount val="1"/>
                <c:pt idx="0">
                  <c:v>Debt to Equity ratio</c:v>
                </c:pt>
              </c:strCache>
            </c:strRef>
          </c:tx>
          <c:spPr>
            <a:ln w="28575" cap="rnd">
              <a:solidFill>
                <a:schemeClr val="accent5">
                  <a:lumMod val="60000"/>
                  <a:lumOff val="40000"/>
                </a:schemeClr>
              </a:solidFill>
              <a:round/>
            </a:ln>
            <a:effectLst/>
          </c:spPr>
          <c:marker>
            <c:symbol val="circle"/>
            <c:size val="5"/>
            <c:spPr>
              <a:solidFill>
                <a:schemeClr val="accent5">
                  <a:lumMod val="75000"/>
                </a:schemeClr>
              </a:solidFill>
              <a:ln w="9525">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'bs, ratio,cf'!$C$38:$I$38</c:f>
              <c:numCache>
                <c:formatCode>mmm\-yy</c:formatCode>
                <c:ptCount val="7"/>
                <c:pt idx="0">
                  <c:v>43190</c:v>
                </c:pt>
                <c:pt idx="1">
                  <c:v>43555</c:v>
                </c:pt>
                <c:pt idx="2">
                  <c:v>43921</c:v>
                </c:pt>
                <c:pt idx="3">
                  <c:v>44286</c:v>
                </c:pt>
                <c:pt idx="4">
                  <c:v>44651</c:v>
                </c:pt>
                <c:pt idx="5">
                  <c:v>45016</c:v>
                </c:pt>
                <c:pt idx="6">
                  <c:v>45382</c:v>
                </c:pt>
              </c:numCache>
            </c:numRef>
          </c:cat>
          <c:val>
            <c:numRef>
              <c:f>'bs, ratio,cf'!$C$54:$I$54</c:f>
              <c:numCache>
                <c:formatCode>0.00"x"</c:formatCode>
                <c:ptCount val="7"/>
                <c:pt idx="0">
                  <c:v>0.47676205010289796</c:v>
                </c:pt>
                <c:pt idx="1">
                  <c:v>0.50904896701335289</c:v>
                </c:pt>
                <c:pt idx="2">
                  <c:v>0.68115572778302569</c:v>
                </c:pt>
                <c:pt idx="3">
                  <c:v>0.64086574215271519</c:v>
                </c:pt>
                <c:pt idx="4">
                  <c:v>0.60081959610725877</c:v>
                </c:pt>
                <c:pt idx="5">
                  <c:v>0.49857428842548945</c:v>
                </c:pt>
                <c:pt idx="6">
                  <c:v>0.35282930243364535</c:v>
                </c:pt>
              </c:numCache>
            </c:numRef>
          </c:val>
          <c:smooth val="0"/>
          <c:extLst>
            <c:ext xmlns:c16="http://schemas.microsoft.com/office/drawing/2014/chart" uri="{C3380CC4-5D6E-409C-BE32-E72D297353CC}">
              <c16:uniqueId val="{00000000-4118-4635-9B9D-5508FE57D336}"/>
            </c:ext>
          </c:extLst>
        </c:ser>
        <c:dLbls>
          <c:dLblPos val="t"/>
          <c:showLegendKey val="0"/>
          <c:showVal val="1"/>
          <c:showCatName val="0"/>
          <c:showSerName val="0"/>
          <c:showPercent val="0"/>
          <c:showBubbleSize val="0"/>
        </c:dLbls>
        <c:marker val="1"/>
        <c:smooth val="0"/>
        <c:axId val="1586237808"/>
        <c:axId val="1586236848"/>
      </c:lineChart>
      <c:catAx>
        <c:axId val="158623780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6236848"/>
        <c:crosses val="autoZero"/>
        <c:auto val="0"/>
        <c:lblAlgn val="ctr"/>
        <c:lblOffset val="100"/>
        <c:noMultiLvlLbl val="0"/>
      </c:catAx>
      <c:valAx>
        <c:axId val="1586236848"/>
        <c:scaling>
          <c:orientation val="minMax"/>
        </c:scaling>
        <c:delete val="0"/>
        <c:axPos val="l"/>
        <c:numFmt formatCode="0.00&quot;x&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6237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[Apollo Tyres Worksheet.xlsx]Page 3,1!PivotTable9</c:name>
    <c:fmtId val="-1"/>
  </c:pivotSource>
  <c:chart>
    <c:autoTitleDeleted val="0"/>
    <c:pivotFmts>
      <c:pivotFmt>
        <c:idx val="0"/>
        <c:spPr>
          <a:solidFill>
            <a:srgbClr val="540F7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9C26BC"/>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AE47FB"/>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5">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rgbClr val="F1B5E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rgbClr val="540F7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rgbClr val="9C26BC"/>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rgbClr val="AE47FB"/>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5">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rgbClr val="F1B5E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rgbClr val="540F7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rgbClr val="9C26BC"/>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rgbClr val="AE47FB"/>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5">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rgbClr val="F1B5E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rgbClr val="540F7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rgbClr val="9C26BC"/>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rgbClr val="AE47FB"/>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5">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rgbClr val="F1B5E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rgbClr val="540F7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rgbClr val="9C26BC"/>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rgbClr val="AE47FB"/>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5">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rgbClr val="F1B5E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4052924378217625E-2"/>
          <c:y val="0.32381688121256397"/>
          <c:w val="0.86001322985722051"/>
          <c:h val="0.60241124619163422"/>
        </c:manualLayout>
      </c:layout>
      <c:barChart>
        <c:barDir val="col"/>
        <c:grouping val="stacked"/>
        <c:varyColors val="0"/>
        <c:ser>
          <c:idx val="0"/>
          <c:order val="0"/>
          <c:tx>
            <c:strRef>
              <c:f>'Page 3,1'!$B$1</c:f>
              <c:strCache>
                <c:ptCount val="1"/>
                <c:pt idx="0">
                  <c:v>-Asia Pacific</c:v>
                </c:pt>
              </c:strCache>
            </c:strRef>
          </c:tx>
          <c:spPr>
            <a:solidFill>
              <a:srgbClr val="540F7F"/>
            </a:solidFill>
            <a:ln>
              <a:noFill/>
            </a:ln>
            <a:effectLst/>
          </c:spPr>
          <c:invertIfNegative val="0"/>
          <c:cat>
            <c:strRef>
              <c:f>'Page 3,1'!$A$2:$A$8</c:f>
              <c:strCache>
                <c:ptCount val="6"/>
                <c:pt idx="0">
                  <c:v>2021A</c:v>
                </c:pt>
                <c:pt idx="1">
                  <c:v>2022A</c:v>
                </c:pt>
                <c:pt idx="2">
                  <c:v>2023A</c:v>
                </c:pt>
                <c:pt idx="3">
                  <c:v>2024P</c:v>
                </c:pt>
                <c:pt idx="4">
                  <c:v>2025P</c:v>
                </c:pt>
                <c:pt idx="5">
                  <c:v>2026P</c:v>
                </c:pt>
              </c:strCache>
            </c:strRef>
          </c:cat>
          <c:val>
            <c:numRef>
              <c:f>'Page 3,1'!$B$2:$B$8</c:f>
              <c:numCache>
                <c:formatCode>General</c:formatCode>
                <c:ptCount val="6"/>
                <c:pt idx="0">
                  <c:v>41.4</c:v>
                </c:pt>
                <c:pt idx="1">
                  <c:v>42.5</c:v>
                </c:pt>
                <c:pt idx="2">
                  <c:v>44.3</c:v>
                </c:pt>
                <c:pt idx="3">
                  <c:v>45.4</c:v>
                </c:pt>
                <c:pt idx="4">
                  <c:v>46.5</c:v>
                </c:pt>
                <c:pt idx="5">
                  <c:v>47.4</c:v>
                </c:pt>
              </c:numCache>
            </c:numRef>
          </c:val>
          <c:extLst>
            <c:ext xmlns:c16="http://schemas.microsoft.com/office/drawing/2014/chart" uri="{C3380CC4-5D6E-409C-BE32-E72D297353CC}">
              <c16:uniqueId val="{00000000-37FF-449F-A3C0-A14BFBFC86BA}"/>
            </c:ext>
          </c:extLst>
        </c:ser>
        <c:ser>
          <c:idx val="1"/>
          <c:order val="1"/>
          <c:tx>
            <c:strRef>
              <c:f>'Page 3,1'!$C$1</c:f>
              <c:strCache>
                <c:ptCount val="1"/>
                <c:pt idx="0">
                  <c:v>-North America</c:v>
                </c:pt>
              </c:strCache>
            </c:strRef>
          </c:tx>
          <c:spPr>
            <a:solidFill>
              <a:srgbClr val="9C26BC"/>
            </a:solidFill>
            <a:ln>
              <a:noFill/>
            </a:ln>
            <a:effectLst/>
          </c:spPr>
          <c:invertIfNegative val="0"/>
          <c:cat>
            <c:strRef>
              <c:f>'Page 3,1'!$A$2:$A$8</c:f>
              <c:strCache>
                <c:ptCount val="6"/>
                <c:pt idx="0">
                  <c:v>2021A</c:v>
                </c:pt>
                <c:pt idx="1">
                  <c:v>2022A</c:v>
                </c:pt>
                <c:pt idx="2">
                  <c:v>2023A</c:v>
                </c:pt>
                <c:pt idx="3">
                  <c:v>2024P</c:v>
                </c:pt>
                <c:pt idx="4">
                  <c:v>2025P</c:v>
                </c:pt>
                <c:pt idx="5">
                  <c:v>2026P</c:v>
                </c:pt>
              </c:strCache>
            </c:strRef>
          </c:cat>
          <c:val>
            <c:numRef>
              <c:f>'Page 3,1'!$C$2:$C$8</c:f>
              <c:numCache>
                <c:formatCode>General</c:formatCode>
                <c:ptCount val="6"/>
                <c:pt idx="0">
                  <c:v>17.100000000000001</c:v>
                </c:pt>
                <c:pt idx="1">
                  <c:v>16</c:v>
                </c:pt>
                <c:pt idx="2">
                  <c:v>16.899999999999999</c:v>
                </c:pt>
                <c:pt idx="3">
                  <c:v>17.399999999999999</c:v>
                </c:pt>
                <c:pt idx="4">
                  <c:v>17.8</c:v>
                </c:pt>
                <c:pt idx="5">
                  <c:v>18.3</c:v>
                </c:pt>
              </c:numCache>
            </c:numRef>
          </c:val>
          <c:extLst>
            <c:ext xmlns:c16="http://schemas.microsoft.com/office/drawing/2014/chart" uri="{C3380CC4-5D6E-409C-BE32-E72D297353CC}">
              <c16:uniqueId val="{00000001-37FF-449F-A3C0-A14BFBFC86BA}"/>
            </c:ext>
          </c:extLst>
        </c:ser>
        <c:ser>
          <c:idx val="2"/>
          <c:order val="2"/>
          <c:tx>
            <c:strRef>
              <c:f>'Page 3,1'!$D$1</c:f>
              <c:strCache>
                <c:ptCount val="1"/>
                <c:pt idx="0">
                  <c:v>-Latin America</c:v>
                </c:pt>
              </c:strCache>
            </c:strRef>
          </c:tx>
          <c:spPr>
            <a:solidFill>
              <a:srgbClr val="AE47FB"/>
            </a:solidFill>
            <a:ln>
              <a:noFill/>
            </a:ln>
            <a:effectLst/>
          </c:spPr>
          <c:invertIfNegative val="0"/>
          <c:cat>
            <c:strRef>
              <c:f>'Page 3,1'!$A$2:$A$8</c:f>
              <c:strCache>
                <c:ptCount val="6"/>
                <c:pt idx="0">
                  <c:v>2021A</c:v>
                </c:pt>
                <c:pt idx="1">
                  <c:v>2022A</c:v>
                </c:pt>
                <c:pt idx="2">
                  <c:v>2023A</c:v>
                </c:pt>
                <c:pt idx="3">
                  <c:v>2024P</c:v>
                </c:pt>
                <c:pt idx="4">
                  <c:v>2025P</c:v>
                </c:pt>
                <c:pt idx="5">
                  <c:v>2026P</c:v>
                </c:pt>
              </c:strCache>
            </c:strRef>
          </c:cat>
          <c:val>
            <c:numRef>
              <c:f>'Page 3,1'!$D$2:$D$8</c:f>
              <c:numCache>
                <c:formatCode>General</c:formatCode>
                <c:ptCount val="6"/>
                <c:pt idx="0">
                  <c:v>4.9000000000000004</c:v>
                </c:pt>
                <c:pt idx="1">
                  <c:v>5.0999999999999996</c:v>
                </c:pt>
                <c:pt idx="2">
                  <c:v>5.3</c:v>
                </c:pt>
                <c:pt idx="3">
                  <c:v>5.5</c:v>
                </c:pt>
                <c:pt idx="4">
                  <c:v>5.7</c:v>
                </c:pt>
                <c:pt idx="5">
                  <c:v>5.8</c:v>
                </c:pt>
              </c:numCache>
            </c:numRef>
          </c:val>
          <c:extLst>
            <c:ext xmlns:c16="http://schemas.microsoft.com/office/drawing/2014/chart" uri="{C3380CC4-5D6E-409C-BE32-E72D297353CC}">
              <c16:uniqueId val="{00000002-37FF-449F-A3C0-A14BFBFC86BA}"/>
            </c:ext>
          </c:extLst>
        </c:ser>
        <c:ser>
          <c:idx val="3"/>
          <c:order val="3"/>
          <c:tx>
            <c:strRef>
              <c:f>'Page 3,1'!$E$1</c:f>
              <c:strCache>
                <c:ptCount val="1"/>
                <c:pt idx="0">
                  <c:v>-Western Europe</c:v>
                </c:pt>
              </c:strCache>
            </c:strRef>
          </c:tx>
          <c:spPr>
            <a:solidFill>
              <a:schemeClr val="accent5">
                <a:lumMod val="60000"/>
                <a:lumOff val="40000"/>
              </a:schemeClr>
            </a:solidFill>
            <a:ln>
              <a:noFill/>
            </a:ln>
            <a:effectLst/>
          </c:spPr>
          <c:invertIfNegative val="0"/>
          <c:cat>
            <c:strRef>
              <c:f>'Page 3,1'!$A$2:$A$8</c:f>
              <c:strCache>
                <c:ptCount val="6"/>
                <c:pt idx="0">
                  <c:v>2021A</c:v>
                </c:pt>
                <c:pt idx="1">
                  <c:v>2022A</c:v>
                </c:pt>
                <c:pt idx="2">
                  <c:v>2023A</c:v>
                </c:pt>
                <c:pt idx="3">
                  <c:v>2024P</c:v>
                </c:pt>
                <c:pt idx="4">
                  <c:v>2025P</c:v>
                </c:pt>
                <c:pt idx="5">
                  <c:v>2026P</c:v>
                </c:pt>
              </c:strCache>
            </c:strRef>
          </c:cat>
          <c:val>
            <c:numRef>
              <c:f>'Page 3,1'!$E$2:$E$8</c:f>
              <c:numCache>
                <c:formatCode>General</c:formatCode>
                <c:ptCount val="6"/>
                <c:pt idx="0">
                  <c:v>12.7</c:v>
                </c:pt>
                <c:pt idx="1">
                  <c:v>12.4</c:v>
                </c:pt>
                <c:pt idx="2">
                  <c:v>13.2</c:v>
                </c:pt>
                <c:pt idx="3">
                  <c:v>14.2</c:v>
                </c:pt>
                <c:pt idx="4">
                  <c:v>15.1</c:v>
                </c:pt>
                <c:pt idx="5">
                  <c:v>16.100000000000001</c:v>
                </c:pt>
              </c:numCache>
            </c:numRef>
          </c:val>
          <c:extLst>
            <c:ext xmlns:c16="http://schemas.microsoft.com/office/drawing/2014/chart" uri="{C3380CC4-5D6E-409C-BE32-E72D297353CC}">
              <c16:uniqueId val="{00000003-37FF-449F-A3C0-A14BFBFC86BA}"/>
            </c:ext>
          </c:extLst>
        </c:ser>
        <c:ser>
          <c:idx val="4"/>
          <c:order val="4"/>
          <c:tx>
            <c:strRef>
              <c:f>'Page 3,1'!$F$1</c:f>
              <c:strCache>
                <c:ptCount val="1"/>
                <c:pt idx="0">
                  <c:v>-Middle East &amp; Africa</c:v>
                </c:pt>
              </c:strCache>
            </c:strRef>
          </c:tx>
          <c:spPr>
            <a:solidFill>
              <a:srgbClr val="F1B5E4"/>
            </a:solidFill>
            <a:ln>
              <a:noFill/>
            </a:ln>
            <a:effectLst/>
          </c:spPr>
          <c:invertIfNegative val="0"/>
          <c:cat>
            <c:strRef>
              <c:f>'Page 3,1'!$A$2:$A$8</c:f>
              <c:strCache>
                <c:ptCount val="6"/>
                <c:pt idx="0">
                  <c:v>2021A</c:v>
                </c:pt>
                <c:pt idx="1">
                  <c:v>2022A</c:v>
                </c:pt>
                <c:pt idx="2">
                  <c:v>2023A</c:v>
                </c:pt>
                <c:pt idx="3">
                  <c:v>2024P</c:v>
                </c:pt>
                <c:pt idx="4">
                  <c:v>2025P</c:v>
                </c:pt>
                <c:pt idx="5">
                  <c:v>2026P</c:v>
                </c:pt>
              </c:strCache>
            </c:strRef>
          </c:cat>
          <c:val>
            <c:numRef>
              <c:f>'Page 3,1'!$F$2:$F$8</c:f>
              <c:numCache>
                <c:formatCode>General</c:formatCode>
                <c:ptCount val="6"/>
                <c:pt idx="0">
                  <c:v>3.7</c:v>
                </c:pt>
                <c:pt idx="1">
                  <c:v>3.9</c:v>
                </c:pt>
                <c:pt idx="2">
                  <c:v>4.0999999999999996</c:v>
                </c:pt>
                <c:pt idx="3">
                  <c:v>4.3</c:v>
                </c:pt>
                <c:pt idx="4">
                  <c:v>4.4000000000000004</c:v>
                </c:pt>
                <c:pt idx="5">
                  <c:v>4.5</c:v>
                </c:pt>
              </c:numCache>
            </c:numRef>
          </c:val>
          <c:extLst>
            <c:ext xmlns:c16="http://schemas.microsoft.com/office/drawing/2014/chart" uri="{C3380CC4-5D6E-409C-BE32-E72D297353CC}">
              <c16:uniqueId val="{00000004-37FF-449F-A3C0-A14BFBFC86BA}"/>
            </c:ext>
          </c:extLst>
        </c:ser>
        <c:ser>
          <c:idx val="5"/>
          <c:order val="5"/>
          <c:tx>
            <c:strRef>
              <c:f>'Page 3,1'!$G$1</c:f>
              <c:strCache>
                <c:ptCount val="1"/>
                <c:pt idx="0">
                  <c:v>-Eastern Europe</c:v>
                </c:pt>
              </c:strCache>
            </c:strRef>
          </c:tx>
          <c:spPr>
            <a:solidFill>
              <a:schemeClr val="tx1">
                <a:lumMod val="50000"/>
                <a:lumOff val="50000"/>
              </a:schemeClr>
            </a:solidFill>
            <a:ln>
              <a:noFill/>
            </a:ln>
            <a:effectLst/>
          </c:spPr>
          <c:invertIfNegative val="0"/>
          <c:cat>
            <c:strRef>
              <c:f>'Page 3,1'!$A$2:$A$8</c:f>
              <c:strCache>
                <c:ptCount val="6"/>
                <c:pt idx="0">
                  <c:v>2021A</c:v>
                </c:pt>
                <c:pt idx="1">
                  <c:v>2022A</c:v>
                </c:pt>
                <c:pt idx="2">
                  <c:v>2023A</c:v>
                </c:pt>
                <c:pt idx="3">
                  <c:v>2024P</c:v>
                </c:pt>
                <c:pt idx="4">
                  <c:v>2025P</c:v>
                </c:pt>
                <c:pt idx="5">
                  <c:v>2026P</c:v>
                </c:pt>
              </c:strCache>
            </c:strRef>
          </c:cat>
          <c:val>
            <c:numRef>
              <c:f>'Page 3,1'!$G$2:$G$8</c:f>
              <c:numCache>
                <c:formatCode>@</c:formatCode>
                <c:ptCount val="6"/>
                <c:pt idx="0">
                  <c:v>3.4</c:v>
                </c:pt>
                <c:pt idx="1">
                  <c:v>1.4</c:v>
                </c:pt>
                <c:pt idx="2">
                  <c:v>1.6</c:v>
                </c:pt>
                <c:pt idx="3">
                  <c:v>1.7</c:v>
                </c:pt>
                <c:pt idx="4">
                  <c:v>1.8</c:v>
                </c:pt>
                <c:pt idx="5">
                  <c:v>1.8</c:v>
                </c:pt>
              </c:numCache>
            </c:numRef>
          </c:val>
          <c:extLst>
            <c:ext xmlns:c16="http://schemas.microsoft.com/office/drawing/2014/chart" uri="{C3380CC4-5D6E-409C-BE32-E72D297353CC}">
              <c16:uniqueId val="{00000005-37FF-449F-A3C0-A14BFBFC86BA}"/>
            </c:ext>
          </c:extLst>
        </c:ser>
        <c:dLbls>
          <c:showLegendKey val="0"/>
          <c:showVal val="0"/>
          <c:showCatName val="0"/>
          <c:showSerName val="0"/>
          <c:showPercent val="0"/>
          <c:showBubbleSize val="0"/>
        </c:dLbls>
        <c:gapWidth val="219"/>
        <c:overlap val="100"/>
        <c:axId val="1650625903"/>
        <c:axId val="1650620623"/>
      </c:barChart>
      <c:dateAx>
        <c:axId val="1650625903"/>
        <c:scaling>
          <c:orientation val="minMax"/>
        </c:scaling>
        <c:delete val="0"/>
        <c:axPos val="t"/>
        <c:numFmt formatCode="General" sourceLinked="1"/>
        <c:majorTickMark val="none"/>
        <c:minorTickMark val="none"/>
        <c:tickLblPos val="low"/>
        <c:spPr>
          <a:noFill/>
          <a:ln w="9525" cap="flat" cmpd="sng" algn="ctr">
            <a:noFill/>
            <a:round/>
          </a:ln>
          <a:effectLst/>
        </c:spPr>
        <c:txPr>
          <a:bodyPr rot="-60000000" spcFirstLastPara="1" vertOverflow="ellipsis" vert="horz" wrap="square" anchor="b" anchorCtr="0"/>
          <a:lstStyle/>
          <a:p>
            <a:pPr>
              <a:defRPr sz="900" b="0" i="0" u="none" strike="noStrike" kern="1200" baseline="0">
                <a:solidFill>
                  <a:schemeClr val="tx1">
                    <a:lumMod val="65000"/>
                    <a:lumOff val="35000"/>
                  </a:schemeClr>
                </a:solidFill>
                <a:latin typeface="+mn-lt"/>
                <a:ea typeface="+mn-ea"/>
                <a:cs typeface="+mn-cs"/>
              </a:defRPr>
            </a:pPr>
            <a:endParaRPr lang="en-US"/>
          </a:p>
        </c:txPr>
        <c:crossAx val="1650620623"/>
        <c:crosses val="max"/>
        <c:auto val="0"/>
        <c:lblOffset val="100"/>
        <c:baseTimeUnit val="days"/>
      </c:dateAx>
      <c:valAx>
        <c:axId val="1650620623"/>
        <c:scaling>
          <c:orientation val="minMax"/>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0625903"/>
        <c:crosses val="autoZero"/>
        <c:crossBetween val="between"/>
        <c:majorUnit val="20"/>
        <c:minorUnit val="1"/>
      </c:valAx>
      <c:spPr>
        <a:noFill/>
        <a:ln>
          <a:noFill/>
        </a:ln>
        <a:effectLst/>
      </c:spPr>
    </c:plotArea>
    <c:legend>
      <c:legendPos val="t"/>
      <c:layout>
        <c:manualLayout>
          <c:xMode val="edge"/>
          <c:yMode val="edge"/>
          <c:x val="0"/>
          <c:y val="0.12951231633332397"/>
          <c:w val="1"/>
          <c:h val="0.1401592549259418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b="1">
                <a:solidFill>
                  <a:srgbClr val="9400D1"/>
                </a:solidFill>
                <a:latin typeface="Calibri" panose="020F0502020204030204" pitchFamily="34" charset="0"/>
                <a:ea typeface="Calibri" panose="020F0502020204030204" pitchFamily="34" charset="0"/>
                <a:cs typeface="Calibri" panose="020F0502020204030204" pitchFamily="34" charset="0"/>
              </a:rPr>
              <a:t>FCF (in</a:t>
            </a:r>
            <a:r>
              <a:rPr lang="en-US" sz="1100" b="1" baseline="0">
                <a:solidFill>
                  <a:srgbClr val="9400D1"/>
                </a:solidFill>
                <a:latin typeface="Calibri" panose="020F0502020204030204" pitchFamily="34" charset="0"/>
                <a:ea typeface="Calibri" panose="020F0502020204030204" pitchFamily="34" charset="0"/>
                <a:cs typeface="Calibri" panose="020F0502020204030204" pitchFamily="34" charset="0"/>
              </a:rPr>
              <a:t> CR.)</a:t>
            </a:r>
            <a:endParaRPr lang="en-US" sz="1100" b="1">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FCFF!$B$37</c:f>
              <c:strCache>
                <c:ptCount val="1"/>
                <c:pt idx="0">
                  <c:v>FCF</c:v>
                </c:pt>
              </c:strCache>
            </c:strRef>
          </c:tx>
          <c:spPr>
            <a:solidFill>
              <a:schemeClr val="accent1"/>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1-06BF-49ED-80B2-BFC0B37FA9BA}"/>
              </c:ext>
            </c:extLst>
          </c:dPt>
          <c:dPt>
            <c:idx val="1"/>
            <c:invertIfNegative val="0"/>
            <c:bubble3D val="0"/>
            <c:spPr>
              <a:solidFill>
                <a:schemeClr val="bg1">
                  <a:lumMod val="65000"/>
                </a:schemeClr>
              </a:solidFill>
              <a:ln>
                <a:noFill/>
              </a:ln>
              <a:effectLst/>
            </c:spPr>
            <c:extLst>
              <c:ext xmlns:c16="http://schemas.microsoft.com/office/drawing/2014/chart" uri="{C3380CC4-5D6E-409C-BE32-E72D297353CC}">
                <c16:uniqueId val="{00000003-06BF-49ED-80B2-BFC0B37FA9BA}"/>
              </c:ext>
            </c:extLst>
          </c:dPt>
          <c:dPt>
            <c:idx val="2"/>
            <c:invertIfNegative val="0"/>
            <c:bubble3D val="0"/>
            <c:spPr>
              <a:solidFill>
                <a:schemeClr val="bg1">
                  <a:lumMod val="65000"/>
                </a:schemeClr>
              </a:solidFill>
              <a:ln>
                <a:noFill/>
              </a:ln>
              <a:effectLst/>
            </c:spPr>
            <c:extLst>
              <c:ext xmlns:c16="http://schemas.microsoft.com/office/drawing/2014/chart" uri="{C3380CC4-5D6E-409C-BE32-E72D297353CC}">
                <c16:uniqueId val="{00000005-06BF-49ED-80B2-BFC0B37FA9BA}"/>
              </c:ext>
            </c:extLst>
          </c:dPt>
          <c:dPt>
            <c:idx val="3"/>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7-06BF-49ED-80B2-BFC0B37FA9BA}"/>
              </c:ext>
            </c:extLst>
          </c:dPt>
          <c:dPt>
            <c:idx val="4"/>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9-06BF-49ED-80B2-BFC0B37FA9BA}"/>
              </c:ext>
            </c:extLst>
          </c:dPt>
          <c:dPt>
            <c:idx val="5"/>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B-06BF-49ED-80B2-BFC0B37FA9BA}"/>
              </c:ext>
            </c:extLst>
          </c:dPt>
          <c:dPt>
            <c:idx val="6"/>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D-06BF-49ED-80B2-BFC0B37FA9B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FCFF!$C$34:$I$34</c:f>
              <c:numCache>
                <c:formatCode>mmm\-yy</c:formatCode>
                <c:ptCount val="7"/>
                <c:pt idx="0">
                  <c:v>43160</c:v>
                </c:pt>
                <c:pt idx="1">
                  <c:v>43525</c:v>
                </c:pt>
                <c:pt idx="2">
                  <c:v>43891</c:v>
                </c:pt>
                <c:pt idx="3">
                  <c:v>44256</c:v>
                </c:pt>
                <c:pt idx="4">
                  <c:v>44621</c:v>
                </c:pt>
                <c:pt idx="5">
                  <c:v>44986</c:v>
                </c:pt>
                <c:pt idx="6">
                  <c:v>45352</c:v>
                </c:pt>
              </c:numCache>
            </c:numRef>
          </c:cat>
          <c:val>
            <c:numRef>
              <c:f>FCFF!$C$37:$I$37</c:f>
              <c:numCache>
                <c:formatCode>#,##0</c:formatCode>
                <c:ptCount val="7"/>
                <c:pt idx="0">
                  <c:v>-1347</c:v>
                </c:pt>
                <c:pt idx="1">
                  <c:v>-1203</c:v>
                </c:pt>
                <c:pt idx="2">
                  <c:v>-288</c:v>
                </c:pt>
                <c:pt idx="3">
                  <c:v>1291</c:v>
                </c:pt>
                <c:pt idx="4">
                  <c:v>338</c:v>
                </c:pt>
                <c:pt idx="5">
                  <c:v>1373</c:v>
                </c:pt>
                <c:pt idx="6">
                  <c:v>2767</c:v>
                </c:pt>
              </c:numCache>
            </c:numRef>
          </c:val>
          <c:extLst>
            <c:ext xmlns:c16="http://schemas.microsoft.com/office/drawing/2014/chart" uri="{C3380CC4-5D6E-409C-BE32-E72D297353CC}">
              <c16:uniqueId val="{0000000E-06BF-49ED-80B2-BFC0B37FA9BA}"/>
            </c:ext>
          </c:extLst>
        </c:ser>
        <c:dLbls>
          <c:dLblPos val="outEnd"/>
          <c:showLegendKey val="0"/>
          <c:showVal val="1"/>
          <c:showCatName val="0"/>
          <c:showSerName val="0"/>
          <c:showPercent val="0"/>
          <c:showBubbleSize val="0"/>
        </c:dLbls>
        <c:gapWidth val="33"/>
        <c:overlap val="-56"/>
        <c:axId val="827849568"/>
        <c:axId val="827847648"/>
      </c:barChart>
      <c:catAx>
        <c:axId val="827849568"/>
        <c:scaling>
          <c:orientation val="minMax"/>
        </c:scaling>
        <c:delete val="0"/>
        <c:axPos val="b"/>
        <c:numFmt formatCode="mmm\-yy" sourceLinked="1"/>
        <c:majorTickMark val="out"/>
        <c:minorTickMark val="none"/>
        <c:tickLblPos val="low"/>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7847648"/>
        <c:crosses val="autoZero"/>
        <c:auto val="0"/>
        <c:lblAlgn val="ctr"/>
        <c:lblOffset val="100"/>
        <c:noMultiLvlLbl val="0"/>
      </c:catAx>
      <c:valAx>
        <c:axId val="827847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7849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a:solidFill>
                  <a:srgbClr val="9400D1"/>
                </a:solidFill>
                <a:latin typeface="Calibri" panose="020F0502020204030204" pitchFamily="34" charset="0"/>
                <a:ea typeface="Calibri" panose="020F0502020204030204" pitchFamily="34" charset="0"/>
                <a:cs typeface="Calibri" panose="020F0502020204030204" pitchFamily="34" charset="0"/>
              </a:rPr>
              <a:t>PB Ratio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'Key Ratio'!$W$41</c:f>
              <c:strCache>
                <c:ptCount val="1"/>
                <c:pt idx="0">
                  <c:v>PB Ratio</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'Key Ratio'!$X$31:$AD$31</c:f>
              <c:numCache>
                <c:formatCode>mmm\-yy</c:formatCode>
                <c:ptCount val="7"/>
                <c:pt idx="0">
                  <c:v>43190</c:v>
                </c:pt>
                <c:pt idx="1">
                  <c:v>43555</c:v>
                </c:pt>
                <c:pt idx="2">
                  <c:v>43921</c:v>
                </c:pt>
                <c:pt idx="3">
                  <c:v>44286</c:v>
                </c:pt>
                <c:pt idx="4">
                  <c:v>44651</c:v>
                </c:pt>
                <c:pt idx="5">
                  <c:v>45016</c:v>
                </c:pt>
                <c:pt idx="6">
                  <c:v>45382</c:v>
                </c:pt>
              </c:numCache>
            </c:numRef>
          </c:cat>
          <c:val>
            <c:numRef>
              <c:f>'Key Ratio'!$X$41:$AD$41</c:f>
              <c:numCache>
                <c:formatCode>0.00</c:formatCode>
                <c:ptCount val="7"/>
                <c:pt idx="0">
                  <c:v>1.8569264140418642</c:v>
                </c:pt>
                <c:pt idx="1">
                  <c:v>1.2874841222213811</c:v>
                </c:pt>
                <c:pt idx="2">
                  <c:v>0.45833114737023439</c:v>
                </c:pt>
                <c:pt idx="3">
                  <c:v>1.3668852516358141</c:v>
                </c:pt>
                <c:pt idx="4">
                  <c:v>1.0678447619901652</c:v>
                </c:pt>
                <c:pt idx="5">
                  <c:v>1.6502886345910317</c:v>
                </c:pt>
                <c:pt idx="6">
                  <c:v>2.2150296791370563</c:v>
                </c:pt>
              </c:numCache>
            </c:numRef>
          </c:val>
          <c:extLst>
            <c:ext xmlns:c16="http://schemas.microsoft.com/office/drawing/2014/chart" uri="{C3380CC4-5D6E-409C-BE32-E72D297353CC}">
              <c16:uniqueId val="{00000000-0571-4B30-8EE4-03E9143E16BC}"/>
            </c:ext>
          </c:extLst>
        </c:ser>
        <c:dLbls>
          <c:dLblPos val="outEnd"/>
          <c:showLegendKey val="0"/>
          <c:showVal val="1"/>
          <c:showCatName val="0"/>
          <c:showSerName val="0"/>
          <c:showPercent val="0"/>
          <c:showBubbleSize val="0"/>
        </c:dLbls>
        <c:gapWidth val="219"/>
        <c:overlap val="-27"/>
        <c:axId val="385461728"/>
        <c:axId val="667157024"/>
      </c:barChart>
      <c:catAx>
        <c:axId val="38546172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7157024"/>
        <c:crosses val="autoZero"/>
        <c:auto val="0"/>
        <c:lblAlgn val="ctr"/>
        <c:lblOffset val="100"/>
        <c:noMultiLvlLbl val="0"/>
      </c:catAx>
      <c:valAx>
        <c:axId val="66715702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54617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a:solidFill>
                  <a:srgbClr val="9400D1"/>
                </a:solidFill>
                <a:latin typeface="Calibri" panose="020F0502020204030204" pitchFamily="34" charset="0"/>
                <a:ea typeface="Calibri" panose="020F0502020204030204" pitchFamily="34" charset="0"/>
                <a:cs typeface="Calibri" panose="020F0502020204030204" pitchFamily="34" charset="0"/>
              </a:rPr>
              <a:t>PE Ratio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'Key Ratio'!$W$43</c:f>
              <c:strCache>
                <c:ptCount val="1"/>
                <c:pt idx="0">
                  <c:v>PE Ratio</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'Key Ratio'!$X$31:$AD$31</c:f>
              <c:numCache>
                <c:formatCode>mmm\-yy</c:formatCode>
                <c:ptCount val="7"/>
                <c:pt idx="0">
                  <c:v>43190</c:v>
                </c:pt>
                <c:pt idx="1">
                  <c:v>43555</c:v>
                </c:pt>
                <c:pt idx="2">
                  <c:v>43921</c:v>
                </c:pt>
                <c:pt idx="3">
                  <c:v>44286</c:v>
                </c:pt>
                <c:pt idx="4">
                  <c:v>44651</c:v>
                </c:pt>
                <c:pt idx="5">
                  <c:v>45016</c:v>
                </c:pt>
                <c:pt idx="6">
                  <c:v>45382</c:v>
                </c:pt>
              </c:numCache>
            </c:numRef>
          </c:cat>
          <c:val>
            <c:numRef>
              <c:f>'Key Ratio'!$X$43:$AD$43</c:f>
              <c:numCache>
                <c:formatCode>0.0</c:formatCode>
                <c:ptCount val="7"/>
                <c:pt idx="0">
                  <c:v>21.889768398513592</c:v>
                </c:pt>
                <c:pt idx="1">
                  <c:v>18.764289471052052</c:v>
                </c:pt>
                <c:pt idx="2">
                  <c:v>9.6064145762925186</c:v>
                </c:pt>
                <c:pt idx="3">
                  <c:v>41.710178915507591</c:v>
                </c:pt>
                <c:pt idx="4">
                  <c:v>19.393154473849034</c:v>
                </c:pt>
                <c:pt idx="5">
                  <c:v>18.398057531865547</c:v>
                </c:pt>
                <c:pt idx="6">
                  <c:v>17.225102028155607</c:v>
                </c:pt>
              </c:numCache>
            </c:numRef>
          </c:val>
          <c:extLst>
            <c:ext xmlns:c16="http://schemas.microsoft.com/office/drawing/2014/chart" uri="{C3380CC4-5D6E-409C-BE32-E72D297353CC}">
              <c16:uniqueId val="{00000000-6259-48B0-B73E-2A5CA580A737}"/>
            </c:ext>
          </c:extLst>
        </c:ser>
        <c:dLbls>
          <c:dLblPos val="outEnd"/>
          <c:showLegendKey val="0"/>
          <c:showVal val="1"/>
          <c:showCatName val="0"/>
          <c:showSerName val="0"/>
          <c:showPercent val="0"/>
          <c:showBubbleSize val="0"/>
        </c:dLbls>
        <c:gapWidth val="219"/>
        <c:overlap val="-27"/>
        <c:axId val="1589680160"/>
        <c:axId val="341164752"/>
      </c:barChart>
      <c:catAx>
        <c:axId val="158968016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1164752"/>
        <c:crosses val="autoZero"/>
        <c:auto val="0"/>
        <c:lblAlgn val="ctr"/>
        <c:lblOffset val="100"/>
        <c:noMultiLvlLbl val="0"/>
      </c:catAx>
      <c:valAx>
        <c:axId val="341164752"/>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968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100" b="1">
                <a:solidFill>
                  <a:srgbClr val="9400D1"/>
                </a:solidFill>
                <a:latin typeface="Calibri" panose="020F0502020204030204" pitchFamily="34" charset="0"/>
                <a:ea typeface="Calibri" panose="020F0502020204030204" pitchFamily="34" charset="0"/>
                <a:cs typeface="Calibri" panose="020F0502020204030204" pitchFamily="34" charset="0"/>
              </a:rPr>
              <a:t>Market Cap to Sales Ratio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'Key Ratio'!$W$46</c:f>
              <c:strCache>
                <c:ptCount val="1"/>
                <c:pt idx="0">
                  <c:v>Market Cap to Sales Ratio</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'Key Ratio'!$X$31:$AD$31</c:f>
              <c:numCache>
                <c:formatCode>mmm\-yy</c:formatCode>
                <c:ptCount val="7"/>
                <c:pt idx="0">
                  <c:v>43190</c:v>
                </c:pt>
                <c:pt idx="1">
                  <c:v>43555</c:v>
                </c:pt>
                <c:pt idx="2">
                  <c:v>43921</c:v>
                </c:pt>
                <c:pt idx="3">
                  <c:v>44286</c:v>
                </c:pt>
                <c:pt idx="4">
                  <c:v>44651</c:v>
                </c:pt>
                <c:pt idx="5">
                  <c:v>45016</c:v>
                </c:pt>
                <c:pt idx="6">
                  <c:v>45382</c:v>
                </c:pt>
              </c:numCache>
            </c:numRef>
          </c:cat>
          <c:val>
            <c:numRef>
              <c:f>'Key Ratio'!$X$46:$AD$46</c:f>
              <c:numCache>
                <c:formatCode>0.00</c:formatCode>
                <c:ptCount val="7"/>
                <c:pt idx="0">
                  <c:v>1.0675702069346522</c:v>
                </c:pt>
                <c:pt idx="1">
                  <c:v>0.72692636972016389</c:v>
                </c:pt>
                <c:pt idx="2">
                  <c:v>0.27989870704945502</c:v>
                </c:pt>
                <c:pt idx="3">
                  <c:v>0.83964601701442776</c:v>
                </c:pt>
                <c:pt idx="4">
                  <c:v>0.59121237140519334</c:v>
                </c:pt>
                <c:pt idx="5">
                  <c:v>0.82721925812017438</c:v>
                </c:pt>
                <c:pt idx="6">
                  <c:v>1.1687107501461911</c:v>
                </c:pt>
              </c:numCache>
            </c:numRef>
          </c:val>
          <c:extLst>
            <c:ext xmlns:c16="http://schemas.microsoft.com/office/drawing/2014/chart" uri="{C3380CC4-5D6E-409C-BE32-E72D297353CC}">
              <c16:uniqueId val="{00000000-368B-4370-A068-A179B521720B}"/>
            </c:ext>
          </c:extLst>
        </c:ser>
        <c:dLbls>
          <c:dLblPos val="outEnd"/>
          <c:showLegendKey val="0"/>
          <c:showVal val="1"/>
          <c:showCatName val="0"/>
          <c:showSerName val="0"/>
          <c:showPercent val="0"/>
          <c:showBubbleSize val="0"/>
        </c:dLbls>
        <c:gapWidth val="219"/>
        <c:overlap val="-27"/>
        <c:axId val="697249920"/>
        <c:axId val="697258560"/>
      </c:barChart>
      <c:catAx>
        <c:axId val="697249920"/>
        <c:scaling>
          <c:orientation val="minMax"/>
        </c:scaling>
        <c:delete val="0"/>
        <c:axPos val="b"/>
        <c:numFmt formatCode="mmm\-yy" sourceLinked="1"/>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7258560"/>
        <c:crosses val="autoZero"/>
        <c:auto val="0"/>
        <c:lblAlgn val="ctr"/>
        <c:lblOffset val="100"/>
        <c:noMultiLvlLbl val="0"/>
      </c:catAx>
      <c:valAx>
        <c:axId val="697258560"/>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7249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5"/>
            </a:solidFill>
            <a:ln>
              <a:noFill/>
            </a:ln>
            <a:effectLst/>
          </c:spPr>
          <c:invertIfNegative val="0"/>
          <c:dPt>
            <c:idx val="0"/>
            <c:invertIfNegative val="0"/>
            <c:bubble3D val="0"/>
            <c:spPr>
              <a:solidFill>
                <a:schemeClr val="accent5">
                  <a:lumMod val="20000"/>
                  <a:lumOff val="80000"/>
                </a:schemeClr>
              </a:solidFill>
              <a:ln>
                <a:noFill/>
              </a:ln>
              <a:effectLst/>
            </c:spPr>
            <c:extLst>
              <c:ext xmlns:c16="http://schemas.microsoft.com/office/drawing/2014/chart" uri="{C3380CC4-5D6E-409C-BE32-E72D297353CC}">
                <c16:uniqueId val="{00000001-6333-4A5A-952D-3E8BB67D7DDF}"/>
              </c:ext>
            </c:extLst>
          </c:dPt>
          <c:dPt>
            <c:idx val="1"/>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3-6333-4A5A-952D-3E8BB67D7DDF}"/>
              </c:ext>
            </c:extLst>
          </c:dPt>
          <c:dPt>
            <c:idx val="2"/>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5-6333-4A5A-952D-3E8BB67D7DDF}"/>
              </c:ext>
            </c:extLst>
          </c:dPt>
          <c:dPt>
            <c:idx val="3"/>
            <c:invertIfNegative val="0"/>
            <c:bubble3D val="0"/>
            <c:spPr>
              <a:solidFill>
                <a:srgbClr val="A02B93"/>
              </a:solidFill>
              <a:ln>
                <a:noFill/>
              </a:ln>
              <a:effectLst/>
            </c:spPr>
            <c:extLst>
              <c:ext xmlns:c16="http://schemas.microsoft.com/office/drawing/2014/chart" uri="{C3380CC4-5D6E-409C-BE32-E72D297353CC}">
                <c16:uniqueId val="{00000007-6333-4A5A-952D-3E8BB67D7DDF}"/>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'Dupont Analysis'!$F$67:$I$67</c:f>
              <c:numCache>
                <c:formatCode>mmm\-yy</c:formatCode>
                <c:ptCount val="4"/>
                <c:pt idx="0">
                  <c:v>44286</c:v>
                </c:pt>
                <c:pt idx="1">
                  <c:v>44651</c:v>
                </c:pt>
                <c:pt idx="2">
                  <c:v>45016</c:v>
                </c:pt>
                <c:pt idx="3">
                  <c:v>45382</c:v>
                </c:pt>
              </c:numCache>
            </c:numRef>
          </c:cat>
          <c:val>
            <c:numRef>
              <c:f>'Dupont Analysis'!$F$69:$I$69</c:f>
              <c:numCache>
                <c:formatCode>#,##0.0</c:formatCode>
                <c:ptCount val="4"/>
                <c:pt idx="0">
                  <c:v>17397</c:v>
                </c:pt>
                <c:pt idx="1">
                  <c:v>20947.580000000002</c:v>
                </c:pt>
                <c:pt idx="2">
                  <c:v>24568.13</c:v>
                </c:pt>
                <c:pt idx="3">
                  <c:v>25377.72</c:v>
                </c:pt>
              </c:numCache>
            </c:numRef>
          </c:val>
          <c:extLst>
            <c:ext xmlns:c16="http://schemas.microsoft.com/office/drawing/2014/chart" uri="{C3380CC4-5D6E-409C-BE32-E72D297353CC}">
              <c16:uniqueId val="{00000008-6333-4A5A-952D-3E8BB67D7DDF}"/>
            </c:ext>
          </c:extLst>
        </c:ser>
        <c:dLbls>
          <c:showLegendKey val="0"/>
          <c:showVal val="0"/>
          <c:showCatName val="0"/>
          <c:showSerName val="0"/>
          <c:showPercent val="0"/>
          <c:showBubbleSize val="0"/>
        </c:dLbls>
        <c:gapWidth val="219"/>
        <c:overlap val="-27"/>
        <c:axId val="884029512"/>
        <c:axId val="884030232"/>
      </c:barChart>
      <c:catAx>
        <c:axId val="884029512"/>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84030232"/>
        <c:crosses val="autoZero"/>
        <c:auto val="0"/>
        <c:lblAlgn val="ctr"/>
        <c:lblOffset val="100"/>
        <c:noMultiLvlLbl val="0"/>
      </c:catAx>
      <c:valAx>
        <c:axId val="884030232"/>
        <c:scaling>
          <c:orientation val="minMax"/>
        </c:scaling>
        <c:delete val="1"/>
        <c:axPos val="l"/>
        <c:numFmt formatCode="#,##0.0" sourceLinked="1"/>
        <c:majorTickMark val="none"/>
        <c:minorTickMark val="none"/>
        <c:tickLblPos val="nextTo"/>
        <c:crossAx val="884029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9EBF7"/>
    </a:solidFill>
    <a:ln w="9525" cap="flat" cmpd="sng" algn="ctr">
      <a:noFill/>
      <a:round/>
    </a:ln>
    <a:effectLst/>
  </c:spPr>
  <c:txPr>
    <a:bodyPr/>
    <a:lstStyle/>
    <a:p>
      <a:pPr>
        <a:defRPr/>
      </a:pPr>
      <a:endParaRPr lang="en-US"/>
    </a:p>
  </c:txPr>
  <c:externalData r:id="rId4">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rgbClr val="028655"/>
            </a:solidFill>
            <a:ln>
              <a:noFill/>
            </a:ln>
            <a:effectLst/>
          </c:spPr>
          <c:invertIfNegative val="0"/>
          <c:dPt>
            <c:idx val="0"/>
            <c:invertIfNegative val="0"/>
            <c:bubble3D val="0"/>
            <c:spPr>
              <a:solidFill>
                <a:schemeClr val="accent5">
                  <a:lumMod val="20000"/>
                  <a:lumOff val="80000"/>
                </a:schemeClr>
              </a:solidFill>
              <a:ln>
                <a:noFill/>
              </a:ln>
              <a:effectLst/>
            </c:spPr>
            <c:extLst>
              <c:ext xmlns:c16="http://schemas.microsoft.com/office/drawing/2014/chart" uri="{C3380CC4-5D6E-409C-BE32-E72D297353CC}">
                <c16:uniqueId val="{00000001-B4E8-4AF8-8F97-11A51BBF4C69}"/>
              </c:ext>
            </c:extLst>
          </c:dPt>
          <c:dPt>
            <c:idx val="1"/>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3-B4E8-4AF8-8F97-11A51BBF4C69}"/>
              </c:ext>
            </c:extLst>
          </c:dPt>
          <c:dPt>
            <c:idx val="2"/>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5-B4E8-4AF8-8F97-11A51BBF4C69}"/>
              </c:ext>
            </c:extLst>
          </c:dPt>
          <c:dPt>
            <c:idx val="3"/>
            <c:invertIfNegative val="0"/>
            <c:bubble3D val="0"/>
            <c:spPr>
              <a:solidFill>
                <a:srgbClr val="A02B93"/>
              </a:solidFill>
              <a:ln>
                <a:noFill/>
              </a:ln>
              <a:effectLst/>
            </c:spPr>
            <c:extLst>
              <c:ext xmlns:c16="http://schemas.microsoft.com/office/drawing/2014/chart" uri="{C3380CC4-5D6E-409C-BE32-E72D297353CC}">
                <c16:uniqueId val="{00000007-B4E8-4AF8-8F97-11A51BBF4C69}"/>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'Dupont Analysis'!$F$67:$I$67</c:f>
              <c:numCache>
                <c:formatCode>mmm\-yy</c:formatCode>
                <c:ptCount val="4"/>
                <c:pt idx="0">
                  <c:v>44286</c:v>
                </c:pt>
                <c:pt idx="1">
                  <c:v>44651</c:v>
                </c:pt>
                <c:pt idx="2">
                  <c:v>45016</c:v>
                </c:pt>
                <c:pt idx="3">
                  <c:v>45382</c:v>
                </c:pt>
              </c:numCache>
            </c:numRef>
          </c:cat>
          <c:val>
            <c:numRef>
              <c:f>'Dupont Analysis'!$F$68:$I$68</c:f>
              <c:numCache>
                <c:formatCode>#,##0.0</c:formatCode>
                <c:ptCount val="4"/>
                <c:pt idx="0">
                  <c:v>350.21</c:v>
                </c:pt>
                <c:pt idx="1">
                  <c:v>638.6</c:v>
                </c:pt>
                <c:pt idx="2">
                  <c:v>1104.6400000000001</c:v>
                </c:pt>
                <c:pt idx="3">
                  <c:v>1721.87</c:v>
                </c:pt>
              </c:numCache>
            </c:numRef>
          </c:val>
          <c:extLst>
            <c:ext xmlns:c16="http://schemas.microsoft.com/office/drawing/2014/chart" uri="{C3380CC4-5D6E-409C-BE32-E72D297353CC}">
              <c16:uniqueId val="{00000008-B4E8-4AF8-8F97-11A51BBF4C69}"/>
            </c:ext>
          </c:extLst>
        </c:ser>
        <c:dLbls>
          <c:showLegendKey val="0"/>
          <c:showVal val="0"/>
          <c:showCatName val="0"/>
          <c:showSerName val="0"/>
          <c:showPercent val="0"/>
          <c:showBubbleSize val="0"/>
        </c:dLbls>
        <c:gapWidth val="219"/>
        <c:overlap val="-27"/>
        <c:axId val="884029512"/>
        <c:axId val="884030232"/>
      </c:barChart>
      <c:catAx>
        <c:axId val="884029512"/>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84030232"/>
        <c:crosses val="autoZero"/>
        <c:auto val="0"/>
        <c:lblAlgn val="ctr"/>
        <c:lblOffset val="100"/>
        <c:noMultiLvlLbl val="0"/>
      </c:catAx>
      <c:valAx>
        <c:axId val="884030232"/>
        <c:scaling>
          <c:orientation val="minMax"/>
        </c:scaling>
        <c:delete val="1"/>
        <c:axPos val="l"/>
        <c:numFmt formatCode="#,##0.0" sourceLinked="1"/>
        <c:majorTickMark val="none"/>
        <c:minorTickMark val="none"/>
        <c:tickLblPos val="nextTo"/>
        <c:crossAx val="884029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5">
                <a:lumMod val="20000"/>
                <a:lumOff val="80000"/>
              </a:schemeClr>
            </a:solidFill>
            <a:ln>
              <a:noFill/>
            </a:ln>
            <a:effectLst/>
          </c:spPr>
          <c:invertIfNegative val="0"/>
          <c:dPt>
            <c:idx val="0"/>
            <c:invertIfNegative val="0"/>
            <c:bubble3D val="0"/>
            <c:spPr>
              <a:solidFill>
                <a:schemeClr val="accent5">
                  <a:lumMod val="20000"/>
                  <a:lumOff val="80000"/>
                </a:schemeClr>
              </a:solidFill>
              <a:ln>
                <a:noFill/>
              </a:ln>
              <a:effectLst/>
            </c:spPr>
            <c:extLst>
              <c:ext xmlns:c16="http://schemas.microsoft.com/office/drawing/2014/chart" uri="{C3380CC4-5D6E-409C-BE32-E72D297353CC}">
                <c16:uniqueId val="{00000001-90BC-4179-B1EA-646D1FAC3AFF}"/>
              </c:ext>
            </c:extLst>
          </c:dPt>
          <c:dPt>
            <c:idx val="1"/>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3-90BC-4179-B1EA-646D1FAC3AFF}"/>
              </c:ext>
            </c:extLst>
          </c:dPt>
          <c:dPt>
            <c:idx val="2"/>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5-90BC-4179-B1EA-646D1FAC3AFF}"/>
              </c:ext>
            </c:extLst>
          </c:dPt>
          <c:dPt>
            <c:idx val="3"/>
            <c:invertIfNegative val="0"/>
            <c:bubble3D val="0"/>
            <c:spPr>
              <a:solidFill>
                <a:srgbClr val="A02B93"/>
              </a:solidFill>
              <a:ln>
                <a:noFill/>
              </a:ln>
              <a:effectLst/>
            </c:spPr>
            <c:extLst>
              <c:ext xmlns:c16="http://schemas.microsoft.com/office/drawing/2014/chart" uri="{C3380CC4-5D6E-409C-BE32-E72D297353CC}">
                <c16:uniqueId val="{00000007-90BC-4179-B1EA-646D1FAC3AFF}"/>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'Dupont Analysis'!$F$67:$I$67</c:f>
              <c:numCache>
                <c:formatCode>mmm\-yy</c:formatCode>
                <c:ptCount val="4"/>
                <c:pt idx="0">
                  <c:v>44286</c:v>
                </c:pt>
                <c:pt idx="1">
                  <c:v>44651</c:v>
                </c:pt>
                <c:pt idx="2">
                  <c:v>45016</c:v>
                </c:pt>
                <c:pt idx="3">
                  <c:v>45382</c:v>
                </c:pt>
              </c:numCache>
            </c:numRef>
          </c:cat>
          <c:val>
            <c:numRef>
              <c:f>'Dupont Analysis'!$F$73:$I$73</c:f>
              <c:numCache>
                <c:formatCode>#,##0.0</c:formatCode>
                <c:ptCount val="4"/>
                <c:pt idx="0">
                  <c:v>24510.949999999997</c:v>
                </c:pt>
                <c:pt idx="1">
                  <c:v>26428.85</c:v>
                </c:pt>
                <c:pt idx="2">
                  <c:v>27164.294999999998</c:v>
                </c:pt>
                <c:pt idx="3">
                  <c:v>27122.33</c:v>
                </c:pt>
              </c:numCache>
            </c:numRef>
          </c:val>
          <c:extLst>
            <c:ext xmlns:c16="http://schemas.microsoft.com/office/drawing/2014/chart" uri="{C3380CC4-5D6E-409C-BE32-E72D297353CC}">
              <c16:uniqueId val="{00000008-90BC-4179-B1EA-646D1FAC3AFF}"/>
            </c:ext>
          </c:extLst>
        </c:ser>
        <c:dLbls>
          <c:showLegendKey val="0"/>
          <c:showVal val="0"/>
          <c:showCatName val="0"/>
          <c:showSerName val="0"/>
          <c:showPercent val="0"/>
          <c:showBubbleSize val="0"/>
        </c:dLbls>
        <c:gapWidth val="219"/>
        <c:overlap val="-27"/>
        <c:axId val="884029512"/>
        <c:axId val="884030232"/>
      </c:barChart>
      <c:catAx>
        <c:axId val="884029512"/>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84030232"/>
        <c:crosses val="autoZero"/>
        <c:auto val="0"/>
        <c:lblAlgn val="ctr"/>
        <c:lblOffset val="100"/>
        <c:noMultiLvlLbl val="0"/>
      </c:catAx>
      <c:valAx>
        <c:axId val="884030232"/>
        <c:scaling>
          <c:orientation val="minMax"/>
        </c:scaling>
        <c:delete val="1"/>
        <c:axPos val="l"/>
        <c:numFmt formatCode="#,##0.0" sourceLinked="1"/>
        <c:majorTickMark val="none"/>
        <c:minorTickMark val="none"/>
        <c:tickLblPos val="nextTo"/>
        <c:crossAx val="884029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5">
                <a:lumMod val="20000"/>
                <a:lumOff val="80000"/>
              </a:schemeClr>
            </a:solidFill>
            <a:ln>
              <a:noFill/>
            </a:ln>
            <a:effectLst/>
          </c:spPr>
          <c:invertIfNegative val="0"/>
          <c:dPt>
            <c:idx val="0"/>
            <c:invertIfNegative val="0"/>
            <c:bubble3D val="0"/>
            <c:spPr>
              <a:solidFill>
                <a:schemeClr val="accent5">
                  <a:lumMod val="20000"/>
                  <a:lumOff val="80000"/>
                </a:schemeClr>
              </a:solidFill>
              <a:ln>
                <a:noFill/>
              </a:ln>
              <a:effectLst/>
            </c:spPr>
            <c:extLst>
              <c:ext xmlns:c16="http://schemas.microsoft.com/office/drawing/2014/chart" uri="{C3380CC4-5D6E-409C-BE32-E72D297353CC}">
                <c16:uniqueId val="{00000001-FE8A-48CD-96EA-6ED138455A3F}"/>
              </c:ext>
            </c:extLst>
          </c:dPt>
          <c:dPt>
            <c:idx val="1"/>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3-FE8A-48CD-96EA-6ED138455A3F}"/>
              </c:ext>
            </c:extLst>
          </c:dPt>
          <c:dPt>
            <c:idx val="2"/>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5-FE8A-48CD-96EA-6ED138455A3F}"/>
              </c:ext>
            </c:extLst>
          </c:dPt>
          <c:dPt>
            <c:idx val="3"/>
            <c:invertIfNegative val="0"/>
            <c:bubble3D val="0"/>
            <c:spPr>
              <a:solidFill>
                <a:srgbClr val="A02B93"/>
              </a:solidFill>
              <a:ln>
                <a:noFill/>
              </a:ln>
              <a:effectLst/>
            </c:spPr>
            <c:extLst>
              <c:ext xmlns:c16="http://schemas.microsoft.com/office/drawing/2014/chart" uri="{C3380CC4-5D6E-409C-BE32-E72D297353CC}">
                <c16:uniqueId val="{00000007-FE8A-48CD-96EA-6ED138455A3F}"/>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'Dupont Analysis'!$F$67:$I$67</c:f>
              <c:numCache>
                <c:formatCode>mmm\-yy</c:formatCode>
                <c:ptCount val="4"/>
                <c:pt idx="0">
                  <c:v>44286</c:v>
                </c:pt>
                <c:pt idx="1">
                  <c:v>44651</c:v>
                </c:pt>
                <c:pt idx="2">
                  <c:v>45016</c:v>
                </c:pt>
                <c:pt idx="3">
                  <c:v>45382</c:v>
                </c:pt>
              </c:numCache>
            </c:numRef>
          </c:cat>
          <c:val>
            <c:numRef>
              <c:f>'Dupont Analysis'!$F$80:$I$80</c:f>
              <c:numCache>
                <c:formatCode>0.00%</c:formatCode>
                <c:ptCount val="4"/>
                <c:pt idx="0">
                  <c:v>3.2771023457000947E-2</c:v>
                </c:pt>
                <c:pt idx="1">
                  <c:v>5.5062974073151152E-2</c:v>
                </c:pt>
                <c:pt idx="2">
                  <c:v>8.9699069139919693E-2</c:v>
                </c:pt>
                <c:pt idx="3">
                  <c:v>0.1285938707175549</c:v>
                </c:pt>
              </c:numCache>
            </c:numRef>
          </c:val>
          <c:extLst>
            <c:ext xmlns:c16="http://schemas.microsoft.com/office/drawing/2014/chart" uri="{C3380CC4-5D6E-409C-BE32-E72D297353CC}">
              <c16:uniqueId val="{00000008-FE8A-48CD-96EA-6ED138455A3F}"/>
            </c:ext>
          </c:extLst>
        </c:ser>
        <c:dLbls>
          <c:showLegendKey val="0"/>
          <c:showVal val="0"/>
          <c:showCatName val="0"/>
          <c:showSerName val="0"/>
          <c:showPercent val="0"/>
          <c:showBubbleSize val="0"/>
        </c:dLbls>
        <c:gapWidth val="219"/>
        <c:overlap val="-27"/>
        <c:axId val="884029512"/>
        <c:axId val="884030232"/>
      </c:barChart>
      <c:catAx>
        <c:axId val="884029512"/>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84030232"/>
        <c:crosses val="autoZero"/>
        <c:auto val="0"/>
        <c:lblAlgn val="ctr"/>
        <c:lblOffset val="100"/>
        <c:noMultiLvlLbl val="0"/>
      </c:catAx>
      <c:valAx>
        <c:axId val="884030232"/>
        <c:scaling>
          <c:orientation val="minMax"/>
        </c:scaling>
        <c:delete val="1"/>
        <c:axPos val="l"/>
        <c:numFmt formatCode="0.00%" sourceLinked="1"/>
        <c:majorTickMark val="none"/>
        <c:minorTickMark val="none"/>
        <c:tickLblPos val="nextTo"/>
        <c:crossAx val="884029512"/>
        <c:crosses val="autoZero"/>
        <c:crossBetween val="between"/>
      </c:valAx>
      <c:spPr>
        <a:solidFill>
          <a:srgbClr val="F9EBF7"/>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9EBF7"/>
    </a:solidFill>
    <a:ln w="9525" cap="flat" cmpd="sng" algn="ctr">
      <a:noFill/>
      <a:round/>
    </a:ln>
    <a:effectLst/>
  </c:spPr>
  <c:txPr>
    <a:bodyPr/>
    <a:lstStyle/>
    <a:p>
      <a:pPr>
        <a:defRPr/>
      </a:pPr>
      <a:endParaRPr lang="en-US"/>
    </a:p>
  </c:txPr>
  <c:externalData r:id="rId4">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5">
                <a:lumMod val="20000"/>
                <a:lumOff val="80000"/>
              </a:schemeClr>
            </a:solidFill>
            <a:ln>
              <a:solidFill>
                <a:srgbClr val="A02B93"/>
              </a:solidFill>
            </a:ln>
            <a:effectLst/>
          </c:spPr>
          <c:invertIfNegative val="0"/>
          <c:dPt>
            <c:idx val="0"/>
            <c:invertIfNegative val="0"/>
            <c:bubble3D val="0"/>
            <c:spPr>
              <a:solidFill>
                <a:schemeClr val="accent5">
                  <a:lumMod val="20000"/>
                  <a:lumOff val="80000"/>
                </a:schemeClr>
              </a:solidFill>
              <a:ln>
                <a:solidFill>
                  <a:srgbClr val="A02B93">
                    <a:lumMod val="20000"/>
                    <a:lumOff val="80000"/>
                  </a:srgbClr>
                </a:solidFill>
              </a:ln>
              <a:effectLst/>
            </c:spPr>
            <c:extLst>
              <c:ext xmlns:c16="http://schemas.microsoft.com/office/drawing/2014/chart" uri="{C3380CC4-5D6E-409C-BE32-E72D297353CC}">
                <c16:uniqueId val="{00000001-6BEB-4C53-AAAF-57F33490CE71}"/>
              </c:ext>
            </c:extLst>
          </c:dPt>
          <c:dPt>
            <c:idx val="1"/>
            <c:invertIfNegative val="0"/>
            <c:bubble3D val="0"/>
            <c:spPr>
              <a:solidFill>
                <a:schemeClr val="accent5">
                  <a:lumMod val="40000"/>
                  <a:lumOff val="60000"/>
                </a:schemeClr>
              </a:solidFill>
              <a:ln>
                <a:solidFill>
                  <a:srgbClr val="A02B93">
                    <a:lumMod val="40000"/>
                    <a:lumOff val="60000"/>
                  </a:srgbClr>
                </a:solidFill>
              </a:ln>
              <a:effectLst/>
            </c:spPr>
            <c:extLst>
              <c:ext xmlns:c16="http://schemas.microsoft.com/office/drawing/2014/chart" uri="{C3380CC4-5D6E-409C-BE32-E72D297353CC}">
                <c16:uniqueId val="{00000003-6BEB-4C53-AAAF-57F33490CE71}"/>
              </c:ext>
            </c:extLst>
          </c:dPt>
          <c:dPt>
            <c:idx val="2"/>
            <c:invertIfNegative val="0"/>
            <c:bubble3D val="0"/>
            <c:spPr>
              <a:solidFill>
                <a:schemeClr val="accent5">
                  <a:lumMod val="60000"/>
                  <a:lumOff val="40000"/>
                </a:schemeClr>
              </a:solidFill>
              <a:ln>
                <a:solidFill>
                  <a:srgbClr val="A02B93">
                    <a:lumMod val="60000"/>
                    <a:lumOff val="40000"/>
                  </a:srgbClr>
                </a:solidFill>
              </a:ln>
              <a:effectLst/>
            </c:spPr>
            <c:extLst>
              <c:ext xmlns:c16="http://schemas.microsoft.com/office/drawing/2014/chart" uri="{C3380CC4-5D6E-409C-BE32-E72D297353CC}">
                <c16:uniqueId val="{00000005-6BEB-4C53-AAAF-57F33490CE71}"/>
              </c:ext>
            </c:extLst>
          </c:dPt>
          <c:dPt>
            <c:idx val="3"/>
            <c:invertIfNegative val="0"/>
            <c:bubble3D val="0"/>
            <c:spPr>
              <a:solidFill>
                <a:srgbClr val="A02B93"/>
              </a:solidFill>
              <a:ln>
                <a:solidFill>
                  <a:srgbClr val="A02B93"/>
                </a:solidFill>
              </a:ln>
              <a:effectLst/>
            </c:spPr>
            <c:extLst>
              <c:ext xmlns:c16="http://schemas.microsoft.com/office/drawing/2014/chart" uri="{C3380CC4-5D6E-409C-BE32-E72D297353CC}">
                <c16:uniqueId val="{00000007-6BEB-4C53-AAAF-57F33490CE71}"/>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'Dupont Analysis'!$F$83:$I$83</c:f>
              <c:numCache>
                <c:formatCode>mmm\-yy</c:formatCode>
                <c:ptCount val="4"/>
                <c:pt idx="0">
                  <c:v>44286</c:v>
                </c:pt>
                <c:pt idx="1">
                  <c:v>44651</c:v>
                </c:pt>
                <c:pt idx="2">
                  <c:v>45016</c:v>
                </c:pt>
                <c:pt idx="3">
                  <c:v>45382</c:v>
                </c:pt>
              </c:numCache>
            </c:numRef>
          </c:cat>
          <c:val>
            <c:numRef>
              <c:f>'Dupont Analysis'!$F$86:$I$86</c:f>
              <c:numCache>
                <c:formatCode>0.00%</c:formatCode>
                <c:ptCount val="4"/>
                <c:pt idx="0">
                  <c:v>1.428789989780078E-2</c:v>
                </c:pt>
                <c:pt idx="1">
                  <c:v>2.416298855228283E-2</c:v>
                </c:pt>
                <c:pt idx="2">
                  <c:v>4.0665145184147065E-2</c:v>
                </c:pt>
                <c:pt idx="3">
                  <c:v>6.348532740365595E-2</c:v>
                </c:pt>
              </c:numCache>
            </c:numRef>
          </c:val>
          <c:extLst>
            <c:ext xmlns:c16="http://schemas.microsoft.com/office/drawing/2014/chart" uri="{C3380CC4-5D6E-409C-BE32-E72D297353CC}">
              <c16:uniqueId val="{00000008-6BEB-4C53-AAAF-57F33490CE71}"/>
            </c:ext>
          </c:extLst>
        </c:ser>
        <c:dLbls>
          <c:showLegendKey val="0"/>
          <c:showVal val="0"/>
          <c:showCatName val="0"/>
          <c:showSerName val="0"/>
          <c:showPercent val="0"/>
          <c:showBubbleSize val="0"/>
        </c:dLbls>
        <c:gapWidth val="219"/>
        <c:overlap val="-27"/>
        <c:axId val="884029512"/>
        <c:axId val="884030232"/>
      </c:barChart>
      <c:catAx>
        <c:axId val="884029512"/>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84030232"/>
        <c:crosses val="autoZero"/>
        <c:auto val="0"/>
        <c:lblAlgn val="ctr"/>
        <c:lblOffset val="100"/>
        <c:noMultiLvlLbl val="0"/>
      </c:catAx>
      <c:valAx>
        <c:axId val="884030232"/>
        <c:scaling>
          <c:orientation val="minMax"/>
        </c:scaling>
        <c:delete val="1"/>
        <c:axPos val="l"/>
        <c:numFmt formatCode="0.00%" sourceLinked="1"/>
        <c:majorTickMark val="none"/>
        <c:minorTickMark val="none"/>
        <c:tickLblPos val="nextTo"/>
        <c:crossAx val="884029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rgbClr val="A02B93"/>
            </a:solidFill>
            <a:ln>
              <a:noFill/>
            </a:ln>
            <a:effectLst/>
          </c:spPr>
          <c:invertIfNegative val="0"/>
          <c:dPt>
            <c:idx val="0"/>
            <c:invertIfNegative val="0"/>
            <c:bubble3D val="0"/>
            <c:spPr>
              <a:solidFill>
                <a:srgbClr val="A02B93"/>
              </a:solidFill>
              <a:ln>
                <a:noFill/>
              </a:ln>
              <a:effectLst/>
            </c:spPr>
            <c:extLst>
              <c:ext xmlns:c16="http://schemas.microsoft.com/office/drawing/2014/chart" uri="{C3380CC4-5D6E-409C-BE32-E72D297353CC}">
                <c16:uniqueId val="{00000001-6582-4213-BF04-C057EAF30C49}"/>
              </c:ext>
            </c:extLst>
          </c:dPt>
          <c:dPt>
            <c:idx val="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3-6582-4213-BF04-C057EAF30C49}"/>
              </c:ext>
            </c:extLst>
          </c:dPt>
          <c:dPt>
            <c:idx val="2"/>
            <c:invertIfNegative val="0"/>
            <c:bubble3D val="0"/>
            <c:spPr>
              <a:solidFill>
                <a:schemeClr val="accent5">
                  <a:lumMod val="40000"/>
                  <a:lumOff val="60000"/>
                </a:schemeClr>
              </a:solidFill>
              <a:ln>
                <a:noFill/>
              </a:ln>
              <a:effectLst/>
            </c:spPr>
            <c:extLst>
              <c:ext xmlns:c16="http://schemas.microsoft.com/office/drawing/2014/chart" uri="{C3380CC4-5D6E-409C-BE32-E72D297353CC}">
                <c16:uniqueId val="{00000005-6582-4213-BF04-C057EAF30C49}"/>
              </c:ext>
            </c:extLst>
          </c:dPt>
          <c:dPt>
            <c:idx val="3"/>
            <c:invertIfNegative val="0"/>
            <c:bubble3D val="0"/>
            <c:spPr>
              <a:solidFill>
                <a:schemeClr val="accent5">
                  <a:lumMod val="20000"/>
                  <a:lumOff val="80000"/>
                </a:schemeClr>
              </a:solidFill>
              <a:ln>
                <a:solidFill>
                  <a:srgbClr val="A02B93">
                    <a:lumMod val="20000"/>
                    <a:lumOff val="80000"/>
                  </a:srgbClr>
                </a:solidFill>
              </a:ln>
              <a:effectLst/>
            </c:spPr>
            <c:extLst>
              <c:ext xmlns:c16="http://schemas.microsoft.com/office/drawing/2014/chart" uri="{C3380CC4-5D6E-409C-BE32-E72D297353CC}">
                <c16:uniqueId val="{00000007-6582-4213-BF04-C057EAF30C49}"/>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'Dupont Analysis'!$F$67:$I$67</c:f>
              <c:numCache>
                <c:formatCode>mmm\-yy</c:formatCode>
                <c:ptCount val="4"/>
                <c:pt idx="0">
                  <c:v>44286</c:v>
                </c:pt>
                <c:pt idx="1">
                  <c:v>44651</c:v>
                </c:pt>
                <c:pt idx="2">
                  <c:v>45016</c:v>
                </c:pt>
                <c:pt idx="3">
                  <c:v>45382</c:v>
                </c:pt>
              </c:numCache>
            </c:numRef>
          </c:cat>
          <c:val>
            <c:numRef>
              <c:f>'Dupont Analysis'!$F$78:$I$78</c:f>
              <c:numCache>
                <c:formatCode>0.00\x</c:formatCode>
                <c:ptCount val="4"/>
                <c:pt idx="0">
                  <c:v>2.293620734426137</c:v>
                </c:pt>
                <c:pt idx="1">
                  <c:v>2.2788147233529608</c:v>
                </c:pt>
                <c:pt idx="2">
                  <c:v>2.205797341524999</c:v>
                </c:pt>
                <c:pt idx="3">
                  <c:v>2.0255683632207204</c:v>
                </c:pt>
              </c:numCache>
            </c:numRef>
          </c:val>
          <c:extLst>
            <c:ext xmlns:c16="http://schemas.microsoft.com/office/drawing/2014/chart" uri="{C3380CC4-5D6E-409C-BE32-E72D297353CC}">
              <c16:uniqueId val="{00000008-6582-4213-BF04-C057EAF30C49}"/>
            </c:ext>
          </c:extLst>
        </c:ser>
        <c:dLbls>
          <c:showLegendKey val="0"/>
          <c:showVal val="0"/>
          <c:showCatName val="0"/>
          <c:showSerName val="0"/>
          <c:showPercent val="0"/>
          <c:showBubbleSize val="0"/>
        </c:dLbls>
        <c:gapWidth val="219"/>
        <c:overlap val="-27"/>
        <c:axId val="884029512"/>
        <c:axId val="884030232"/>
      </c:barChart>
      <c:catAx>
        <c:axId val="884029512"/>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84030232"/>
        <c:crosses val="autoZero"/>
        <c:auto val="0"/>
        <c:lblAlgn val="ctr"/>
        <c:lblOffset val="100"/>
        <c:noMultiLvlLbl val="0"/>
      </c:catAx>
      <c:valAx>
        <c:axId val="884030232"/>
        <c:scaling>
          <c:orientation val="minMax"/>
        </c:scaling>
        <c:delete val="1"/>
        <c:axPos val="l"/>
        <c:numFmt formatCode="0.00\x" sourceLinked="1"/>
        <c:majorTickMark val="none"/>
        <c:minorTickMark val="none"/>
        <c:tickLblPos val="nextTo"/>
        <c:crossAx val="8840295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1" dirty="0">
                <a:solidFill>
                  <a:srgbClr val="9400D1"/>
                </a:solidFill>
                <a:latin typeface="Calibri (body)"/>
                <a:ea typeface="Calibri" panose="020F0502020204030204" pitchFamily="34" charset="0"/>
                <a:cs typeface="Calibri" panose="020F0502020204030204" pitchFamily="34" charset="0"/>
              </a:rPr>
              <a:t>Global EV Sale</a:t>
            </a:r>
            <a:r>
              <a:rPr lang="en-US" sz="1200" b="1" baseline="0" dirty="0">
                <a:solidFill>
                  <a:srgbClr val="9400D1"/>
                </a:solidFill>
                <a:latin typeface="Calibri (body)"/>
                <a:ea typeface="Calibri" panose="020F0502020204030204" pitchFamily="34" charset="0"/>
                <a:cs typeface="Calibri" panose="020F0502020204030204" pitchFamily="34" charset="0"/>
              </a:rPr>
              <a:t>s Units in (Mn</a:t>
            </a:r>
            <a:r>
              <a:rPr lang="en-US" sz="1200" baseline="0" dirty="0">
                <a:solidFill>
                  <a:srgbClr val="9400D1"/>
                </a:solidFill>
                <a:latin typeface="Calibri (body)"/>
              </a:rPr>
              <a:t>)</a:t>
            </a:r>
            <a:endParaRPr lang="en-US" sz="1200" dirty="0">
              <a:solidFill>
                <a:srgbClr val="9400D1"/>
              </a:solidFill>
              <a:latin typeface="Calibri (body)"/>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'[Apollo Tyres Worksheet.xlsx]page 3'!$F$25</c:f>
              <c:strCache>
                <c:ptCount val="1"/>
                <c:pt idx="0">
                  <c:v>Mn</c:v>
                </c:pt>
              </c:strCache>
            </c:strRef>
          </c:tx>
          <c:spPr>
            <a:solidFill>
              <a:schemeClr val="accent1"/>
            </a:solidFill>
            <a:ln>
              <a:noFill/>
            </a:ln>
            <a:effectLst/>
          </c:spPr>
          <c:invertIfNegative val="0"/>
          <c:dPt>
            <c:idx val="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1-963F-48AE-AB19-3939DE4604AE}"/>
              </c:ext>
            </c:extLst>
          </c:dPt>
          <c:dPt>
            <c:idx val="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3-963F-48AE-AB19-3939DE4604AE}"/>
              </c:ext>
            </c:extLst>
          </c:dPt>
          <c:dPt>
            <c:idx val="2"/>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5-963F-48AE-AB19-3939DE4604AE}"/>
              </c:ext>
            </c:extLst>
          </c:dPt>
          <c:dPt>
            <c:idx val="3"/>
            <c:invertIfNegative val="0"/>
            <c:bubble3D val="0"/>
            <c:spPr>
              <a:solidFill>
                <a:srgbClr val="890980"/>
              </a:solidFill>
              <a:ln>
                <a:noFill/>
              </a:ln>
              <a:effectLst/>
            </c:spPr>
            <c:extLst>
              <c:ext xmlns:c16="http://schemas.microsoft.com/office/drawing/2014/chart" uri="{C3380CC4-5D6E-409C-BE32-E72D297353CC}">
                <c16:uniqueId val="{00000007-963F-48AE-AB19-3939DE4604AE}"/>
              </c:ext>
            </c:extLst>
          </c:dPt>
          <c:dPt>
            <c:idx val="4"/>
            <c:invertIfNegative val="0"/>
            <c:bubble3D val="0"/>
            <c:spPr>
              <a:solidFill>
                <a:srgbClr val="890980"/>
              </a:solidFill>
              <a:ln>
                <a:noFill/>
              </a:ln>
              <a:effectLst/>
            </c:spPr>
            <c:extLst>
              <c:ext xmlns:c16="http://schemas.microsoft.com/office/drawing/2014/chart" uri="{C3380CC4-5D6E-409C-BE32-E72D297353CC}">
                <c16:uniqueId val="{00000009-963F-48AE-AB19-3939DE4604AE}"/>
              </c:ext>
            </c:extLst>
          </c:dPt>
          <c:dPt>
            <c:idx val="5"/>
            <c:invertIfNegative val="0"/>
            <c:bubble3D val="0"/>
            <c:spPr>
              <a:solidFill>
                <a:srgbClr val="890980"/>
              </a:solidFill>
              <a:ln>
                <a:noFill/>
              </a:ln>
              <a:effectLst/>
            </c:spPr>
            <c:extLst>
              <c:ext xmlns:c16="http://schemas.microsoft.com/office/drawing/2014/chart" uri="{C3380CC4-5D6E-409C-BE32-E72D297353CC}">
                <c16:uniqueId val="{0000000B-963F-48AE-AB19-3939DE4604AE}"/>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 3'!$E$26:$E$31</c:f>
              <c:strCache>
                <c:ptCount val="6"/>
                <c:pt idx="0">
                  <c:v>2021A</c:v>
                </c:pt>
                <c:pt idx="1">
                  <c:v>2022A</c:v>
                </c:pt>
                <c:pt idx="2">
                  <c:v>2023A</c:v>
                </c:pt>
                <c:pt idx="3">
                  <c:v>2024P</c:v>
                </c:pt>
                <c:pt idx="4">
                  <c:v>2025P</c:v>
                </c:pt>
                <c:pt idx="5">
                  <c:v>2026P</c:v>
                </c:pt>
              </c:strCache>
            </c:strRef>
          </c:cat>
          <c:val>
            <c:numRef>
              <c:f>'[Apollo Tyres Worksheet.xlsx]page 3'!$F$26:$F$31</c:f>
              <c:numCache>
                <c:formatCode>0.0</c:formatCode>
                <c:ptCount val="6"/>
                <c:pt idx="0">
                  <c:v>6.75</c:v>
                </c:pt>
                <c:pt idx="1">
                  <c:v>10</c:v>
                </c:pt>
                <c:pt idx="2">
                  <c:v>14</c:v>
                </c:pt>
                <c:pt idx="3">
                  <c:v>17.276</c:v>
                </c:pt>
                <c:pt idx="4">
                  <c:v>21.318584000000001</c:v>
                </c:pt>
                <c:pt idx="5">
                  <c:v>26.307132656</c:v>
                </c:pt>
              </c:numCache>
            </c:numRef>
          </c:val>
          <c:extLst>
            <c:ext xmlns:c16="http://schemas.microsoft.com/office/drawing/2014/chart" uri="{C3380CC4-5D6E-409C-BE32-E72D297353CC}">
              <c16:uniqueId val="{0000000C-F2E5-4AD6-AF1E-5742718B2D57}"/>
            </c:ext>
          </c:extLst>
        </c:ser>
        <c:dLbls>
          <c:dLblPos val="outEnd"/>
          <c:showLegendKey val="0"/>
          <c:showVal val="1"/>
          <c:showCatName val="0"/>
          <c:showSerName val="0"/>
          <c:showPercent val="0"/>
          <c:showBubbleSize val="0"/>
        </c:dLbls>
        <c:gapWidth val="219"/>
        <c:overlap val="-27"/>
        <c:axId val="712926079"/>
        <c:axId val="712924159"/>
      </c:barChart>
      <c:catAx>
        <c:axId val="712926079"/>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2924159"/>
        <c:crosses val="autoZero"/>
        <c:auto val="1"/>
        <c:lblAlgn val="ctr"/>
        <c:lblOffset val="100"/>
        <c:noMultiLvlLbl val="0"/>
      </c:catAx>
      <c:valAx>
        <c:axId val="712924159"/>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2926079"/>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Revenue Growth</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'Page 14'!$A$12</c:f>
              <c:strCache>
                <c:ptCount val="1"/>
                <c:pt idx="0">
                  <c:v>Apollo Tyres</c:v>
                </c:pt>
              </c:strCache>
            </c:strRef>
          </c:tx>
          <c:spPr>
            <a:solidFill>
              <a:schemeClr val="accent5">
                <a:lumMod val="60000"/>
                <a:lumOff val="40000"/>
              </a:schemeClr>
            </a:solidFill>
            <a:ln>
              <a:noFill/>
            </a:ln>
            <a:effectLst/>
          </c:spPr>
          <c:invertIfNegative val="0"/>
          <c:cat>
            <c:strRef>
              <c:f>'Page 14'!$B$3:$H$3</c:f>
              <c:strCache>
                <c:ptCount val="7"/>
                <c:pt idx="0">
                  <c:v>FY18</c:v>
                </c:pt>
                <c:pt idx="1">
                  <c:v>FY19</c:v>
                </c:pt>
                <c:pt idx="2">
                  <c:v>FY20</c:v>
                </c:pt>
                <c:pt idx="3">
                  <c:v>FY21</c:v>
                </c:pt>
                <c:pt idx="4">
                  <c:v>FY22</c:v>
                </c:pt>
                <c:pt idx="5">
                  <c:v>FY23</c:v>
                </c:pt>
                <c:pt idx="6">
                  <c:v>FY24</c:v>
                </c:pt>
              </c:strCache>
            </c:strRef>
          </c:cat>
          <c:val>
            <c:numRef>
              <c:f>'Page 14'!$B$12:$H$12</c:f>
              <c:numCache>
                <c:formatCode>0.00%</c:formatCode>
                <c:ptCount val="7"/>
                <c:pt idx="0">
                  <c:v>0.12616122561084797</c:v>
                </c:pt>
                <c:pt idx="1">
                  <c:v>0.18230932738658678</c:v>
                </c:pt>
                <c:pt idx="2">
                  <c:v>-6.8303090118776999E-2</c:v>
                </c:pt>
                <c:pt idx="3">
                  <c:v>6.4023681667502386E-2</c:v>
                </c:pt>
                <c:pt idx="4">
                  <c:v>0.20409151003046522</c:v>
                </c:pt>
                <c:pt idx="5">
                  <c:v>0.17283858087664528</c:v>
                </c:pt>
                <c:pt idx="6">
                  <c:v>3.295285396161618E-2</c:v>
                </c:pt>
              </c:numCache>
            </c:numRef>
          </c:val>
          <c:extLst>
            <c:ext xmlns:c16="http://schemas.microsoft.com/office/drawing/2014/chart" uri="{C3380CC4-5D6E-409C-BE32-E72D297353CC}">
              <c16:uniqueId val="{00000000-B4B9-4076-9E11-2B53A2592A6D}"/>
            </c:ext>
          </c:extLst>
        </c:ser>
        <c:dLbls>
          <c:showLegendKey val="0"/>
          <c:showVal val="0"/>
          <c:showCatName val="0"/>
          <c:showSerName val="0"/>
          <c:showPercent val="0"/>
          <c:showBubbleSize val="0"/>
        </c:dLbls>
        <c:gapWidth val="219"/>
        <c:axId val="1399412416"/>
        <c:axId val="1399417696"/>
      </c:barChart>
      <c:lineChart>
        <c:grouping val="standard"/>
        <c:varyColors val="0"/>
        <c:ser>
          <c:idx val="0"/>
          <c:order val="0"/>
          <c:tx>
            <c:strRef>
              <c:f>'Page 14'!$A$4</c:f>
              <c:strCache>
                <c:ptCount val="1"/>
                <c:pt idx="0">
                  <c:v>Balkrishna</c:v>
                </c:pt>
              </c:strCache>
            </c:strRef>
          </c:tx>
          <c:spPr>
            <a:ln w="12700" cap="rnd">
              <a:solidFill>
                <a:schemeClr val="accent1"/>
              </a:solidFill>
              <a:round/>
            </a:ln>
            <a:effectLst/>
          </c:spPr>
          <c:marker>
            <c:symbol val="none"/>
          </c:marker>
          <c:cat>
            <c:strRef>
              <c:f>'Page 14'!$B$3:$H$3</c:f>
              <c:strCache>
                <c:ptCount val="7"/>
                <c:pt idx="0">
                  <c:v>FY18</c:v>
                </c:pt>
                <c:pt idx="1">
                  <c:v>FY19</c:v>
                </c:pt>
                <c:pt idx="2">
                  <c:v>FY20</c:v>
                </c:pt>
                <c:pt idx="3">
                  <c:v>FY21</c:v>
                </c:pt>
                <c:pt idx="4">
                  <c:v>FY22</c:v>
                </c:pt>
                <c:pt idx="5">
                  <c:v>FY23</c:v>
                </c:pt>
                <c:pt idx="6">
                  <c:v>FY24</c:v>
                </c:pt>
              </c:strCache>
            </c:strRef>
          </c:cat>
          <c:val>
            <c:numRef>
              <c:f>'Page 14'!$B$4:$H$4</c:f>
              <c:numCache>
                <c:formatCode>0.00%</c:formatCode>
                <c:ptCount val="7"/>
                <c:pt idx="0">
                  <c:v>0.19350844680793911</c:v>
                </c:pt>
                <c:pt idx="1">
                  <c:v>0.17242038890226574</c:v>
                </c:pt>
                <c:pt idx="2">
                  <c:v>-7.6535655538686242E-2</c:v>
                </c:pt>
                <c:pt idx="3">
                  <c:v>0.20201652796368497</c:v>
                </c:pt>
                <c:pt idx="4">
                  <c:v>0.43435024614442908</c:v>
                </c:pt>
                <c:pt idx="5">
                  <c:v>0.17653873602792958</c:v>
                </c:pt>
                <c:pt idx="6">
                  <c:v>-4.002856694943302E-2</c:v>
                </c:pt>
              </c:numCache>
            </c:numRef>
          </c:val>
          <c:smooth val="0"/>
          <c:extLst>
            <c:ext xmlns:c16="http://schemas.microsoft.com/office/drawing/2014/chart" uri="{C3380CC4-5D6E-409C-BE32-E72D297353CC}">
              <c16:uniqueId val="{00000001-B4B9-4076-9E11-2B53A2592A6D}"/>
            </c:ext>
          </c:extLst>
        </c:ser>
        <c:ser>
          <c:idx val="1"/>
          <c:order val="1"/>
          <c:tx>
            <c:strRef>
              <c:f>'Page 14'!$A$5</c:f>
              <c:strCache>
                <c:ptCount val="1"/>
                <c:pt idx="0">
                  <c:v>Ceat</c:v>
                </c:pt>
              </c:strCache>
            </c:strRef>
          </c:tx>
          <c:spPr>
            <a:ln w="12700" cap="rnd">
              <a:solidFill>
                <a:schemeClr val="accent2"/>
              </a:solidFill>
              <a:round/>
            </a:ln>
            <a:effectLst/>
          </c:spPr>
          <c:marker>
            <c:symbol val="none"/>
          </c:marker>
          <c:cat>
            <c:strRef>
              <c:f>'Page 14'!$B$3:$H$3</c:f>
              <c:strCache>
                <c:ptCount val="7"/>
                <c:pt idx="0">
                  <c:v>FY18</c:v>
                </c:pt>
                <c:pt idx="1">
                  <c:v>FY19</c:v>
                </c:pt>
                <c:pt idx="2">
                  <c:v>FY20</c:v>
                </c:pt>
                <c:pt idx="3">
                  <c:v>FY21</c:v>
                </c:pt>
                <c:pt idx="4">
                  <c:v>FY22</c:v>
                </c:pt>
                <c:pt idx="5">
                  <c:v>FY23</c:v>
                </c:pt>
                <c:pt idx="6">
                  <c:v>FY24</c:v>
                </c:pt>
              </c:strCache>
            </c:strRef>
          </c:cat>
          <c:val>
            <c:numRef>
              <c:f>'Page 14'!$B$5:$H$5</c:f>
              <c:numCache>
                <c:formatCode>0.00%</c:formatCode>
                <c:ptCount val="7"/>
                <c:pt idx="0">
                  <c:v>8.9505337856117251E-2</c:v>
                </c:pt>
                <c:pt idx="1">
                  <c:v>0.11174408832180927</c:v>
                </c:pt>
                <c:pt idx="2">
                  <c:v>-2.9448021407371461E-2</c:v>
                </c:pt>
                <c:pt idx="3">
                  <c:v>0.12255359700715318</c:v>
                </c:pt>
                <c:pt idx="4">
                  <c:v>0.23047334945332199</c:v>
                </c:pt>
                <c:pt idx="5">
                  <c:v>0.20841445584461216</c:v>
                </c:pt>
                <c:pt idx="6">
                  <c:v>5.5555162759127752E-2</c:v>
                </c:pt>
              </c:numCache>
            </c:numRef>
          </c:val>
          <c:smooth val="0"/>
          <c:extLst>
            <c:ext xmlns:c16="http://schemas.microsoft.com/office/drawing/2014/chart" uri="{C3380CC4-5D6E-409C-BE32-E72D297353CC}">
              <c16:uniqueId val="{00000002-B4B9-4076-9E11-2B53A2592A6D}"/>
            </c:ext>
          </c:extLst>
        </c:ser>
        <c:ser>
          <c:idx val="2"/>
          <c:order val="2"/>
          <c:tx>
            <c:strRef>
              <c:f>'Page 14'!$A$6</c:f>
              <c:strCache>
                <c:ptCount val="1"/>
                <c:pt idx="0">
                  <c:v>JK Tyres </c:v>
                </c:pt>
              </c:strCache>
            </c:strRef>
          </c:tx>
          <c:spPr>
            <a:ln w="12700" cap="rnd">
              <a:solidFill>
                <a:schemeClr val="accent3"/>
              </a:solidFill>
              <a:round/>
            </a:ln>
            <a:effectLst/>
          </c:spPr>
          <c:marker>
            <c:symbol val="none"/>
          </c:marker>
          <c:cat>
            <c:strRef>
              <c:f>'Page 14'!$B$3:$H$3</c:f>
              <c:strCache>
                <c:ptCount val="7"/>
                <c:pt idx="0">
                  <c:v>FY18</c:v>
                </c:pt>
                <c:pt idx="1">
                  <c:v>FY19</c:v>
                </c:pt>
                <c:pt idx="2">
                  <c:v>FY20</c:v>
                </c:pt>
                <c:pt idx="3">
                  <c:v>FY21</c:v>
                </c:pt>
                <c:pt idx="4">
                  <c:v>FY22</c:v>
                </c:pt>
                <c:pt idx="5">
                  <c:v>FY23</c:v>
                </c:pt>
                <c:pt idx="6">
                  <c:v>FY24</c:v>
                </c:pt>
              </c:strCache>
            </c:strRef>
          </c:cat>
          <c:val>
            <c:numRef>
              <c:f>'Page 14'!$B$6:$H$6</c:f>
              <c:numCache>
                <c:formatCode>0.00%</c:formatCode>
                <c:ptCount val="7"/>
                <c:pt idx="0">
                  <c:v>7.5783841849202283E-2</c:v>
                </c:pt>
                <c:pt idx="1">
                  <c:v>0.25334074781494409</c:v>
                </c:pt>
                <c:pt idx="2">
                  <c:v>-0.15867072540259419</c:v>
                </c:pt>
                <c:pt idx="3">
                  <c:v>4.3507170944776297E-2</c:v>
                </c:pt>
                <c:pt idx="4">
                  <c:v>0.31649051877568035</c:v>
                </c:pt>
                <c:pt idx="5">
                  <c:v>0.22214711557077726</c:v>
                </c:pt>
                <c:pt idx="6">
                  <c:v>2.4366095047163139E-2</c:v>
                </c:pt>
              </c:numCache>
            </c:numRef>
          </c:val>
          <c:smooth val="0"/>
          <c:extLst>
            <c:ext xmlns:c16="http://schemas.microsoft.com/office/drawing/2014/chart" uri="{C3380CC4-5D6E-409C-BE32-E72D297353CC}">
              <c16:uniqueId val="{00000003-B4B9-4076-9E11-2B53A2592A6D}"/>
            </c:ext>
          </c:extLst>
        </c:ser>
        <c:ser>
          <c:idx val="3"/>
          <c:order val="3"/>
          <c:tx>
            <c:strRef>
              <c:f>'Page 14'!$A$7</c:f>
              <c:strCache>
                <c:ptCount val="1"/>
                <c:pt idx="0">
                  <c:v>MRF</c:v>
                </c:pt>
              </c:strCache>
            </c:strRef>
          </c:tx>
          <c:spPr>
            <a:ln w="12700" cap="rnd">
              <a:solidFill>
                <a:schemeClr val="accent4"/>
              </a:solidFill>
              <a:round/>
            </a:ln>
            <a:effectLst/>
          </c:spPr>
          <c:marker>
            <c:symbol val="none"/>
          </c:marker>
          <c:cat>
            <c:strRef>
              <c:f>'Page 14'!$B$3:$H$3</c:f>
              <c:strCache>
                <c:ptCount val="7"/>
                <c:pt idx="0">
                  <c:v>FY18</c:v>
                </c:pt>
                <c:pt idx="1">
                  <c:v>FY19</c:v>
                </c:pt>
                <c:pt idx="2">
                  <c:v>FY20</c:v>
                </c:pt>
                <c:pt idx="3">
                  <c:v>FY21</c:v>
                </c:pt>
                <c:pt idx="4">
                  <c:v>FY22</c:v>
                </c:pt>
                <c:pt idx="5">
                  <c:v>FY23</c:v>
                </c:pt>
                <c:pt idx="6">
                  <c:v>FY24</c:v>
                </c:pt>
              </c:strCache>
            </c:strRef>
          </c:cat>
          <c:val>
            <c:numRef>
              <c:f>'Page 14'!$B$7:$H$7</c:f>
              <c:numCache>
                <c:formatCode>0.00%</c:formatCode>
                <c:ptCount val="7"/>
                <c:pt idx="0">
                  <c:v>0.11495170735417148</c:v>
                </c:pt>
                <c:pt idx="1">
                  <c:v>7.4095993569488705E-2</c:v>
                </c:pt>
                <c:pt idx="2">
                  <c:v>1.093656221127004E-2</c:v>
                </c:pt>
                <c:pt idx="3">
                  <c:v>-4.6121972879861195E-3</c:v>
                </c:pt>
                <c:pt idx="4">
                  <c:v>0.19515309831591554</c:v>
                </c:pt>
                <c:pt idx="5">
                  <c:v>0.19111388361853643</c:v>
                </c:pt>
                <c:pt idx="6">
                  <c:v>9.3917289955420369E-2</c:v>
                </c:pt>
              </c:numCache>
            </c:numRef>
          </c:val>
          <c:smooth val="0"/>
          <c:extLst>
            <c:ext xmlns:c16="http://schemas.microsoft.com/office/drawing/2014/chart" uri="{C3380CC4-5D6E-409C-BE32-E72D297353CC}">
              <c16:uniqueId val="{00000004-B4B9-4076-9E11-2B53A2592A6D}"/>
            </c:ext>
          </c:extLst>
        </c:ser>
        <c:ser>
          <c:idx val="4"/>
          <c:order val="4"/>
          <c:tx>
            <c:strRef>
              <c:f>'Page 14'!$A$8</c:f>
              <c:strCache>
                <c:ptCount val="1"/>
                <c:pt idx="0">
                  <c:v>TVS Tyres</c:v>
                </c:pt>
              </c:strCache>
            </c:strRef>
          </c:tx>
          <c:spPr>
            <a:ln w="12700" cap="rnd">
              <a:solidFill>
                <a:schemeClr val="accent5"/>
              </a:solidFill>
              <a:round/>
            </a:ln>
            <a:effectLst/>
          </c:spPr>
          <c:marker>
            <c:symbol val="none"/>
          </c:marker>
          <c:cat>
            <c:strRef>
              <c:f>'Page 14'!$B$3:$H$3</c:f>
              <c:strCache>
                <c:ptCount val="7"/>
                <c:pt idx="0">
                  <c:v>FY18</c:v>
                </c:pt>
                <c:pt idx="1">
                  <c:v>FY19</c:v>
                </c:pt>
                <c:pt idx="2">
                  <c:v>FY20</c:v>
                </c:pt>
                <c:pt idx="3">
                  <c:v>FY21</c:v>
                </c:pt>
                <c:pt idx="4">
                  <c:v>FY22</c:v>
                </c:pt>
                <c:pt idx="5">
                  <c:v>FY23</c:v>
                </c:pt>
                <c:pt idx="6">
                  <c:v>FY24</c:v>
                </c:pt>
              </c:strCache>
            </c:strRef>
          </c:cat>
          <c:val>
            <c:numRef>
              <c:f>'Page 14'!$B$8:$H$8</c:f>
              <c:numCache>
                <c:formatCode>0.00%</c:formatCode>
                <c:ptCount val="7"/>
                <c:pt idx="0">
                  <c:v>9.7846489706812534E-2</c:v>
                </c:pt>
                <c:pt idx="1">
                  <c:v>0.12945385276558197</c:v>
                </c:pt>
                <c:pt idx="2">
                  <c:v>-0.13461237854692354</c:v>
                </c:pt>
                <c:pt idx="3">
                  <c:v>-7.8208333729453128E-2</c:v>
                </c:pt>
                <c:pt idx="4">
                  <c:v>0.31130718179052286</c:v>
                </c:pt>
                <c:pt idx="5">
                  <c:v>0.17384482284006442</c:v>
                </c:pt>
                <c:pt idx="6">
                  <c:v>-1.9755642435267284E-2</c:v>
                </c:pt>
              </c:numCache>
            </c:numRef>
          </c:val>
          <c:smooth val="0"/>
          <c:extLst>
            <c:ext xmlns:c16="http://schemas.microsoft.com/office/drawing/2014/chart" uri="{C3380CC4-5D6E-409C-BE32-E72D297353CC}">
              <c16:uniqueId val="{00000005-B4B9-4076-9E11-2B53A2592A6D}"/>
            </c:ext>
          </c:extLst>
        </c:ser>
        <c:dLbls>
          <c:showLegendKey val="0"/>
          <c:showVal val="0"/>
          <c:showCatName val="0"/>
          <c:showSerName val="0"/>
          <c:showPercent val="0"/>
          <c:showBubbleSize val="0"/>
        </c:dLbls>
        <c:marker val="1"/>
        <c:smooth val="0"/>
        <c:axId val="1399412416"/>
        <c:axId val="1399417696"/>
      </c:lineChart>
      <c:catAx>
        <c:axId val="1399412416"/>
        <c:scaling>
          <c:orientation val="minMax"/>
        </c:scaling>
        <c:delete val="0"/>
        <c:axPos val="b"/>
        <c:numFmt formatCode="General" sourceLinked="1"/>
        <c:majorTickMark val="none"/>
        <c:minorTickMark val="none"/>
        <c:tickLblPos val="low"/>
        <c:spPr>
          <a:noFill/>
          <a:ln w="9525" cap="flat" cmpd="sng" algn="ctr">
            <a:solidFill>
              <a:schemeClr val="bg2">
                <a:lumMod val="90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9417696"/>
        <c:crosses val="autoZero"/>
        <c:auto val="1"/>
        <c:lblAlgn val="ctr"/>
        <c:lblOffset val="100"/>
        <c:noMultiLvlLbl val="0"/>
      </c:catAx>
      <c:valAx>
        <c:axId val="139941769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9412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EBITDA Growth %</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layout>
        <c:manualLayout>
          <c:xMode val="edge"/>
          <c:yMode val="edge"/>
          <c:x val="0.30868760252355842"/>
          <c:y val="6.177532128031264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'Page 14'!$A$24</c:f>
              <c:strCache>
                <c:ptCount val="1"/>
                <c:pt idx="0">
                  <c:v>Apollo Tyres</c:v>
                </c:pt>
              </c:strCache>
            </c:strRef>
          </c:tx>
          <c:spPr>
            <a:solidFill>
              <a:schemeClr val="accent5">
                <a:lumMod val="60000"/>
                <a:lumOff val="40000"/>
              </a:schemeClr>
            </a:solidFill>
            <a:ln>
              <a:noFill/>
            </a:ln>
            <a:effectLst/>
          </c:spPr>
          <c:invertIfNegative val="0"/>
          <c:cat>
            <c:strRef>
              <c:f>'Page 14'!$B$15:$H$15</c:f>
              <c:strCache>
                <c:ptCount val="7"/>
                <c:pt idx="0">
                  <c:v>FY18</c:v>
                </c:pt>
                <c:pt idx="1">
                  <c:v>FY19</c:v>
                </c:pt>
                <c:pt idx="2">
                  <c:v>FY20</c:v>
                </c:pt>
                <c:pt idx="3">
                  <c:v>FY21</c:v>
                </c:pt>
                <c:pt idx="4">
                  <c:v>FY22</c:v>
                </c:pt>
                <c:pt idx="5">
                  <c:v>FY23</c:v>
                </c:pt>
                <c:pt idx="6">
                  <c:v>FY24</c:v>
                </c:pt>
              </c:strCache>
            </c:strRef>
          </c:cat>
          <c:val>
            <c:numRef>
              <c:f>'Page 14'!$B$24:$H$24</c:f>
              <c:numCache>
                <c:formatCode>0.00%</c:formatCode>
                <c:ptCount val="7"/>
                <c:pt idx="0">
                  <c:v>-0.11549990570626012</c:v>
                </c:pt>
                <c:pt idx="1">
                  <c:v>6.5748351802496163E-2</c:v>
                </c:pt>
                <c:pt idx="2">
                  <c:v>4.3328788110118532E-2</c:v>
                </c:pt>
                <c:pt idx="3">
                  <c:v>0.18041307342574475</c:v>
                </c:pt>
                <c:pt idx="4">
                  <c:v>0.15955900583945271</c:v>
                </c:pt>
                <c:pt idx="5">
                  <c:v>0.25232718036062596</c:v>
                </c:pt>
                <c:pt idx="6">
                  <c:v>0.33177409146440073</c:v>
                </c:pt>
              </c:numCache>
            </c:numRef>
          </c:val>
          <c:extLst>
            <c:ext xmlns:c16="http://schemas.microsoft.com/office/drawing/2014/chart" uri="{C3380CC4-5D6E-409C-BE32-E72D297353CC}">
              <c16:uniqueId val="{00000000-7C0F-4F53-B218-DFE57706DEDA}"/>
            </c:ext>
          </c:extLst>
        </c:ser>
        <c:dLbls>
          <c:showLegendKey val="0"/>
          <c:showVal val="0"/>
          <c:showCatName val="0"/>
          <c:showSerName val="0"/>
          <c:showPercent val="0"/>
          <c:showBubbleSize val="0"/>
        </c:dLbls>
        <c:gapWidth val="219"/>
        <c:axId val="1038880128"/>
        <c:axId val="282649999"/>
      </c:barChart>
      <c:lineChart>
        <c:grouping val="standard"/>
        <c:varyColors val="0"/>
        <c:ser>
          <c:idx val="0"/>
          <c:order val="0"/>
          <c:tx>
            <c:strRef>
              <c:f>'Page 14'!$A$16</c:f>
              <c:strCache>
                <c:ptCount val="1"/>
                <c:pt idx="0">
                  <c:v>Balkrishna</c:v>
                </c:pt>
              </c:strCache>
            </c:strRef>
          </c:tx>
          <c:spPr>
            <a:ln w="12700" cap="rnd">
              <a:solidFill>
                <a:schemeClr val="accent1"/>
              </a:solidFill>
              <a:round/>
            </a:ln>
            <a:effectLst/>
          </c:spPr>
          <c:marker>
            <c:symbol val="none"/>
          </c:marker>
          <c:cat>
            <c:strRef>
              <c:f>'Page 14'!$B$15:$H$15</c:f>
              <c:strCache>
                <c:ptCount val="7"/>
                <c:pt idx="0">
                  <c:v>FY18</c:v>
                </c:pt>
                <c:pt idx="1">
                  <c:v>FY19</c:v>
                </c:pt>
                <c:pt idx="2">
                  <c:v>FY20</c:v>
                </c:pt>
                <c:pt idx="3">
                  <c:v>FY21</c:v>
                </c:pt>
                <c:pt idx="4">
                  <c:v>FY22</c:v>
                </c:pt>
                <c:pt idx="5">
                  <c:v>FY23</c:v>
                </c:pt>
                <c:pt idx="6">
                  <c:v>FY24</c:v>
                </c:pt>
              </c:strCache>
            </c:strRef>
          </c:cat>
          <c:val>
            <c:numRef>
              <c:f>'Page 14'!$B$16:$H$16</c:f>
              <c:numCache>
                <c:formatCode>0.00%</c:formatCode>
                <c:ptCount val="7"/>
                <c:pt idx="0">
                  <c:v>4.1651018344647898E-2</c:v>
                </c:pt>
                <c:pt idx="1">
                  <c:v>5.5010504274511485E-2</c:v>
                </c:pt>
                <c:pt idx="2">
                  <c:v>1.5181288240744273E-3</c:v>
                </c:pt>
                <c:pt idx="3">
                  <c:v>0.30123628536931069</c:v>
                </c:pt>
                <c:pt idx="4">
                  <c:v>0.23393579360356709</c:v>
                </c:pt>
                <c:pt idx="5">
                  <c:v>-0.16059292075181764</c:v>
                </c:pt>
                <c:pt idx="6">
                  <c:v>0.31679422762327625</c:v>
                </c:pt>
              </c:numCache>
            </c:numRef>
          </c:val>
          <c:smooth val="0"/>
          <c:extLst>
            <c:ext xmlns:c16="http://schemas.microsoft.com/office/drawing/2014/chart" uri="{C3380CC4-5D6E-409C-BE32-E72D297353CC}">
              <c16:uniqueId val="{00000001-7C0F-4F53-B218-DFE57706DEDA}"/>
            </c:ext>
          </c:extLst>
        </c:ser>
        <c:ser>
          <c:idx val="1"/>
          <c:order val="1"/>
          <c:tx>
            <c:strRef>
              <c:f>'Page 14'!$A$17</c:f>
              <c:strCache>
                <c:ptCount val="1"/>
                <c:pt idx="0">
                  <c:v>Ceat</c:v>
                </c:pt>
              </c:strCache>
            </c:strRef>
          </c:tx>
          <c:spPr>
            <a:ln w="12700" cap="rnd">
              <a:solidFill>
                <a:schemeClr val="accent2"/>
              </a:solidFill>
              <a:round/>
            </a:ln>
            <a:effectLst/>
          </c:spPr>
          <c:marker>
            <c:symbol val="none"/>
          </c:marker>
          <c:cat>
            <c:strRef>
              <c:f>'Page 14'!$B$15:$H$15</c:f>
              <c:strCache>
                <c:ptCount val="7"/>
                <c:pt idx="0">
                  <c:v>FY18</c:v>
                </c:pt>
                <c:pt idx="1">
                  <c:v>FY19</c:v>
                </c:pt>
                <c:pt idx="2">
                  <c:v>FY20</c:v>
                </c:pt>
                <c:pt idx="3">
                  <c:v>FY21</c:v>
                </c:pt>
                <c:pt idx="4">
                  <c:v>FY22</c:v>
                </c:pt>
                <c:pt idx="5">
                  <c:v>FY23</c:v>
                </c:pt>
                <c:pt idx="6">
                  <c:v>FY24</c:v>
                </c:pt>
              </c:strCache>
            </c:strRef>
          </c:cat>
          <c:val>
            <c:numRef>
              <c:f>'Page 14'!$B$17:$H$17</c:f>
              <c:numCache>
                <c:formatCode>0.00%</c:formatCode>
                <c:ptCount val="7"/>
                <c:pt idx="0">
                  <c:v>-8.4105457617894785E-2</c:v>
                </c:pt>
                <c:pt idx="1">
                  <c:v>3.4742635561950452E-2</c:v>
                </c:pt>
                <c:pt idx="2">
                  <c:v>0.1102178971863752</c:v>
                </c:pt>
                <c:pt idx="3">
                  <c:v>0.36416594076655096</c:v>
                </c:pt>
                <c:pt idx="4">
                  <c:v>-0.26464660573891574</c:v>
                </c:pt>
                <c:pt idx="5">
                  <c:v>0.31005522163277055</c:v>
                </c:pt>
                <c:pt idx="6">
                  <c:v>0.671368649992232</c:v>
                </c:pt>
              </c:numCache>
            </c:numRef>
          </c:val>
          <c:smooth val="0"/>
          <c:extLst>
            <c:ext xmlns:c16="http://schemas.microsoft.com/office/drawing/2014/chart" uri="{C3380CC4-5D6E-409C-BE32-E72D297353CC}">
              <c16:uniqueId val="{00000002-7C0F-4F53-B218-DFE57706DEDA}"/>
            </c:ext>
          </c:extLst>
        </c:ser>
        <c:ser>
          <c:idx val="2"/>
          <c:order val="2"/>
          <c:tx>
            <c:strRef>
              <c:f>'Page 14'!$A$18</c:f>
              <c:strCache>
                <c:ptCount val="1"/>
                <c:pt idx="0">
                  <c:v>JK Tyres </c:v>
                </c:pt>
              </c:strCache>
            </c:strRef>
          </c:tx>
          <c:spPr>
            <a:ln w="12700" cap="rnd">
              <a:solidFill>
                <a:schemeClr val="accent3"/>
              </a:solidFill>
              <a:round/>
            </a:ln>
            <a:effectLst/>
          </c:spPr>
          <c:marker>
            <c:symbol val="none"/>
          </c:marker>
          <c:cat>
            <c:strRef>
              <c:f>'Page 14'!$B$15:$H$15</c:f>
              <c:strCache>
                <c:ptCount val="7"/>
                <c:pt idx="0">
                  <c:v>FY18</c:v>
                </c:pt>
                <c:pt idx="1">
                  <c:v>FY19</c:v>
                </c:pt>
                <c:pt idx="2">
                  <c:v>FY20</c:v>
                </c:pt>
                <c:pt idx="3">
                  <c:v>FY21</c:v>
                </c:pt>
                <c:pt idx="4">
                  <c:v>FY22</c:v>
                </c:pt>
                <c:pt idx="5">
                  <c:v>FY23</c:v>
                </c:pt>
                <c:pt idx="6">
                  <c:v>FY24</c:v>
                </c:pt>
              </c:strCache>
            </c:strRef>
          </c:cat>
          <c:val>
            <c:numRef>
              <c:f>'Page 14'!$B$18:$H$18</c:f>
              <c:numCache>
                <c:formatCode>0.00%</c:formatCode>
                <c:ptCount val="7"/>
                <c:pt idx="0">
                  <c:v>-0.31189814668645155</c:v>
                </c:pt>
                <c:pt idx="1">
                  <c:v>0.27007123438521563</c:v>
                </c:pt>
                <c:pt idx="2">
                  <c:v>-0.17806920096458623</c:v>
                </c:pt>
                <c:pt idx="3">
                  <c:v>0.5239712103730565</c:v>
                </c:pt>
                <c:pt idx="4">
                  <c:v>-0.19715334309137789</c:v>
                </c:pt>
                <c:pt idx="5">
                  <c:v>0.14311246025901214</c:v>
                </c:pt>
                <c:pt idx="6">
                  <c:v>0.64565017559573112</c:v>
                </c:pt>
              </c:numCache>
            </c:numRef>
          </c:val>
          <c:smooth val="0"/>
          <c:extLst>
            <c:ext xmlns:c16="http://schemas.microsoft.com/office/drawing/2014/chart" uri="{C3380CC4-5D6E-409C-BE32-E72D297353CC}">
              <c16:uniqueId val="{00000003-7C0F-4F53-B218-DFE57706DEDA}"/>
            </c:ext>
          </c:extLst>
        </c:ser>
        <c:ser>
          <c:idx val="3"/>
          <c:order val="3"/>
          <c:tx>
            <c:strRef>
              <c:f>'Page 14'!$A$19</c:f>
              <c:strCache>
                <c:ptCount val="1"/>
                <c:pt idx="0">
                  <c:v>MRF</c:v>
                </c:pt>
              </c:strCache>
            </c:strRef>
          </c:tx>
          <c:spPr>
            <a:ln w="12700" cap="rnd">
              <a:solidFill>
                <a:schemeClr val="accent4"/>
              </a:solidFill>
              <a:round/>
            </a:ln>
            <a:effectLst/>
          </c:spPr>
          <c:marker>
            <c:symbol val="none"/>
          </c:marker>
          <c:cat>
            <c:strRef>
              <c:f>'Page 14'!$B$15:$H$15</c:f>
              <c:strCache>
                <c:ptCount val="7"/>
                <c:pt idx="0">
                  <c:v>FY18</c:v>
                </c:pt>
                <c:pt idx="1">
                  <c:v>FY19</c:v>
                </c:pt>
                <c:pt idx="2">
                  <c:v>FY20</c:v>
                </c:pt>
                <c:pt idx="3">
                  <c:v>FY21</c:v>
                </c:pt>
                <c:pt idx="4">
                  <c:v>FY22</c:v>
                </c:pt>
                <c:pt idx="5">
                  <c:v>FY23</c:v>
                </c:pt>
                <c:pt idx="6">
                  <c:v>FY24</c:v>
                </c:pt>
              </c:strCache>
            </c:strRef>
          </c:cat>
          <c:val>
            <c:numRef>
              <c:f>'Page 14'!$B$19:$H$19</c:f>
              <c:numCache>
                <c:formatCode>0.00%</c:formatCode>
                <c:ptCount val="7"/>
                <c:pt idx="0">
                  <c:v>-0.12041538301310617</c:v>
                </c:pt>
                <c:pt idx="1">
                  <c:v>4.3951552837733443E-2</c:v>
                </c:pt>
                <c:pt idx="2">
                  <c:v>-5.7734946106722251E-3</c:v>
                </c:pt>
                <c:pt idx="3">
                  <c:v>0.16260027967910418</c:v>
                </c:pt>
                <c:pt idx="4">
                  <c:v>-0.24799240326026617</c:v>
                </c:pt>
                <c:pt idx="5">
                  <c:v>0.1150990411570072</c:v>
                </c:pt>
                <c:pt idx="6">
                  <c:v>0.72518052415230128</c:v>
                </c:pt>
              </c:numCache>
            </c:numRef>
          </c:val>
          <c:smooth val="0"/>
          <c:extLst>
            <c:ext xmlns:c16="http://schemas.microsoft.com/office/drawing/2014/chart" uri="{C3380CC4-5D6E-409C-BE32-E72D297353CC}">
              <c16:uniqueId val="{00000004-7C0F-4F53-B218-DFE57706DEDA}"/>
            </c:ext>
          </c:extLst>
        </c:ser>
        <c:ser>
          <c:idx val="4"/>
          <c:order val="4"/>
          <c:tx>
            <c:strRef>
              <c:f>'Page 14'!$A$20</c:f>
              <c:strCache>
                <c:ptCount val="1"/>
                <c:pt idx="0">
                  <c:v>TVS Tyres</c:v>
                </c:pt>
              </c:strCache>
            </c:strRef>
          </c:tx>
          <c:spPr>
            <a:ln w="12700" cap="rnd">
              <a:solidFill>
                <a:schemeClr val="accent5"/>
              </a:solidFill>
              <a:round/>
            </a:ln>
            <a:effectLst/>
          </c:spPr>
          <c:marker>
            <c:symbol val="none"/>
          </c:marker>
          <c:cat>
            <c:strRef>
              <c:f>'Page 14'!$B$15:$H$15</c:f>
              <c:strCache>
                <c:ptCount val="7"/>
                <c:pt idx="0">
                  <c:v>FY18</c:v>
                </c:pt>
                <c:pt idx="1">
                  <c:v>FY19</c:v>
                </c:pt>
                <c:pt idx="2">
                  <c:v>FY20</c:v>
                </c:pt>
                <c:pt idx="3">
                  <c:v>FY21</c:v>
                </c:pt>
                <c:pt idx="4">
                  <c:v>FY22</c:v>
                </c:pt>
                <c:pt idx="5">
                  <c:v>FY23</c:v>
                </c:pt>
                <c:pt idx="6">
                  <c:v>FY24</c:v>
                </c:pt>
              </c:strCache>
            </c:strRef>
          </c:cat>
          <c:val>
            <c:numRef>
              <c:f>'Page 14'!$B$20:$H$20</c:f>
              <c:numCache>
                <c:formatCode>0.00%</c:formatCode>
                <c:ptCount val="7"/>
                <c:pt idx="0">
                  <c:v>-6.9316529326224674E-2</c:v>
                </c:pt>
                <c:pt idx="1">
                  <c:v>2.4516369047619779E-2</c:v>
                </c:pt>
                <c:pt idx="2">
                  <c:v>-0.17556919278114758</c:v>
                </c:pt>
                <c:pt idx="3">
                  <c:v>3.5368217054265294E-2</c:v>
                </c:pt>
                <c:pt idx="4">
                  <c:v>-0.26277279108350626</c:v>
                </c:pt>
                <c:pt idx="5">
                  <c:v>0.36924408540103815</c:v>
                </c:pt>
                <c:pt idx="6">
                  <c:v>0.24105524885161489</c:v>
                </c:pt>
              </c:numCache>
            </c:numRef>
          </c:val>
          <c:smooth val="0"/>
          <c:extLst>
            <c:ext xmlns:c16="http://schemas.microsoft.com/office/drawing/2014/chart" uri="{C3380CC4-5D6E-409C-BE32-E72D297353CC}">
              <c16:uniqueId val="{00000005-7C0F-4F53-B218-DFE57706DEDA}"/>
            </c:ext>
          </c:extLst>
        </c:ser>
        <c:dLbls>
          <c:showLegendKey val="0"/>
          <c:showVal val="0"/>
          <c:showCatName val="0"/>
          <c:showSerName val="0"/>
          <c:showPercent val="0"/>
          <c:showBubbleSize val="0"/>
        </c:dLbls>
        <c:marker val="1"/>
        <c:smooth val="0"/>
        <c:axId val="1038880128"/>
        <c:axId val="282649999"/>
      </c:lineChart>
      <c:catAx>
        <c:axId val="10388801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2649999"/>
        <c:crosses val="autoZero"/>
        <c:auto val="1"/>
        <c:lblAlgn val="ctr"/>
        <c:lblOffset val="100"/>
        <c:noMultiLvlLbl val="0"/>
      </c:catAx>
      <c:valAx>
        <c:axId val="282649999"/>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8880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EBITDA</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Margin Growth %</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layout>
        <c:manualLayout>
          <c:xMode val="edge"/>
          <c:yMode val="edge"/>
          <c:x val="0.25260435747688725"/>
          <c:y val="5.668393163320449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'Page 14'!$A$36</c:f>
              <c:strCache>
                <c:ptCount val="1"/>
                <c:pt idx="0">
                  <c:v>Apollo Tyres</c:v>
                </c:pt>
              </c:strCache>
            </c:strRef>
          </c:tx>
          <c:spPr>
            <a:solidFill>
              <a:schemeClr val="accent5">
                <a:lumMod val="60000"/>
                <a:lumOff val="40000"/>
              </a:schemeClr>
            </a:solidFill>
            <a:ln>
              <a:noFill/>
            </a:ln>
            <a:effectLst/>
          </c:spPr>
          <c:invertIfNegative val="0"/>
          <c:cat>
            <c:strRef>
              <c:f>'Page 14'!$B$27:$H$27</c:f>
              <c:strCache>
                <c:ptCount val="7"/>
                <c:pt idx="0">
                  <c:v>FY18</c:v>
                </c:pt>
                <c:pt idx="1">
                  <c:v>FY19</c:v>
                </c:pt>
                <c:pt idx="2">
                  <c:v>FY20</c:v>
                </c:pt>
                <c:pt idx="3">
                  <c:v>FY21</c:v>
                </c:pt>
                <c:pt idx="4">
                  <c:v>FY22</c:v>
                </c:pt>
                <c:pt idx="5">
                  <c:v>FY23</c:v>
                </c:pt>
                <c:pt idx="6">
                  <c:v>FY24</c:v>
                </c:pt>
              </c:strCache>
            </c:strRef>
          </c:cat>
          <c:val>
            <c:numRef>
              <c:f>'Page 14'!$B$36:$H$36</c:f>
              <c:numCache>
                <c:formatCode>0.00%</c:formatCode>
                <c:ptCount val="7"/>
                <c:pt idx="0">
                  <c:v>0.12007464873659707</c:v>
                </c:pt>
                <c:pt idx="1">
                  <c:v>0.10823678374183128</c:v>
                </c:pt>
                <c:pt idx="2">
                  <c:v>0.12120524519577745</c:v>
                </c:pt>
                <c:pt idx="3">
                  <c:v>0.1344634132321666</c:v>
                </c:pt>
                <c:pt idx="4">
                  <c:v>0.12949037549922238</c:v>
                </c:pt>
                <c:pt idx="5">
                  <c:v>0.1382665265935992</c:v>
                </c:pt>
                <c:pt idx="6">
                  <c:v>0.17826542337136667</c:v>
                </c:pt>
              </c:numCache>
            </c:numRef>
          </c:val>
          <c:extLst>
            <c:ext xmlns:c16="http://schemas.microsoft.com/office/drawing/2014/chart" uri="{C3380CC4-5D6E-409C-BE32-E72D297353CC}">
              <c16:uniqueId val="{00000000-0A8E-46F3-9C19-4C84543114E1}"/>
            </c:ext>
          </c:extLst>
        </c:ser>
        <c:dLbls>
          <c:showLegendKey val="0"/>
          <c:showVal val="0"/>
          <c:showCatName val="0"/>
          <c:showSerName val="0"/>
          <c:showPercent val="0"/>
          <c:showBubbleSize val="0"/>
        </c:dLbls>
        <c:gapWidth val="219"/>
        <c:axId val="1135282896"/>
        <c:axId val="1135281456"/>
      </c:barChart>
      <c:lineChart>
        <c:grouping val="standard"/>
        <c:varyColors val="0"/>
        <c:ser>
          <c:idx val="0"/>
          <c:order val="0"/>
          <c:tx>
            <c:strRef>
              <c:f>'Page 14'!$A$28</c:f>
              <c:strCache>
                <c:ptCount val="1"/>
                <c:pt idx="0">
                  <c:v>Balkrishna</c:v>
                </c:pt>
              </c:strCache>
            </c:strRef>
          </c:tx>
          <c:spPr>
            <a:ln w="12700" cap="rnd">
              <a:solidFill>
                <a:schemeClr val="accent1"/>
              </a:solidFill>
              <a:round/>
            </a:ln>
            <a:effectLst/>
          </c:spPr>
          <c:marker>
            <c:symbol val="none"/>
          </c:marker>
          <c:cat>
            <c:strRef>
              <c:f>'Page 14'!$B$27:$H$27</c:f>
              <c:strCache>
                <c:ptCount val="7"/>
                <c:pt idx="0">
                  <c:v>FY18</c:v>
                </c:pt>
                <c:pt idx="1">
                  <c:v>FY19</c:v>
                </c:pt>
                <c:pt idx="2">
                  <c:v>FY20</c:v>
                </c:pt>
                <c:pt idx="3">
                  <c:v>FY21</c:v>
                </c:pt>
                <c:pt idx="4">
                  <c:v>FY22</c:v>
                </c:pt>
                <c:pt idx="5">
                  <c:v>FY23</c:v>
                </c:pt>
                <c:pt idx="6">
                  <c:v>FY24</c:v>
                </c:pt>
              </c:strCache>
            </c:strRef>
          </c:cat>
          <c:val>
            <c:numRef>
              <c:f>'Page 14'!$B$28:$H$28</c:f>
              <c:numCache>
                <c:formatCode>0.00%</c:formatCode>
                <c:ptCount val="7"/>
                <c:pt idx="0">
                  <c:v>0.25448322265453588</c:v>
                </c:pt>
                <c:pt idx="1">
                  <c:v>0.22821540924262804</c:v>
                </c:pt>
                <c:pt idx="2">
                  <c:v>0.23908805214456139</c:v>
                </c:pt>
                <c:pt idx="3">
                  <c:v>0.27090239124082033</c:v>
                </c:pt>
                <c:pt idx="4">
                  <c:v>0.24008091504402598</c:v>
                </c:pt>
                <c:pt idx="5">
                  <c:v>0.15196530980487793</c:v>
                </c:pt>
                <c:pt idx="6">
                  <c:v>0.21922280915414555</c:v>
                </c:pt>
              </c:numCache>
            </c:numRef>
          </c:val>
          <c:smooth val="0"/>
          <c:extLst>
            <c:ext xmlns:c16="http://schemas.microsoft.com/office/drawing/2014/chart" uri="{C3380CC4-5D6E-409C-BE32-E72D297353CC}">
              <c16:uniqueId val="{00000001-0A8E-46F3-9C19-4C84543114E1}"/>
            </c:ext>
          </c:extLst>
        </c:ser>
        <c:ser>
          <c:idx val="1"/>
          <c:order val="1"/>
          <c:tx>
            <c:strRef>
              <c:f>'Page 14'!$A$29</c:f>
              <c:strCache>
                <c:ptCount val="1"/>
                <c:pt idx="0">
                  <c:v>Ceat</c:v>
                </c:pt>
              </c:strCache>
            </c:strRef>
          </c:tx>
          <c:spPr>
            <a:ln w="12700" cap="rnd">
              <a:solidFill>
                <a:schemeClr val="accent2"/>
              </a:solidFill>
              <a:round/>
            </a:ln>
            <a:effectLst/>
          </c:spPr>
          <c:marker>
            <c:symbol val="none"/>
          </c:marker>
          <c:cat>
            <c:strRef>
              <c:f>'Page 14'!$B$27:$H$27</c:f>
              <c:strCache>
                <c:ptCount val="7"/>
                <c:pt idx="0">
                  <c:v>FY18</c:v>
                </c:pt>
                <c:pt idx="1">
                  <c:v>FY19</c:v>
                </c:pt>
                <c:pt idx="2">
                  <c:v>FY20</c:v>
                </c:pt>
                <c:pt idx="3">
                  <c:v>FY21</c:v>
                </c:pt>
                <c:pt idx="4">
                  <c:v>FY22</c:v>
                </c:pt>
                <c:pt idx="5">
                  <c:v>FY23</c:v>
                </c:pt>
                <c:pt idx="6">
                  <c:v>FY24</c:v>
                </c:pt>
              </c:strCache>
            </c:strRef>
          </c:cat>
          <c:val>
            <c:numRef>
              <c:f>'Page 14'!$B$29:$H$29</c:f>
              <c:numCache>
                <c:formatCode>0.00%</c:formatCode>
                <c:ptCount val="7"/>
                <c:pt idx="0">
                  <c:v>0.10180056283505866</c:v>
                </c:pt>
                <c:pt idx="1">
                  <c:v>9.4749667478463084E-2</c:v>
                </c:pt>
                <c:pt idx="2">
                  <c:v>0.10838448522827679</c:v>
                </c:pt>
                <c:pt idx="3">
                  <c:v>0.1317125735912531</c:v>
                </c:pt>
                <c:pt idx="4">
                  <c:v>7.8713844635661501E-2</c:v>
                </c:pt>
                <c:pt idx="5">
                  <c:v>8.5334532933623697E-2</c:v>
                </c:pt>
                <c:pt idx="6">
                  <c:v>0.13511891006641277</c:v>
                </c:pt>
              </c:numCache>
            </c:numRef>
          </c:val>
          <c:smooth val="0"/>
          <c:extLst>
            <c:ext xmlns:c16="http://schemas.microsoft.com/office/drawing/2014/chart" uri="{C3380CC4-5D6E-409C-BE32-E72D297353CC}">
              <c16:uniqueId val="{00000002-0A8E-46F3-9C19-4C84543114E1}"/>
            </c:ext>
          </c:extLst>
        </c:ser>
        <c:ser>
          <c:idx val="2"/>
          <c:order val="2"/>
          <c:tx>
            <c:strRef>
              <c:f>'Page 14'!$A$30</c:f>
              <c:strCache>
                <c:ptCount val="1"/>
                <c:pt idx="0">
                  <c:v>JK Tyres </c:v>
                </c:pt>
              </c:strCache>
            </c:strRef>
          </c:tx>
          <c:spPr>
            <a:ln w="12700" cap="rnd">
              <a:solidFill>
                <a:schemeClr val="accent3"/>
              </a:solidFill>
              <a:round/>
            </a:ln>
            <a:effectLst/>
          </c:spPr>
          <c:marker>
            <c:symbol val="none"/>
          </c:marker>
          <c:cat>
            <c:strRef>
              <c:f>'Page 14'!$B$27:$H$27</c:f>
              <c:strCache>
                <c:ptCount val="7"/>
                <c:pt idx="0">
                  <c:v>FY18</c:v>
                </c:pt>
                <c:pt idx="1">
                  <c:v>FY19</c:v>
                </c:pt>
                <c:pt idx="2">
                  <c:v>FY20</c:v>
                </c:pt>
                <c:pt idx="3">
                  <c:v>FY21</c:v>
                </c:pt>
                <c:pt idx="4">
                  <c:v>FY22</c:v>
                </c:pt>
                <c:pt idx="5">
                  <c:v>FY23</c:v>
                </c:pt>
                <c:pt idx="6">
                  <c:v>FY24</c:v>
                </c:pt>
              </c:strCache>
            </c:strRef>
          </c:cat>
          <c:val>
            <c:numRef>
              <c:f>'Page 14'!$B$30:$H$30</c:f>
              <c:numCache>
                <c:formatCode>0.00%</c:formatCode>
                <c:ptCount val="7"/>
                <c:pt idx="0">
                  <c:v>0.10538678207468483</c:v>
                </c:pt>
                <c:pt idx="1">
                  <c:v>0.10679356003611194</c:v>
                </c:pt>
                <c:pt idx="2">
                  <c:v>0.10433122771618884</c:v>
                </c:pt>
                <c:pt idx="3">
                  <c:v>0.15236865812660683</c:v>
                </c:pt>
                <c:pt idx="4">
                  <c:v>9.2920280131119498E-2</c:v>
                </c:pt>
                <c:pt idx="5">
                  <c:v>8.6911247161135463E-2</c:v>
                </c:pt>
                <c:pt idx="6">
                  <c:v>0.13962343135281288</c:v>
                </c:pt>
              </c:numCache>
            </c:numRef>
          </c:val>
          <c:smooth val="0"/>
          <c:extLst>
            <c:ext xmlns:c16="http://schemas.microsoft.com/office/drawing/2014/chart" uri="{C3380CC4-5D6E-409C-BE32-E72D297353CC}">
              <c16:uniqueId val="{00000003-0A8E-46F3-9C19-4C84543114E1}"/>
            </c:ext>
          </c:extLst>
        </c:ser>
        <c:ser>
          <c:idx val="3"/>
          <c:order val="3"/>
          <c:tx>
            <c:strRef>
              <c:f>'Page 14'!$A$31</c:f>
              <c:strCache>
                <c:ptCount val="1"/>
                <c:pt idx="0">
                  <c:v>MRF</c:v>
                </c:pt>
              </c:strCache>
            </c:strRef>
          </c:tx>
          <c:spPr>
            <a:ln w="12700" cap="rnd">
              <a:solidFill>
                <a:schemeClr val="accent4"/>
              </a:solidFill>
              <a:round/>
            </a:ln>
            <a:effectLst/>
          </c:spPr>
          <c:marker>
            <c:symbol val="none"/>
          </c:marker>
          <c:cat>
            <c:strRef>
              <c:f>'Page 14'!$B$27:$H$27</c:f>
              <c:strCache>
                <c:ptCount val="7"/>
                <c:pt idx="0">
                  <c:v>FY18</c:v>
                </c:pt>
                <c:pt idx="1">
                  <c:v>FY19</c:v>
                </c:pt>
                <c:pt idx="2">
                  <c:v>FY20</c:v>
                </c:pt>
                <c:pt idx="3">
                  <c:v>FY21</c:v>
                </c:pt>
                <c:pt idx="4">
                  <c:v>FY22</c:v>
                </c:pt>
                <c:pt idx="5">
                  <c:v>FY23</c:v>
                </c:pt>
                <c:pt idx="6">
                  <c:v>FY24</c:v>
                </c:pt>
              </c:strCache>
            </c:strRef>
          </c:cat>
          <c:val>
            <c:numRef>
              <c:f>'Page 14'!$B$31:$H$31</c:f>
              <c:numCache>
                <c:formatCode>0.00%</c:formatCode>
                <c:ptCount val="7"/>
                <c:pt idx="0">
                  <c:v>0.1750809665293763</c:v>
                </c:pt>
                <c:pt idx="1">
                  <c:v>0.17016732952635197</c:v>
                </c:pt>
                <c:pt idx="2">
                  <c:v>0.16735458553042432</c:v>
                </c:pt>
                <c:pt idx="3">
                  <c:v>0.19546802503822117</c:v>
                </c:pt>
                <c:pt idx="4">
                  <c:v>0.12299130542821883</c:v>
                </c:pt>
                <c:pt idx="5">
                  <c:v>0.11514221153816892</c:v>
                </c:pt>
                <c:pt idx="6">
                  <c:v>0.18158694690854413</c:v>
                </c:pt>
              </c:numCache>
            </c:numRef>
          </c:val>
          <c:smooth val="0"/>
          <c:extLst>
            <c:ext xmlns:c16="http://schemas.microsoft.com/office/drawing/2014/chart" uri="{C3380CC4-5D6E-409C-BE32-E72D297353CC}">
              <c16:uniqueId val="{00000004-0A8E-46F3-9C19-4C84543114E1}"/>
            </c:ext>
          </c:extLst>
        </c:ser>
        <c:ser>
          <c:idx val="4"/>
          <c:order val="4"/>
          <c:tx>
            <c:strRef>
              <c:f>'Page 14'!$A$32</c:f>
              <c:strCache>
                <c:ptCount val="1"/>
                <c:pt idx="0">
                  <c:v>TVS Tyres</c:v>
                </c:pt>
              </c:strCache>
            </c:strRef>
          </c:tx>
          <c:spPr>
            <a:ln w="12700" cap="rnd">
              <a:solidFill>
                <a:schemeClr val="accent5"/>
              </a:solidFill>
              <a:round/>
            </a:ln>
            <a:effectLst/>
          </c:spPr>
          <c:marker>
            <c:symbol val="none"/>
          </c:marker>
          <c:cat>
            <c:strRef>
              <c:f>'Page 14'!$B$27:$H$27</c:f>
              <c:strCache>
                <c:ptCount val="7"/>
                <c:pt idx="0">
                  <c:v>FY18</c:v>
                </c:pt>
                <c:pt idx="1">
                  <c:v>FY19</c:v>
                </c:pt>
                <c:pt idx="2">
                  <c:v>FY20</c:v>
                </c:pt>
                <c:pt idx="3">
                  <c:v>FY21</c:v>
                </c:pt>
                <c:pt idx="4">
                  <c:v>FY22</c:v>
                </c:pt>
                <c:pt idx="5">
                  <c:v>FY23</c:v>
                </c:pt>
                <c:pt idx="6">
                  <c:v>FY24</c:v>
                </c:pt>
              </c:strCache>
            </c:strRef>
          </c:cat>
          <c:val>
            <c:numRef>
              <c:f>'Page 14'!$B$32:$H$32</c:f>
              <c:numCache>
                <c:formatCode>0.00%</c:formatCode>
                <c:ptCount val="7"/>
                <c:pt idx="0">
                  <c:v>0.12488675169001312</c:v>
                </c:pt>
                <c:pt idx="1">
                  <c:v>0.11328353174439935</c:v>
                </c:pt>
                <c:pt idx="2">
                  <c:v>0.10792208162605632</c:v>
                </c:pt>
                <c:pt idx="3">
                  <c:v>0.12121946565869611</c:v>
                </c:pt>
                <c:pt idx="4">
                  <c:v>6.8150536788705904E-2</c:v>
                </c:pt>
                <c:pt idx="5">
                  <c:v>7.9494936297517318E-2</c:v>
                </c:pt>
                <c:pt idx="6">
                  <c:v>0.10064593301435407</c:v>
                </c:pt>
              </c:numCache>
            </c:numRef>
          </c:val>
          <c:smooth val="0"/>
          <c:extLst>
            <c:ext xmlns:c16="http://schemas.microsoft.com/office/drawing/2014/chart" uri="{C3380CC4-5D6E-409C-BE32-E72D297353CC}">
              <c16:uniqueId val="{00000005-0A8E-46F3-9C19-4C84543114E1}"/>
            </c:ext>
          </c:extLst>
        </c:ser>
        <c:dLbls>
          <c:showLegendKey val="0"/>
          <c:showVal val="0"/>
          <c:showCatName val="0"/>
          <c:showSerName val="0"/>
          <c:showPercent val="0"/>
          <c:showBubbleSize val="0"/>
        </c:dLbls>
        <c:marker val="1"/>
        <c:smooth val="0"/>
        <c:axId val="1135282896"/>
        <c:axId val="1135281456"/>
      </c:lineChart>
      <c:catAx>
        <c:axId val="1135282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5281456"/>
        <c:crosses val="autoZero"/>
        <c:auto val="1"/>
        <c:lblAlgn val="ctr"/>
        <c:lblOffset val="100"/>
        <c:noMultiLvlLbl val="0"/>
      </c:catAx>
      <c:valAx>
        <c:axId val="113528145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5282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Gross</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Margin Growth %</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layout>
        <c:manualLayout>
          <c:xMode val="edge"/>
          <c:yMode val="edge"/>
          <c:x val="0.2618426342643167"/>
          <c:y val="4.37360957097300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'Page 14'!$A$59</c:f>
              <c:strCache>
                <c:ptCount val="1"/>
                <c:pt idx="0">
                  <c:v>Apollo Tyres</c:v>
                </c:pt>
              </c:strCache>
            </c:strRef>
          </c:tx>
          <c:spPr>
            <a:solidFill>
              <a:schemeClr val="accent5">
                <a:lumMod val="60000"/>
                <a:lumOff val="40000"/>
              </a:schemeClr>
            </a:solidFill>
            <a:ln>
              <a:noFill/>
            </a:ln>
            <a:effectLst/>
          </c:spPr>
          <c:invertIfNegative val="0"/>
          <c:cat>
            <c:strRef>
              <c:f>'Page 14'!$B$50:$H$50</c:f>
              <c:strCache>
                <c:ptCount val="7"/>
                <c:pt idx="0">
                  <c:v>FY18</c:v>
                </c:pt>
                <c:pt idx="1">
                  <c:v>FY19</c:v>
                </c:pt>
                <c:pt idx="2">
                  <c:v>FY20</c:v>
                </c:pt>
                <c:pt idx="3">
                  <c:v>FY21</c:v>
                </c:pt>
                <c:pt idx="4">
                  <c:v>FY22</c:v>
                </c:pt>
                <c:pt idx="5">
                  <c:v>FY23</c:v>
                </c:pt>
                <c:pt idx="6">
                  <c:v>FY24</c:v>
                </c:pt>
              </c:strCache>
            </c:strRef>
          </c:cat>
          <c:val>
            <c:numRef>
              <c:f>'Page 14'!$B$59:$H$59</c:f>
              <c:numCache>
                <c:formatCode>0.00%</c:formatCode>
                <c:ptCount val="7"/>
                <c:pt idx="0">
                  <c:v>0.22340049249301849</c:v>
                </c:pt>
                <c:pt idx="1">
                  <c:v>0.22649702202538735</c:v>
                </c:pt>
                <c:pt idx="2">
                  <c:v>0.23581913371090263</c:v>
                </c:pt>
                <c:pt idx="3">
                  <c:v>0.25971029487842745</c:v>
                </c:pt>
                <c:pt idx="4">
                  <c:v>0.22731408592305172</c:v>
                </c:pt>
                <c:pt idx="5">
                  <c:v>0.23991569565937668</c:v>
                </c:pt>
                <c:pt idx="6">
                  <c:v>0.3448150582479434</c:v>
                </c:pt>
              </c:numCache>
            </c:numRef>
          </c:val>
          <c:extLst>
            <c:ext xmlns:c16="http://schemas.microsoft.com/office/drawing/2014/chart" uri="{C3380CC4-5D6E-409C-BE32-E72D297353CC}">
              <c16:uniqueId val="{00000000-5518-485B-9AC2-30738545A7D9}"/>
            </c:ext>
          </c:extLst>
        </c:ser>
        <c:dLbls>
          <c:showLegendKey val="0"/>
          <c:showVal val="0"/>
          <c:showCatName val="0"/>
          <c:showSerName val="0"/>
          <c:showPercent val="0"/>
          <c:showBubbleSize val="0"/>
        </c:dLbls>
        <c:gapWidth val="219"/>
        <c:axId val="1385039056"/>
        <c:axId val="1385028496"/>
      </c:barChart>
      <c:lineChart>
        <c:grouping val="standard"/>
        <c:varyColors val="0"/>
        <c:ser>
          <c:idx val="0"/>
          <c:order val="0"/>
          <c:tx>
            <c:strRef>
              <c:f>'Page 14'!$A$51</c:f>
              <c:strCache>
                <c:ptCount val="1"/>
                <c:pt idx="0">
                  <c:v>Balkrishna</c:v>
                </c:pt>
              </c:strCache>
            </c:strRef>
          </c:tx>
          <c:spPr>
            <a:ln w="12700" cap="rnd">
              <a:solidFill>
                <a:schemeClr val="accent1"/>
              </a:solidFill>
              <a:round/>
            </a:ln>
            <a:effectLst/>
          </c:spPr>
          <c:marker>
            <c:symbol val="none"/>
          </c:marker>
          <c:cat>
            <c:strRef>
              <c:f>'Page 14'!$B$50:$H$50</c:f>
              <c:strCache>
                <c:ptCount val="7"/>
                <c:pt idx="0">
                  <c:v>FY18</c:v>
                </c:pt>
                <c:pt idx="1">
                  <c:v>FY19</c:v>
                </c:pt>
                <c:pt idx="2">
                  <c:v>FY20</c:v>
                </c:pt>
                <c:pt idx="3">
                  <c:v>FY21</c:v>
                </c:pt>
                <c:pt idx="4">
                  <c:v>FY22</c:v>
                </c:pt>
                <c:pt idx="5">
                  <c:v>FY23</c:v>
                </c:pt>
                <c:pt idx="6">
                  <c:v>FY24</c:v>
                </c:pt>
              </c:strCache>
            </c:strRef>
          </c:cat>
          <c:val>
            <c:numRef>
              <c:f>'Page 14'!$B$51:$H$51</c:f>
              <c:numCache>
                <c:formatCode>0.00%</c:formatCode>
                <c:ptCount val="7"/>
                <c:pt idx="0">
                  <c:v>0.34570000000000001</c:v>
                </c:pt>
                <c:pt idx="1">
                  <c:v>0.3679</c:v>
                </c:pt>
                <c:pt idx="2">
                  <c:v>0.39329999999999998</c:v>
                </c:pt>
                <c:pt idx="3">
                  <c:v>0.43959999999999999</c:v>
                </c:pt>
                <c:pt idx="4">
                  <c:v>0.4027</c:v>
                </c:pt>
                <c:pt idx="5">
                  <c:v>0.35959999999999998</c:v>
                </c:pt>
                <c:pt idx="6">
                  <c:v>0.46729999999999999</c:v>
                </c:pt>
              </c:numCache>
            </c:numRef>
          </c:val>
          <c:smooth val="0"/>
          <c:extLst>
            <c:ext xmlns:c16="http://schemas.microsoft.com/office/drawing/2014/chart" uri="{C3380CC4-5D6E-409C-BE32-E72D297353CC}">
              <c16:uniqueId val="{00000001-5518-485B-9AC2-30738545A7D9}"/>
            </c:ext>
          </c:extLst>
        </c:ser>
        <c:ser>
          <c:idx val="1"/>
          <c:order val="1"/>
          <c:tx>
            <c:strRef>
              <c:f>'Page 14'!$A$52</c:f>
              <c:strCache>
                <c:ptCount val="1"/>
                <c:pt idx="0">
                  <c:v>Ceat</c:v>
                </c:pt>
              </c:strCache>
            </c:strRef>
          </c:tx>
          <c:spPr>
            <a:ln w="12700" cap="rnd">
              <a:solidFill>
                <a:schemeClr val="accent2"/>
              </a:solidFill>
              <a:round/>
            </a:ln>
            <a:effectLst/>
          </c:spPr>
          <c:marker>
            <c:symbol val="none"/>
          </c:marker>
          <c:cat>
            <c:strRef>
              <c:f>'Page 14'!$B$50:$H$50</c:f>
              <c:strCache>
                <c:ptCount val="7"/>
                <c:pt idx="0">
                  <c:v>FY18</c:v>
                </c:pt>
                <c:pt idx="1">
                  <c:v>FY19</c:v>
                </c:pt>
                <c:pt idx="2">
                  <c:v>FY20</c:v>
                </c:pt>
                <c:pt idx="3">
                  <c:v>FY21</c:v>
                </c:pt>
                <c:pt idx="4">
                  <c:v>FY22</c:v>
                </c:pt>
                <c:pt idx="5">
                  <c:v>FY23</c:v>
                </c:pt>
                <c:pt idx="6">
                  <c:v>FY24</c:v>
                </c:pt>
              </c:strCache>
            </c:strRef>
          </c:cat>
          <c:val>
            <c:numRef>
              <c:f>'Page 14'!$B$52:$H$52</c:f>
              <c:numCache>
                <c:formatCode>0.00%</c:formatCode>
                <c:ptCount val="7"/>
                <c:pt idx="0">
                  <c:v>0.21440000000000001</c:v>
                </c:pt>
                <c:pt idx="1">
                  <c:v>0.27239999999999998</c:v>
                </c:pt>
                <c:pt idx="2">
                  <c:v>0.28670000000000001</c:v>
                </c:pt>
                <c:pt idx="3">
                  <c:v>0.29420000000000002</c:v>
                </c:pt>
                <c:pt idx="4">
                  <c:v>0.22720000000000001</c:v>
                </c:pt>
                <c:pt idx="5">
                  <c:v>0.2293</c:v>
                </c:pt>
                <c:pt idx="6">
                  <c:v>0.34939999999999999</c:v>
                </c:pt>
              </c:numCache>
            </c:numRef>
          </c:val>
          <c:smooth val="0"/>
          <c:extLst>
            <c:ext xmlns:c16="http://schemas.microsoft.com/office/drawing/2014/chart" uri="{C3380CC4-5D6E-409C-BE32-E72D297353CC}">
              <c16:uniqueId val="{00000002-5518-485B-9AC2-30738545A7D9}"/>
            </c:ext>
          </c:extLst>
        </c:ser>
        <c:ser>
          <c:idx val="2"/>
          <c:order val="2"/>
          <c:tx>
            <c:strRef>
              <c:f>'Page 14'!$A$53</c:f>
              <c:strCache>
                <c:ptCount val="1"/>
                <c:pt idx="0">
                  <c:v>JK Tyres </c:v>
                </c:pt>
              </c:strCache>
            </c:strRef>
          </c:tx>
          <c:spPr>
            <a:ln w="12700" cap="rnd">
              <a:solidFill>
                <a:schemeClr val="accent3"/>
              </a:solidFill>
              <a:round/>
            </a:ln>
            <a:effectLst/>
          </c:spPr>
          <c:marker>
            <c:symbol val="none"/>
          </c:marker>
          <c:cat>
            <c:strRef>
              <c:f>'Page 14'!$B$50:$H$50</c:f>
              <c:strCache>
                <c:ptCount val="7"/>
                <c:pt idx="0">
                  <c:v>FY18</c:v>
                </c:pt>
                <c:pt idx="1">
                  <c:v>FY19</c:v>
                </c:pt>
                <c:pt idx="2">
                  <c:v>FY20</c:v>
                </c:pt>
                <c:pt idx="3">
                  <c:v>FY21</c:v>
                </c:pt>
                <c:pt idx="4">
                  <c:v>FY22</c:v>
                </c:pt>
                <c:pt idx="5">
                  <c:v>FY23</c:v>
                </c:pt>
                <c:pt idx="6">
                  <c:v>FY24</c:v>
                </c:pt>
              </c:strCache>
            </c:strRef>
          </c:cat>
          <c:val>
            <c:numRef>
              <c:f>'Page 14'!$B$53:$H$53</c:f>
              <c:numCache>
                <c:formatCode>0.00%</c:formatCode>
                <c:ptCount val="7"/>
                <c:pt idx="0">
                  <c:v>0.20749999999999999</c:v>
                </c:pt>
                <c:pt idx="1">
                  <c:v>0.21290000000000001</c:v>
                </c:pt>
                <c:pt idx="2">
                  <c:v>0.2089</c:v>
                </c:pt>
                <c:pt idx="3">
                  <c:v>0.23300000000000001</c:v>
                </c:pt>
                <c:pt idx="4">
                  <c:v>0.17469999999999999</c:v>
                </c:pt>
                <c:pt idx="5">
                  <c:v>0.17080000000000001</c:v>
                </c:pt>
                <c:pt idx="6">
                  <c:v>0.29980000000000001</c:v>
                </c:pt>
              </c:numCache>
            </c:numRef>
          </c:val>
          <c:smooth val="0"/>
          <c:extLst>
            <c:ext xmlns:c16="http://schemas.microsoft.com/office/drawing/2014/chart" uri="{C3380CC4-5D6E-409C-BE32-E72D297353CC}">
              <c16:uniqueId val="{00000003-5518-485B-9AC2-30738545A7D9}"/>
            </c:ext>
          </c:extLst>
        </c:ser>
        <c:ser>
          <c:idx val="3"/>
          <c:order val="3"/>
          <c:tx>
            <c:strRef>
              <c:f>'Page 14'!$A$54</c:f>
              <c:strCache>
                <c:ptCount val="1"/>
                <c:pt idx="0">
                  <c:v>MRF</c:v>
                </c:pt>
              </c:strCache>
            </c:strRef>
          </c:tx>
          <c:spPr>
            <a:ln w="12700" cap="rnd">
              <a:solidFill>
                <a:schemeClr val="accent4"/>
              </a:solidFill>
              <a:round/>
            </a:ln>
            <a:effectLst/>
          </c:spPr>
          <c:marker>
            <c:symbol val="none"/>
          </c:marker>
          <c:cat>
            <c:strRef>
              <c:f>'Page 14'!$B$50:$H$50</c:f>
              <c:strCache>
                <c:ptCount val="7"/>
                <c:pt idx="0">
                  <c:v>FY18</c:v>
                </c:pt>
                <c:pt idx="1">
                  <c:v>FY19</c:v>
                </c:pt>
                <c:pt idx="2">
                  <c:v>FY20</c:v>
                </c:pt>
                <c:pt idx="3">
                  <c:v>FY21</c:v>
                </c:pt>
                <c:pt idx="4">
                  <c:v>FY22</c:v>
                </c:pt>
                <c:pt idx="5">
                  <c:v>FY23</c:v>
                </c:pt>
                <c:pt idx="6">
                  <c:v>FY24</c:v>
                </c:pt>
              </c:strCache>
            </c:strRef>
          </c:cat>
          <c:val>
            <c:numRef>
              <c:f>'Page 14'!$B$54:$H$54</c:f>
              <c:numCache>
                <c:formatCode>0.00%</c:formatCode>
                <c:ptCount val="7"/>
                <c:pt idx="0">
                  <c:v>0.2284817613822924</c:v>
                </c:pt>
                <c:pt idx="1">
                  <c:v>0.22386581262778821</c:v>
                </c:pt>
                <c:pt idx="2">
                  <c:v>0.2288066178164212</c:v>
                </c:pt>
                <c:pt idx="3">
                  <c:v>0.25032405279137054</c:v>
                </c:pt>
                <c:pt idx="4">
                  <c:v>0.17531456023689423</c:v>
                </c:pt>
                <c:pt idx="5">
                  <c:v>0.16859154923455974</c:v>
                </c:pt>
                <c:pt idx="6">
                  <c:v>0.3294263109569191</c:v>
                </c:pt>
              </c:numCache>
            </c:numRef>
          </c:val>
          <c:smooth val="0"/>
          <c:extLst>
            <c:ext xmlns:c16="http://schemas.microsoft.com/office/drawing/2014/chart" uri="{C3380CC4-5D6E-409C-BE32-E72D297353CC}">
              <c16:uniqueId val="{00000004-5518-485B-9AC2-30738545A7D9}"/>
            </c:ext>
          </c:extLst>
        </c:ser>
        <c:ser>
          <c:idx val="4"/>
          <c:order val="4"/>
          <c:tx>
            <c:strRef>
              <c:f>'Page 14'!$A$55</c:f>
              <c:strCache>
                <c:ptCount val="1"/>
                <c:pt idx="0">
                  <c:v>TVS Tyres</c:v>
                </c:pt>
              </c:strCache>
            </c:strRef>
          </c:tx>
          <c:spPr>
            <a:ln w="12700" cap="rnd">
              <a:solidFill>
                <a:schemeClr val="accent5"/>
              </a:solidFill>
              <a:round/>
            </a:ln>
            <a:effectLst/>
          </c:spPr>
          <c:marker>
            <c:symbol val="none"/>
          </c:marker>
          <c:cat>
            <c:strRef>
              <c:f>'Page 14'!$B$50:$H$50</c:f>
              <c:strCache>
                <c:ptCount val="7"/>
                <c:pt idx="0">
                  <c:v>FY18</c:v>
                </c:pt>
                <c:pt idx="1">
                  <c:v>FY19</c:v>
                </c:pt>
                <c:pt idx="2">
                  <c:v>FY20</c:v>
                </c:pt>
                <c:pt idx="3">
                  <c:v>FY21</c:v>
                </c:pt>
                <c:pt idx="4">
                  <c:v>FY22</c:v>
                </c:pt>
                <c:pt idx="5">
                  <c:v>FY23</c:v>
                </c:pt>
                <c:pt idx="6">
                  <c:v>FY24</c:v>
                </c:pt>
              </c:strCache>
            </c:strRef>
          </c:cat>
          <c:val>
            <c:numRef>
              <c:f>'Page 14'!$B$55:$H$55</c:f>
              <c:numCache>
                <c:formatCode>0.00%</c:formatCode>
                <c:ptCount val="7"/>
                <c:pt idx="0">
                  <c:v>0.2225</c:v>
                </c:pt>
                <c:pt idx="1">
                  <c:v>0.20369999999999999</c:v>
                </c:pt>
                <c:pt idx="2">
                  <c:v>0.2145</c:v>
                </c:pt>
                <c:pt idx="3">
                  <c:v>0.20849999999999999</c:v>
                </c:pt>
                <c:pt idx="4">
                  <c:v>0.17730000000000001</c:v>
                </c:pt>
                <c:pt idx="5">
                  <c:v>0.18959999999999999</c:v>
                </c:pt>
                <c:pt idx="6">
                  <c:v>0.3281</c:v>
                </c:pt>
              </c:numCache>
            </c:numRef>
          </c:val>
          <c:smooth val="0"/>
          <c:extLst>
            <c:ext xmlns:c16="http://schemas.microsoft.com/office/drawing/2014/chart" uri="{C3380CC4-5D6E-409C-BE32-E72D297353CC}">
              <c16:uniqueId val="{00000005-5518-485B-9AC2-30738545A7D9}"/>
            </c:ext>
          </c:extLst>
        </c:ser>
        <c:dLbls>
          <c:showLegendKey val="0"/>
          <c:showVal val="0"/>
          <c:showCatName val="0"/>
          <c:showSerName val="0"/>
          <c:showPercent val="0"/>
          <c:showBubbleSize val="0"/>
        </c:dLbls>
        <c:marker val="1"/>
        <c:smooth val="0"/>
        <c:axId val="1385039056"/>
        <c:axId val="1385028496"/>
      </c:lineChart>
      <c:catAx>
        <c:axId val="1385039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5028496"/>
        <c:crosses val="autoZero"/>
        <c:auto val="1"/>
        <c:lblAlgn val="ctr"/>
        <c:lblOffset val="100"/>
        <c:noMultiLvlLbl val="0"/>
      </c:catAx>
      <c:valAx>
        <c:axId val="138502849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50390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Net Profit Margin Growth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'Page 14'!$A$72</c:f>
              <c:strCache>
                <c:ptCount val="1"/>
                <c:pt idx="0">
                  <c:v>Apollo Tyres</c:v>
                </c:pt>
              </c:strCache>
            </c:strRef>
          </c:tx>
          <c:spPr>
            <a:solidFill>
              <a:schemeClr val="accent5">
                <a:lumMod val="60000"/>
                <a:lumOff val="40000"/>
              </a:schemeClr>
            </a:solidFill>
            <a:ln>
              <a:noFill/>
            </a:ln>
            <a:effectLst/>
          </c:spPr>
          <c:invertIfNegative val="0"/>
          <c:cat>
            <c:strRef>
              <c:f>'Page 14'!$B$63:$H$63</c:f>
              <c:strCache>
                <c:ptCount val="7"/>
                <c:pt idx="0">
                  <c:v>FY18</c:v>
                </c:pt>
                <c:pt idx="1">
                  <c:v>FY19</c:v>
                </c:pt>
                <c:pt idx="2">
                  <c:v>FY20</c:v>
                </c:pt>
                <c:pt idx="3">
                  <c:v>FY21</c:v>
                </c:pt>
                <c:pt idx="4">
                  <c:v>FY22</c:v>
                </c:pt>
                <c:pt idx="5">
                  <c:v>FY23</c:v>
                </c:pt>
                <c:pt idx="6">
                  <c:v>FY24</c:v>
                </c:pt>
              </c:strCache>
            </c:strRef>
          </c:cat>
          <c:val>
            <c:numRef>
              <c:f>'Page 14'!$B$72:$H$72</c:f>
              <c:numCache>
                <c:formatCode>0.00%</c:formatCode>
                <c:ptCount val="7"/>
                <c:pt idx="0">
                  <c:v>4.8770283335073779E-2</c:v>
                </c:pt>
                <c:pt idx="1">
                  <c:v>3.8739882522149528E-2</c:v>
                </c:pt>
                <c:pt idx="2">
                  <c:v>2.9136646646524246E-2</c:v>
                </c:pt>
                <c:pt idx="3">
                  <c:v>2.0130482267057659E-2</c:v>
                </c:pt>
                <c:pt idx="4">
                  <c:v>3.0485621728142363E-2</c:v>
                </c:pt>
                <c:pt idx="5">
                  <c:v>4.4962314999147365E-2</c:v>
                </c:pt>
                <c:pt idx="6">
                  <c:v>6.7849278816221437E-2</c:v>
                </c:pt>
              </c:numCache>
            </c:numRef>
          </c:val>
          <c:extLst>
            <c:ext xmlns:c16="http://schemas.microsoft.com/office/drawing/2014/chart" uri="{C3380CC4-5D6E-409C-BE32-E72D297353CC}">
              <c16:uniqueId val="{00000000-4131-4EC4-993C-2077E5782CCE}"/>
            </c:ext>
          </c:extLst>
        </c:ser>
        <c:dLbls>
          <c:showLegendKey val="0"/>
          <c:showVal val="0"/>
          <c:showCatName val="0"/>
          <c:showSerName val="0"/>
          <c:showPercent val="0"/>
          <c:showBubbleSize val="0"/>
        </c:dLbls>
        <c:gapWidth val="219"/>
        <c:axId val="1385041456"/>
        <c:axId val="1385027536"/>
      </c:barChart>
      <c:lineChart>
        <c:grouping val="standard"/>
        <c:varyColors val="0"/>
        <c:ser>
          <c:idx val="0"/>
          <c:order val="0"/>
          <c:tx>
            <c:strRef>
              <c:f>'Page 14'!$A$64</c:f>
              <c:strCache>
                <c:ptCount val="1"/>
                <c:pt idx="0">
                  <c:v>Balkrishna</c:v>
                </c:pt>
              </c:strCache>
            </c:strRef>
          </c:tx>
          <c:spPr>
            <a:ln w="12700" cap="rnd">
              <a:solidFill>
                <a:schemeClr val="accent1"/>
              </a:solidFill>
              <a:round/>
            </a:ln>
            <a:effectLst/>
          </c:spPr>
          <c:marker>
            <c:symbol val="none"/>
          </c:marker>
          <c:cat>
            <c:strRef>
              <c:f>'Page 14'!$B$63:$H$63</c:f>
              <c:strCache>
                <c:ptCount val="7"/>
                <c:pt idx="0">
                  <c:v>FY18</c:v>
                </c:pt>
                <c:pt idx="1">
                  <c:v>FY19</c:v>
                </c:pt>
                <c:pt idx="2">
                  <c:v>FY20</c:v>
                </c:pt>
                <c:pt idx="3">
                  <c:v>FY21</c:v>
                </c:pt>
                <c:pt idx="4">
                  <c:v>FY22</c:v>
                </c:pt>
                <c:pt idx="5">
                  <c:v>FY23</c:v>
                </c:pt>
                <c:pt idx="6">
                  <c:v>FY24</c:v>
                </c:pt>
              </c:strCache>
            </c:strRef>
          </c:cat>
          <c:val>
            <c:numRef>
              <c:f>'Page 14'!$B$64:$H$64</c:f>
              <c:numCache>
                <c:formatCode>0.00%</c:formatCode>
                <c:ptCount val="7"/>
                <c:pt idx="0">
                  <c:v>0.16557713123257398</c:v>
                </c:pt>
                <c:pt idx="1">
                  <c:v>0.14849356716615572</c:v>
                </c:pt>
                <c:pt idx="2">
                  <c:v>0.19946001446612507</c:v>
                </c:pt>
                <c:pt idx="3">
                  <c:v>0.20361253910039265</c:v>
                </c:pt>
                <c:pt idx="4">
                  <c:v>0.17303908804212606</c:v>
                </c:pt>
                <c:pt idx="5">
                  <c:v>0.10834538138619385</c:v>
                </c:pt>
                <c:pt idx="6">
                  <c:v>0.15706163069825924</c:v>
                </c:pt>
              </c:numCache>
            </c:numRef>
          </c:val>
          <c:smooth val="0"/>
          <c:extLst>
            <c:ext xmlns:c16="http://schemas.microsoft.com/office/drawing/2014/chart" uri="{C3380CC4-5D6E-409C-BE32-E72D297353CC}">
              <c16:uniqueId val="{00000001-4131-4EC4-993C-2077E5782CCE}"/>
            </c:ext>
          </c:extLst>
        </c:ser>
        <c:ser>
          <c:idx val="1"/>
          <c:order val="1"/>
          <c:tx>
            <c:strRef>
              <c:f>'Page 14'!$A$65</c:f>
              <c:strCache>
                <c:ptCount val="1"/>
                <c:pt idx="0">
                  <c:v>Ceat</c:v>
                </c:pt>
              </c:strCache>
            </c:strRef>
          </c:tx>
          <c:spPr>
            <a:ln w="12700" cap="rnd">
              <a:solidFill>
                <a:schemeClr val="accent2"/>
              </a:solidFill>
              <a:round/>
            </a:ln>
            <a:effectLst/>
          </c:spPr>
          <c:marker>
            <c:symbol val="none"/>
          </c:marker>
          <c:cat>
            <c:strRef>
              <c:f>'Page 14'!$B$63:$H$63</c:f>
              <c:strCache>
                <c:ptCount val="7"/>
                <c:pt idx="0">
                  <c:v>FY18</c:v>
                </c:pt>
                <c:pt idx="1">
                  <c:v>FY19</c:v>
                </c:pt>
                <c:pt idx="2">
                  <c:v>FY20</c:v>
                </c:pt>
                <c:pt idx="3">
                  <c:v>FY21</c:v>
                </c:pt>
                <c:pt idx="4">
                  <c:v>FY22</c:v>
                </c:pt>
                <c:pt idx="5">
                  <c:v>FY23</c:v>
                </c:pt>
                <c:pt idx="6">
                  <c:v>FY24</c:v>
                </c:pt>
              </c:strCache>
            </c:strRef>
          </c:cat>
          <c:val>
            <c:numRef>
              <c:f>'Page 14'!$B$65:$H$65</c:f>
              <c:numCache>
                <c:formatCode>0.00%</c:formatCode>
                <c:ptCount val="7"/>
                <c:pt idx="0">
                  <c:v>3.7100000000000001E-2</c:v>
                </c:pt>
                <c:pt idx="1">
                  <c:v>3.5900000000000001E-2</c:v>
                </c:pt>
                <c:pt idx="2">
                  <c:v>3.39E-2</c:v>
                </c:pt>
                <c:pt idx="3">
                  <c:v>5.6800000000000003E-2</c:v>
                </c:pt>
                <c:pt idx="4">
                  <c:v>7.4999999999999997E-3</c:v>
                </c:pt>
                <c:pt idx="5">
                  <c:v>1.61E-2</c:v>
                </c:pt>
                <c:pt idx="6">
                  <c:v>5.1400000000000001E-2</c:v>
                </c:pt>
              </c:numCache>
            </c:numRef>
          </c:val>
          <c:smooth val="0"/>
          <c:extLst>
            <c:ext xmlns:c16="http://schemas.microsoft.com/office/drawing/2014/chart" uri="{C3380CC4-5D6E-409C-BE32-E72D297353CC}">
              <c16:uniqueId val="{00000002-4131-4EC4-993C-2077E5782CCE}"/>
            </c:ext>
          </c:extLst>
        </c:ser>
        <c:ser>
          <c:idx val="2"/>
          <c:order val="2"/>
          <c:tx>
            <c:strRef>
              <c:f>'Page 14'!$A$66</c:f>
              <c:strCache>
                <c:ptCount val="1"/>
                <c:pt idx="0">
                  <c:v>JK Tyres </c:v>
                </c:pt>
              </c:strCache>
            </c:strRef>
          </c:tx>
          <c:spPr>
            <a:ln w="12700" cap="rnd">
              <a:solidFill>
                <a:schemeClr val="accent3"/>
              </a:solidFill>
              <a:round/>
            </a:ln>
            <a:effectLst/>
          </c:spPr>
          <c:marker>
            <c:symbol val="none"/>
          </c:marker>
          <c:cat>
            <c:strRef>
              <c:f>'Page 14'!$B$63:$H$63</c:f>
              <c:strCache>
                <c:ptCount val="7"/>
                <c:pt idx="0">
                  <c:v>FY18</c:v>
                </c:pt>
                <c:pt idx="1">
                  <c:v>FY19</c:v>
                </c:pt>
                <c:pt idx="2">
                  <c:v>FY20</c:v>
                </c:pt>
                <c:pt idx="3">
                  <c:v>FY21</c:v>
                </c:pt>
                <c:pt idx="4">
                  <c:v>FY22</c:v>
                </c:pt>
                <c:pt idx="5">
                  <c:v>FY23</c:v>
                </c:pt>
                <c:pt idx="6">
                  <c:v>FY24</c:v>
                </c:pt>
              </c:strCache>
            </c:strRef>
          </c:cat>
          <c:val>
            <c:numRef>
              <c:f>'Page 14'!$B$66:$H$66</c:f>
              <c:numCache>
                <c:formatCode>0.00%</c:formatCode>
                <c:ptCount val="7"/>
                <c:pt idx="0">
                  <c:v>7.6E-3</c:v>
                </c:pt>
                <c:pt idx="1">
                  <c:v>1.7000000000000001E-2</c:v>
                </c:pt>
                <c:pt idx="2">
                  <c:v>1.7100000000000001E-2</c:v>
                </c:pt>
                <c:pt idx="3">
                  <c:v>3.6600000000000001E-2</c:v>
                </c:pt>
                <c:pt idx="4">
                  <c:v>1.67E-2</c:v>
                </c:pt>
                <c:pt idx="5">
                  <c:v>1.8100000000000002E-2</c:v>
                </c:pt>
                <c:pt idx="6">
                  <c:v>5.4100000000000002E-2</c:v>
                </c:pt>
              </c:numCache>
            </c:numRef>
          </c:val>
          <c:smooth val="0"/>
          <c:extLst>
            <c:ext xmlns:c16="http://schemas.microsoft.com/office/drawing/2014/chart" uri="{C3380CC4-5D6E-409C-BE32-E72D297353CC}">
              <c16:uniqueId val="{00000003-4131-4EC4-993C-2077E5782CCE}"/>
            </c:ext>
          </c:extLst>
        </c:ser>
        <c:ser>
          <c:idx val="3"/>
          <c:order val="3"/>
          <c:tx>
            <c:strRef>
              <c:f>'Page 14'!$A$67</c:f>
              <c:strCache>
                <c:ptCount val="1"/>
                <c:pt idx="0">
                  <c:v>MRF</c:v>
                </c:pt>
              </c:strCache>
            </c:strRef>
          </c:tx>
          <c:spPr>
            <a:ln w="12700" cap="rnd">
              <a:solidFill>
                <a:schemeClr val="accent4"/>
              </a:solidFill>
              <a:round/>
            </a:ln>
            <a:effectLst/>
          </c:spPr>
          <c:marker>
            <c:symbol val="none"/>
          </c:marker>
          <c:cat>
            <c:strRef>
              <c:f>'Page 14'!$B$63:$H$63</c:f>
              <c:strCache>
                <c:ptCount val="7"/>
                <c:pt idx="0">
                  <c:v>FY18</c:v>
                </c:pt>
                <c:pt idx="1">
                  <c:v>FY19</c:v>
                </c:pt>
                <c:pt idx="2">
                  <c:v>FY20</c:v>
                </c:pt>
                <c:pt idx="3">
                  <c:v>FY21</c:v>
                </c:pt>
                <c:pt idx="4">
                  <c:v>FY22</c:v>
                </c:pt>
                <c:pt idx="5">
                  <c:v>FY23</c:v>
                </c:pt>
                <c:pt idx="6">
                  <c:v>FY24</c:v>
                </c:pt>
              </c:strCache>
            </c:strRef>
          </c:cat>
          <c:val>
            <c:numRef>
              <c:f>'Page 14'!$B$67:$H$67</c:f>
              <c:numCache>
                <c:formatCode>0.00%</c:formatCode>
                <c:ptCount val="7"/>
                <c:pt idx="0">
                  <c:v>7.5674197239347277E-2</c:v>
                </c:pt>
                <c:pt idx="1">
                  <c:v>7.0391589443720717E-2</c:v>
                </c:pt>
                <c:pt idx="2">
                  <c:v>8.7610809133000581E-2</c:v>
                </c:pt>
                <c:pt idx="3">
                  <c:v>7.901443403831955E-2</c:v>
                </c:pt>
                <c:pt idx="4">
                  <c:v>3.4645758969593765E-2</c:v>
                </c:pt>
                <c:pt idx="5">
                  <c:v>3.3420939285902028E-2</c:v>
                </c:pt>
                <c:pt idx="6">
                  <c:v>8.2689524224240557E-2</c:v>
                </c:pt>
              </c:numCache>
            </c:numRef>
          </c:val>
          <c:smooth val="0"/>
          <c:extLst>
            <c:ext xmlns:c16="http://schemas.microsoft.com/office/drawing/2014/chart" uri="{C3380CC4-5D6E-409C-BE32-E72D297353CC}">
              <c16:uniqueId val="{00000004-4131-4EC4-993C-2077E5782CCE}"/>
            </c:ext>
          </c:extLst>
        </c:ser>
        <c:ser>
          <c:idx val="4"/>
          <c:order val="4"/>
          <c:tx>
            <c:strRef>
              <c:f>'Page 14'!$A$68</c:f>
              <c:strCache>
                <c:ptCount val="1"/>
                <c:pt idx="0">
                  <c:v>TVS Tyres</c:v>
                </c:pt>
              </c:strCache>
            </c:strRef>
          </c:tx>
          <c:spPr>
            <a:ln w="12700" cap="rnd">
              <a:solidFill>
                <a:schemeClr val="accent5"/>
              </a:solidFill>
              <a:round/>
            </a:ln>
            <a:effectLst/>
          </c:spPr>
          <c:marker>
            <c:symbol val="none"/>
          </c:marker>
          <c:cat>
            <c:strRef>
              <c:f>'Page 14'!$B$63:$H$63</c:f>
              <c:strCache>
                <c:ptCount val="7"/>
                <c:pt idx="0">
                  <c:v>FY18</c:v>
                </c:pt>
                <c:pt idx="1">
                  <c:v>FY19</c:v>
                </c:pt>
                <c:pt idx="2">
                  <c:v>FY20</c:v>
                </c:pt>
                <c:pt idx="3">
                  <c:v>FY21</c:v>
                </c:pt>
                <c:pt idx="4">
                  <c:v>FY22</c:v>
                </c:pt>
                <c:pt idx="5">
                  <c:v>FY23</c:v>
                </c:pt>
                <c:pt idx="6">
                  <c:v>FY24</c:v>
                </c:pt>
              </c:strCache>
            </c:strRef>
          </c:cat>
          <c:val>
            <c:numRef>
              <c:f>'Page 14'!$B$68:$H$68</c:f>
              <c:numCache>
                <c:formatCode>0.00%</c:formatCode>
                <c:ptCount val="7"/>
                <c:pt idx="0">
                  <c:v>5.45E-2</c:v>
                </c:pt>
                <c:pt idx="1">
                  <c:v>4.2500000000000003E-2</c:v>
                </c:pt>
                <c:pt idx="2">
                  <c:v>3.9100000000000003E-2</c:v>
                </c:pt>
                <c:pt idx="3">
                  <c:v>3.8100000000000002E-2</c:v>
                </c:pt>
                <c:pt idx="4">
                  <c:v>1.7000000000000001E-2</c:v>
                </c:pt>
                <c:pt idx="5">
                  <c:v>2.6100000000000002E-2</c:v>
                </c:pt>
                <c:pt idx="6">
                  <c:v>3.6799999999999999E-2</c:v>
                </c:pt>
              </c:numCache>
            </c:numRef>
          </c:val>
          <c:smooth val="0"/>
          <c:extLst>
            <c:ext xmlns:c16="http://schemas.microsoft.com/office/drawing/2014/chart" uri="{C3380CC4-5D6E-409C-BE32-E72D297353CC}">
              <c16:uniqueId val="{00000005-4131-4EC4-993C-2077E5782CCE}"/>
            </c:ext>
          </c:extLst>
        </c:ser>
        <c:dLbls>
          <c:showLegendKey val="0"/>
          <c:showVal val="0"/>
          <c:showCatName val="0"/>
          <c:showSerName val="0"/>
          <c:showPercent val="0"/>
          <c:showBubbleSize val="0"/>
        </c:dLbls>
        <c:marker val="1"/>
        <c:smooth val="0"/>
        <c:axId val="1385041456"/>
        <c:axId val="1385027536"/>
      </c:lineChart>
      <c:catAx>
        <c:axId val="1385041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5027536"/>
        <c:crosses val="autoZero"/>
        <c:auto val="1"/>
        <c:lblAlgn val="ctr"/>
        <c:lblOffset val="100"/>
        <c:noMultiLvlLbl val="0"/>
      </c:catAx>
      <c:valAx>
        <c:axId val="138502753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5041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Net Profit Growth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'Page 14'!$A$85</c:f>
              <c:strCache>
                <c:ptCount val="1"/>
                <c:pt idx="0">
                  <c:v>Apollo Tyres</c:v>
                </c:pt>
              </c:strCache>
            </c:strRef>
          </c:tx>
          <c:spPr>
            <a:solidFill>
              <a:schemeClr val="accent5">
                <a:lumMod val="60000"/>
                <a:lumOff val="40000"/>
              </a:schemeClr>
            </a:solidFill>
            <a:ln>
              <a:noFill/>
            </a:ln>
            <a:effectLst/>
          </c:spPr>
          <c:invertIfNegative val="0"/>
          <c:cat>
            <c:strRef>
              <c:f>'Page 14'!$B$76:$H$76</c:f>
              <c:strCache>
                <c:ptCount val="7"/>
                <c:pt idx="0">
                  <c:v>FY18</c:v>
                </c:pt>
                <c:pt idx="1">
                  <c:v>FY19</c:v>
                </c:pt>
                <c:pt idx="2">
                  <c:v>FY20</c:v>
                </c:pt>
                <c:pt idx="3">
                  <c:v>FY21</c:v>
                </c:pt>
                <c:pt idx="4">
                  <c:v>FY22</c:v>
                </c:pt>
                <c:pt idx="5">
                  <c:v>FY23</c:v>
                </c:pt>
                <c:pt idx="6">
                  <c:v>FY24</c:v>
                </c:pt>
              </c:strCache>
            </c:strRef>
          </c:cat>
          <c:val>
            <c:numRef>
              <c:f>'Page 14'!$B$85:$H$85</c:f>
              <c:numCache>
                <c:formatCode>0.00%</c:formatCode>
                <c:ptCount val="7"/>
                <c:pt idx="0">
                  <c:v>-0.34131938125568695</c:v>
                </c:pt>
                <c:pt idx="1">
                  <c:v>-6.0851786873698077E-2</c:v>
                </c:pt>
                <c:pt idx="2">
                  <c:v>-0.29926159096257687</c:v>
                </c:pt>
                <c:pt idx="3">
                  <c:v>-0.2648670207183158</c:v>
                </c:pt>
                <c:pt idx="4">
                  <c:v>0.82347734216611945</c:v>
                </c:pt>
                <c:pt idx="5">
                  <c:v>0.72978390228625356</c:v>
                </c:pt>
                <c:pt idx="6">
                  <c:v>0.55875217265353005</c:v>
                </c:pt>
              </c:numCache>
            </c:numRef>
          </c:val>
          <c:extLst>
            <c:ext xmlns:c16="http://schemas.microsoft.com/office/drawing/2014/chart" uri="{C3380CC4-5D6E-409C-BE32-E72D297353CC}">
              <c16:uniqueId val="{00000000-815E-4541-A4BA-FDFAEB12A737}"/>
            </c:ext>
          </c:extLst>
        </c:ser>
        <c:dLbls>
          <c:showLegendKey val="0"/>
          <c:showVal val="0"/>
          <c:showCatName val="0"/>
          <c:showSerName val="0"/>
          <c:showPercent val="0"/>
          <c:showBubbleSize val="0"/>
        </c:dLbls>
        <c:gapWidth val="219"/>
        <c:axId val="1141951744"/>
        <c:axId val="1141952224"/>
      </c:barChart>
      <c:lineChart>
        <c:grouping val="standard"/>
        <c:varyColors val="0"/>
        <c:ser>
          <c:idx val="0"/>
          <c:order val="0"/>
          <c:tx>
            <c:strRef>
              <c:f>'Page 14'!$A$77</c:f>
              <c:strCache>
                <c:ptCount val="1"/>
                <c:pt idx="0">
                  <c:v>Balkrishna</c:v>
                </c:pt>
              </c:strCache>
            </c:strRef>
          </c:tx>
          <c:spPr>
            <a:ln w="12700" cap="rnd">
              <a:solidFill>
                <a:schemeClr val="accent1"/>
              </a:solidFill>
              <a:round/>
            </a:ln>
            <a:effectLst/>
          </c:spPr>
          <c:marker>
            <c:symbol val="none"/>
          </c:marker>
          <c:cat>
            <c:strRef>
              <c:f>'Page 14'!$B$76:$H$76</c:f>
              <c:strCache>
                <c:ptCount val="7"/>
                <c:pt idx="0">
                  <c:v>FY18</c:v>
                </c:pt>
                <c:pt idx="1">
                  <c:v>FY19</c:v>
                </c:pt>
                <c:pt idx="2">
                  <c:v>FY20</c:v>
                </c:pt>
                <c:pt idx="3">
                  <c:v>FY21</c:v>
                </c:pt>
                <c:pt idx="4">
                  <c:v>FY22</c:v>
                </c:pt>
                <c:pt idx="5">
                  <c:v>FY23</c:v>
                </c:pt>
                <c:pt idx="6">
                  <c:v>FY24</c:v>
                </c:pt>
              </c:strCache>
            </c:strRef>
          </c:cat>
          <c:val>
            <c:numRef>
              <c:f>'Page 14'!$B$77:$H$77</c:f>
              <c:numCache>
                <c:formatCode>0.00%</c:formatCode>
                <c:ptCount val="7"/>
                <c:pt idx="0">
                  <c:v>2.6421148078398016E-2</c:v>
                </c:pt>
                <c:pt idx="1">
                  <c:v>5.1454898816237993E-2</c:v>
                </c:pt>
                <c:pt idx="2">
                  <c:v>0.24041879402830735</c:v>
                </c:pt>
                <c:pt idx="3">
                  <c:v>0.227041108737561</c:v>
                </c:pt>
                <c:pt idx="4">
                  <c:v>0.21897531273088666</c:v>
                </c:pt>
                <c:pt idx="5">
                  <c:v>-0.26333096462260863</c:v>
                </c:pt>
                <c:pt idx="6">
                  <c:v>0.39161149990542765</c:v>
                </c:pt>
              </c:numCache>
            </c:numRef>
          </c:val>
          <c:smooth val="0"/>
          <c:extLst>
            <c:ext xmlns:c16="http://schemas.microsoft.com/office/drawing/2014/chart" uri="{C3380CC4-5D6E-409C-BE32-E72D297353CC}">
              <c16:uniqueId val="{00000001-815E-4541-A4BA-FDFAEB12A737}"/>
            </c:ext>
          </c:extLst>
        </c:ser>
        <c:ser>
          <c:idx val="1"/>
          <c:order val="1"/>
          <c:tx>
            <c:strRef>
              <c:f>'Page 14'!$A$78</c:f>
              <c:strCache>
                <c:ptCount val="1"/>
                <c:pt idx="0">
                  <c:v>Ceat</c:v>
                </c:pt>
              </c:strCache>
            </c:strRef>
          </c:tx>
          <c:spPr>
            <a:ln w="12700" cap="rnd">
              <a:solidFill>
                <a:schemeClr val="accent2"/>
              </a:solidFill>
              <a:round/>
            </a:ln>
            <a:effectLst/>
          </c:spPr>
          <c:marker>
            <c:symbol val="none"/>
          </c:marker>
          <c:cat>
            <c:strRef>
              <c:f>'Page 14'!$B$76:$H$76</c:f>
              <c:strCache>
                <c:ptCount val="7"/>
                <c:pt idx="0">
                  <c:v>FY18</c:v>
                </c:pt>
                <c:pt idx="1">
                  <c:v>FY19</c:v>
                </c:pt>
                <c:pt idx="2">
                  <c:v>FY20</c:v>
                </c:pt>
                <c:pt idx="3">
                  <c:v>FY21</c:v>
                </c:pt>
                <c:pt idx="4">
                  <c:v>FY22</c:v>
                </c:pt>
                <c:pt idx="5">
                  <c:v>FY23</c:v>
                </c:pt>
                <c:pt idx="6">
                  <c:v>FY24</c:v>
                </c:pt>
              </c:strCache>
            </c:strRef>
          </c:cat>
          <c:val>
            <c:numRef>
              <c:f>'Page 14'!$B$78:$H$78</c:f>
              <c:numCache>
                <c:formatCode>0.00%</c:formatCode>
                <c:ptCount val="7"/>
                <c:pt idx="0">
                  <c:v>-0.35060000000000002</c:v>
                </c:pt>
                <c:pt idx="1">
                  <c:v>7.6300000000000007E-2</c:v>
                </c:pt>
                <c:pt idx="2">
                  <c:v>-8.3699999999999997E-2</c:v>
                </c:pt>
                <c:pt idx="3">
                  <c:v>0.87909999999999999</c:v>
                </c:pt>
                <c:pt idx="4">
                  <c:v>-0.8367</c:v>
                </c:pt>
                <c:pt idx="5">
                  <c:v>1.5842000000000001</c:v>
                </c:pt>
                <c:pt idx="6">
                  <c:v>2.3690000000000002</c:v>
                </c:pt>
              </c:numCache>
            </c:numRef>
          </c:val>
          <c:smooth val="0"/>
          <c:extLst>
            <c:ext xmlns:c16="http://schemas.microsoft.com/office/drawing/2014/chart" uri="{C3380CC4-5D6E-409C-BE32-E72D297353CC}">
              <c16:uniqueId val="{00000002-815E-4541-A4BA-FDFAEB12A737}"/>
            </c:ext>
          </c:extLst>
        </c:ser>
        <c:ser>
          <c:idx val="2"/>
          <c:order val="2"/>
          <c:tx>
            <c:strRef>
              <c:f>'Page 14'!$A$79</c:f>
              <c:strCache>
                <c:ptCount val="1"/>
                <c:pt idx="0">
                  <c:v>JK Tyres </c:v>
                </c:pt>
              </c:strCache>
            </c:strRef>
          </c:tx>
          <c:spPr>
            <a:ln w="12700" cap="rnd">
              <a:solidFill>
                <a:schemeClr val="accent3"/>
              </a:solidFill>
              <a:round/>
            </a:ln>
            <a:effectLst/>
          </c:spPr>
          <c:marker>
            <c:symbol val="none"/>
          </c:marker>
          <c:cat>
            <c:strRef>
              <c:f>'Page 14'!$B$76:$H$76</c:f>
              <c:strCache>
                <c:ptCount val="7"/>
                <c:pt idx="0">
                  <c:v>FY18</c:v>
                </c:pt>
                <c:pt idx="1">
                  <c:v>FY19</c:v>
                </c:pt>
                <c:pt idx="2">
                  <c:v>FY20</c:v>
                </c:pt>
                <c:pt idx="3">
                  <c:v>FY21</c:v>
                </c:pt>
                <c:pt idx="4">
                  <c:v>FY22</c:v>
                </c:pt>
                <c:pt idx="5">
                  <c:v>FY23</c:v>
                </c:pt>
                <c:pt idx="6">
                  <c:v>FY24</c:v>
                </c:pt>
              </c:strCache>
            </c:strRef>
          </c:cat>
          <c:val>
            <c:numRef>
              <c:f>'Page 14'!$B$79:$H$79</c:f>
              <c:numCache>
                <c:formatCode>0.00%</c:formatCode>
                <c:ptCount val="7"/>
                <c:pt idx="0">
                  <c:v>-0.83430000000000004</c:v>
                </c:pt>
                <c:pt idx="1">
                  <c:v>1.8018000000000001</c:v>
                </c:pt>
                <c:pt idx="2">
                  <c:v>-0.1547</c:v>
                </c:pt>
                <c:pt idx="3">
                  <c:v>1.2377</c:v>
                </c:pt>
                <c:pt idx="4">
                  <c:v>-0.39929999999999999</c:v>
                </c:pt>
                <c:pt idx="5">
                  <c:v>0.32169999999999999</c:v>
                </c:pt>
                <c:pt idx="6">
                  <c:v>2.0651999999999999</c:v>
                </c:pt>
              </c:numCache>
            </c:numRef>
          </c:val>
          <c:smooth val="0"/>
          <c:extLst>
            <c:ext xmlns:c16="http://schemas.microsoft.com/office/drawing/2014/chart" uri="{C3380CC4-5D6E-409C-BE32-E72D297353CC}">
              <c16:uniqueId val="{00000003-815E-4541-A4BA-FDFAEB12A737}"/>
            </c:ext>
          </c:extLst>
        </c:ser>
        <c:ser>
          <c:idx val="3"/>
          <c:order val="3"/>
          <c:tx>
            <c:strRef>
              <c:f>'Page 14'!$A$80</c:f>
              <c:strCache>
                <c:ptCount val="1"/>
                <c:pt idx="0">
                  <c:v>MRF</c:v>
                </c:pt>
              </c:strCache>
            </c:strRef>
          </c:tx>
          <c:spPr>
            <a:ln w="12700" cap="rnd">
              <a:solidFill>
                <a:schemeClr val="accent4"/>
              </a:solidFill>
              <a:round/>
            </a:ln>
            <a:effectLst/>
          </c:spPr>
          <c:marker>
            <c:symbol val="none"/>
          </c:marker>
          <c:cat>
            <c:strRef>
              <c:f>'Page 14'!$B$76:$H$76</c:f>
              <c:strCache>
                <c:ptCount val="7"/>
                <c:pt idx="0">
                  <c:v>FY18</c:v>
                </c:pt>
                <c:pt idx="1">
                  <c:v>FY19</c:v>
                </c:pt>
                <c:pt idx="2">
                  <c:v>FY20</c:v>
                </c:pt>
                <c:pt idx="3">
                  <c:v>FY21</c:v>
                </c:pt>
                <c:pt idx="4">
                  <c:v>FY22</c:v>
                </c:pt>
                <c:pt idx="5">
                  <c:v>FY23</c:v>
                </c:pt>
                <c:pt idx="6">
                  <c:v>FY24</c:v>
                </c:pt>
              </c:strCache>
            </c:strRef>
          </c:cat>
          <c:val>
            <c:numRef>
              <c:f>'Page 14'!$B$80:$H$80</c:f>
              <c:numCache>
                <c:formatCode>0.00%</c:formatCode>
                <c:ptCount val="7"/>
                <c:pt idx="0">
                  <c:v>-0.23859859240220216</c:v>
                </c:pt>
                <c:pt idx="1">
                  <c:v>-8.8369667995313872E-4</c:v>
                </c:pt>
                <c:pt idx="2">
                  <c:v>0.25823228168864909</c:v>
                </c:pt>
                <c:pt idx="3">
                  <c:v>-0.10227967692275353</c:v>
                </c:pt>
                <c:pt idx="4">
                  <c:v>-0.47595668209259956</c:v>
                </c:pt>
                <c:pt idx="5">
                  <c:v>0.14900484131252512</c:v>
                </c:pt>
                <c:pt idx="6">
                  <c:v>1.7065517062005862</c:v>
                </c:pt>
              </c:numCache>
            </c:numRef>
          </c:val>
          <c:smooth val="0"/>
          <c:extLst>
            <c:ext xmlns:c16="http://schemas.microsoft.com/office/drawing/2014/chart" uri="{C3380CC4-5D6E-409C-BE32-E72D297353CC}">
              <c16:uniqueId val="{00000004-815E-4541-A4BA-FDFAEB12A737}"/>
            </c:ext>
          </c:extLst>
        </c:ser>
        <c:ser>
          <c:idx val="4"/>
          <c:order val="4"/>
          <c:tx>
            <c:strRef>
              <c:f>'Page 14'!$A$81</c:f>
              <c:strCache>
                <c:ptCount val="1"/>
                <c:pt idx="0">
                  <c:v>TVS Tyres</c:v>
                </c:pt>
              </c:strCache>
            </c:strRef>
          </c:tx>
          <c:spPr>
            <a:ln w="12700" cap="rnd">
              <a:solidFill>
                <a:schemeClr val="accent5"/>
              </a:solidFill>
              <a:round/>
            </a:ln>
            <a:effectLst/>
          </c:spPr>
          <c:marker>
            <c:symbol val="none"/>
          </c:marker>
          <c:cat>
            <c:strRef>
              <c:f>'Page 14'!$B$76:$H$76</c:f>
              <c:strCache>
                <c:ptCount val="7"/>
                <c:pt idx="0">
                  <c:v>FY18</c:v>
                </c:pt>
                <c:pt idx="1">
                  <c:v>FY19</c:v>
                </c:pt>
                <c:pt idx="2">
                  <c:v>FY20</c:v>
                </c:pt>
                <c:pt idx="3">
                  <c:v>FY21</c:v>
                </c:pt>
                <c:pt idx="4">
                  <c:v>FY22</c:v>
                </c:pt>
                <c:pt idx="5">
                  <c:v>FY23</c:v>
                </c:pt>
                <c:pt idx="6">
                  <c:v>FY24</c:v>
                </c:pt>
              </c:strCache>
            </c:strRef>
          </c:cat>
          <c:val>
            <c:numRef>
              <c:f>'Page 14'!$B$81:$H$81</c:f>
              <c:numCache>
                <c:formatCode>0.00%</c:formatCode>
                <c:ptCount val="7"/>
                <c:pt idx="0">
                  <c:v>-0.21609999999999999</c:v>
                </c:pt>
                <c:pt idx="1">
                  <c:v>-0.11990000000000001</c:v>
                </c:pt>
                <c:pt idx="2">
                  <c:v>-0.2034</c:v>
                </c:pt>
                <c:pt idx="3">
                  <c:v>-0.1027</c:v>
                </c:pt>
                <c:pt idx="4">
                  <c:v>-0.41320000000000001</c:v>
                </c:pt>
                <c:pt idx="5">
                  <c:v>0.7964</c:v>
                </c:pt>
                <c:pt idx="6">
                  <c:v>0.38469999999999999</c:v>
                </c:pt>
              </c:numCache>
            </c:numRef>
          </c:val>
          <c:smooth val="0"/>
          <c:extLst>
            <c:ext xmlns:c16="http://schemas.microsoft.com/office/drawing/2014/chart" uri="{C3380CC4-5D6E-409C-BE32-E72D297353CC}">
              <c16:uniqueId val="{00000005-815E-4541-A4BA-FDFAEB12A737}"/>
            </c:ext>
          </c:extLst>
        </c:ser>
        <c:dLbls>
          <c:showLegendKey val="0"/>
          <c:showVal val="0"/>
          <c:showCatName val="0"/>
          <c:showSerName val="0"/>
          <c:showPercent val="0"/>
          <c:showBubbleSize val="0"/>
        </c:dLbls>
        <c:marker val="1"/>
        <c:smooth val="0"/>
        <c:axId val="1141951744"/>
        <c:axId val="1141952224"/>
      </c:lineChart>
      <c:catAx>
        <c:axId val="114195174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1952224"/>
        <c:crosses val="autoZero"/>
        <c:auto val="1"/>
        <c:lblAlgn val="ctr"/>
        <c:lblOffset val="100"/>
        <c:noMultiLvlLbl val="0"/>
      </c:catAx>
      <c:valAx>
        <c:axId val="1141952224"/>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1951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Trade</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Receivable Growth %</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'page 16-18'!$A$119</c:f>
              <c:strCache>
                <c:ptCount val="1"/>
                <c:pt idx="0">
                  <c:v>Apollo Tyres</c:v>
                </c:pt>
              </c:strCache>
            </c:strRef>
          </c:tx>
          <c:spPr>
            <a:solidFill>
              <a:schemeClr val="accent5">
                <a:lumMod val="60000"/>
                <a:lumOff val="40000"/>
              </a:schemeClr>
            </a:solidFill>
            <a:ln>
              <a:noFill/>
            </a:ln>
            <a:effectLst/>
          </c:spPr>
          <c:invertIfNegative val="0"/>
          <c:cat>
            <c:strRef>
              <c:f>'page 16-18'!$B$104:$G$104</c:f>
              <c:strCache>
                <c:ptCount val="6"/>
                <c:pt idx="0">
                  <c:v>FY19</c:v>
                </c:pt>
                <c:pt idx="1">
                  <c:v>FY20</c:v>
                </c:pt>
                <c:pt idx="2">
                  <c:v>FY21</c:v>
                </c:pt>
                <c:pt idx="3">
                  <c:v>FY22</c:v>
                </c:pt>
                <c:pt idx="4">
                  <c:v>FY23</c:v>
                </c:pt>
                <c:pt idx="5">
                  <c:v>FY24</c:v>
                </c:pt>
              </c:strCache>
            </c:strRef>
          </c:cat>
          <c:val>
            <c:numRef>
              <c:f>'page 16-18'!$B$119:$G$119</c:f>
              <c:numCache>
                <c:formatCode>0%</c:formatCode>
                <c:ptCount val="6"/>
                <c:pt idx="0">
                  <c:v>-8.4088834379769106E-2</c:v>
                </c:pt>
                <c:pt idx="1">
                  <c:v>-0.28491433092912133</c:v>
                </c:pt>
                <c:pt idx="2">
                  <c:v>0.46914499723368941</c:v>
                </c:pt>
                <c:pt idx="3">
                  <c:v>0.48555930534030511</c:v>
                </c:pt>
                <c:pt idx="4">
                  <c:v>0.21315367402951324</c:v>
                </c:pt>
                <c:pt idx="5">
                  <c:v>7.0849055466480237E-2</c:v>
                </c:pt>
              </c:numCache>
            </c:numRef>
          </c:val>
          <c:extLst>
            <c:ext xmlns:c16="http://schemas.microsoft.com/office/drawing/2014/chart" uri="{C3380CC4-5D6E-409C-BE32-E72D297353CC}">
              <c16:uniqueId val="{00000000-4AA5-4920-A4A9-49EA2390AD3C}"/>
            </c:ext>
          </c:extLst>
        </c:ser>
        <c:dLbls>
          <c:showLegendKey val="0"/>
          <c:showVal val="0"/>
          <c:showCatName val="0"/>
          <c:showSerName val="0"/>
          <c:showPercent val="0"/>
          <c:showBubbleSize val="0"/>
        </c:dLbls>
        <c:gapWidth val="219"/>
        <c:axId val="1263422128"/>
        <c:axId val="1263425968"/>
      </c:barChart>
      <c:lineChart>
        <c:grouping val="standard"/>
        <c:varyColors val="0"/>
        <c:ser>
          <c:idx val="0"/>
          <c:order val="0"/>
          <c:tx>
            <c:strRef>
              <c:f>'page 16-18'!$A$106</c:f>
              <c:strCache>
                <c:ptCount val="1"/>
                <c:pt idx="0">
                  <c:v>Balkrishna</c:v>
                </c:pt>
              </c:strCache>
            </c:strRef>
          </c:tx>
          <c:spPr>
            <a:ln w="12700" cap="rnd">
              <a:solidFill>
                <a:schemeClr val="accent1"/>
              </a:solidFill>
              <a:round/>
            </a:ln>
            <a:effectLst/>
          </c:spPr>
          <c:marker>
            <c:symbol val="none"/>
          </c:marker>
          <c:cat>
            <c:strRef>
              <c:f>'page 16-18'!$B$104:$G$104</c:f>
              <c:strCache>
                <c:ptCount val="6"/>
                <c:pt idx="0">
                  <c:v>FY19</c:v>
                </c:pt>
                <c:pt idx="1">
                  <c:v>FY20</c:v>
                </c:pt>
                <c:pt idx="2">
                  <c:v>FY21</c:v>
                </c:pt>
                <c:pt idx="3">
                  <c:v>FY22</c:v>
                </c:pt>
                <c:pt idx="4">
                  <c:v>FY23</c:v>
                </c:pt>
                <c:pt idx="5">
                  <c:v>FY24</c:v>
                </c:pt>
              </c:strCache>
            </c:strRef>
          </c:cat>
          <c:val>
            <c:numRef>
              <c:f>'page 16-18'!$B$106:$G$106</c:f>
              <c:numCache>
                <c:formatCode>0%</c:formatCode>
                <c:ptCount val="6"/>
                <c:pt idx="0">
                  <c:v>7.8122719596355639E-2</c:v>
                </c:pt>
                <c:pt idx="1">
                  <c:v>0.14070779346354678</c:v>
                </c:pt>
                <c:pt idx="2">
                  <c:v>0.27757433967382084</c:v>
                </c:pt>
                <c:pt idx="3">
                  <c:v>0.45457078782892557</c:v>
                </c:pt>
                <c:pt idx="4">
                  <c:v>1.7442868220590046E-2</c:v>
                </c:pt>
                <c:pt idx="5">
                  <c:v>0.29603593748599</c:v>
                </c:pt>
              </c:numCache>
            </c:numRef>
          </c:val>
          <c:smooth val="0"/>
          <c:extLst>
            <c:ext xmlns:c16="http://schemas.microsoft.com/office/drawing/2014/chart" uri="{C3380CC4-5D6E-409C-BE32-E72D297353CC}">
              <c16:uniqueId val="{00000001-4AA5-4920-A4A9-49EA2390AD3C}"/>
            </c:ext>
          </c:extLst>
        </c:ser>
        <c:ser>
          <c:idx val="1"/>
          <c:order val="1"/>
          <c:tx>
            <c:strRef>
              <c:f>'page 16-18'!$A$108</c:f>
              <c:strCache>
                <c:ptCount val="1"/>
                <c:pt idx="0">
                  <c:v>Ceat</c:v>
                </c:pt>
              </c:strCache>
            </c:strRef>
          </c:tx>
          <c:spPr>
            <a:ln w="12700" cap="rnd">
              <a:solidFill>
                <a:schemeClr val="accent2"/>
              </a:solidFill>
              <a:round/>
            </a:ln>
            <a:effectLst/>
          </c:spPr>
          <c:marker>
            <c:symbol val="none"/>
          </c:marker>
          <c:cat>
            <c:strRef>
              <c:f>'page 16-18'!$B$104:$G$104</c:f>
              <c:strCache>
                <c:ptCount val="6"/>
                <c:pt idx="0">
                  <c:v>FY19</c:v>
                </c:pt>
                <c:pt idx="1">
                  <c:v>FY20</c:v>
                </c:pt>
                <c:pt idx="2">
                  <c:v>FY21</c:v>
                </c:pt>
                <c:pt idx="3">
                  <c:v>FY22</c:v>
                </c:pt>
                <c:pt idx="4">
                  <c:v>FY23</c:v>
                </c:pt>
                <c:pt idx="5">
                  <c:v>FY24</c:v>
                </c:pt>
              </c:strCache>
            </c:strRef>
          </c:cat>
          <c:val>
            <c:numRef>
              <c:f>'page 16-18'!$B$108:$G$108</c:f>
              <c:numCache>
                <c:formatCode>0%</c:formatCode>
                <c:ptCount val="6"/>
                <c:pt idx="0">
                  <c:v>-5.4668575940473474E-2</c:v>
                </c:pt>
                <c:pt idx="1">
                  <c:v>-4.5343865907868208E-2</c:v>
                </c:pt>
                <c:pt idx="2">
                  <c:v>0.366590049677467</c:v>
                </c:pt>
                <c:pt idx="3">
                  <c:v>0.25257172620339419</c:v>
                </c:pt>
                <c:pt idx="4">
                  <c:v>0.13229433779194677</c:v>
                </c:pt>
                <c:pt idx="5">
                  <c:v>-1.8216873369394704E-2</c:v>
                </c:pt>
              </c:numCache>
            </c:numRef>
          </c:val>
          <c:smooth val="0"/>
          <c:extLst>
            <c:ext xmlns:c16="http://schemas.microsoft.com/office/drawing/2014/chart" uri="{C3380CC4-5D6E-409C-BE32-E72D297353CC}">
              <c16:uniqueId val="{00000002-4AA5-4920-A4A9-49EA2390AD3C}"/>
            </c:ext>
          </c:extLst>
        </c:ser>
        <c:ser>
          <c:idx val="2"/>
          <c:order val="2"/>
          <c:tx>
            <c:strRef>
              <c:f>'page 16-18'!$A$110</c:f>
              <c:strCache>
                <c:ptCount val="1"/>
                <c:pt idx="0">
                  <c:v>JK Tyres </c:v>
                </c:pt>
              </c:strCache>
            </c:strRef>
          </c:tx>
          <c:spPr>
            <a:ln w="12700" cap="rnd">
              <a:solidFill>
                <a:schemeClr val="accent3"/>
              </a:solidFill>
              <a:round/>
            </a:ln>
            <a:effectLst/>
          </c:spPr>
          <c:marker>
            <c:symbol val="none"/>
          </c:marker>
          <c:cat>
            <c:strRef>
              <c:f>'page 16-18'!$B$104:$G$104</c:f>
              <c:strCache>
                <c:ptCount val="6"/>
                <c:pt idx="0">
                  <c:v>FY19</c:v>
                </c:pt>
                <c:pt idx="1">
                  <c:v>FY20</c:v>
                </c:pt>
                <c:pt idx="2">
                  <c:v>FY21</c:v>
                </c:pt>
                <c:pt idx="3">
                  <c:v>FY22</c:v>
                </c:pt>
                <c:pt idx="4">
                  <c:v>FY23</c:v>
                </c:pt>
                <c:pt idx="5">
                  <c:v>FY24</c:v>
                </c:pt>
              </c:strCache>
            </c:strRef>
          </c:cat>
          <c:val>
            <c:numRef>
              <c:f>'page 16-18'!$B$110:$G$110</c:f>
              <c:numCache>
                <c:formatCode>0%</c:formatCode>
                <c:ptCount val="6"/>
                <c:pt idx="0">
                  <c:v>0.25870369891025802</c:v>
                </c:pt>
                <c:pt idx="1">
                  <c:v>-4.9704385378643745E-2</c:v>
                </c:pt>
                <c:pt idx="2">
                  <c:v>-0.14769370597591458</c:v>
                </c:pt>
                <c:pt idx="3">
                  <c:v>0.25671884322910699</c:v>
                </c:pt>
                <c:pt idx="4">
                  <c:v>0.15322295515844542</c:v>
                </c:pt>
                <c:pt idx="5">
                  <c:v>0.20638396650344704</c:v>
                </c:pt>
              </c:numCache>
            </c:numRef>
          </c:val>
          <c:smooth val="0"/>
          <c:extLst>
            <c:ext xmlns:c16="http://schemas.microsoft.com/office/drawing/2014/chart" uri="{C3380CC4-5D6E-409C-BE32-E72D297353CC}">
              <c16:uniqueId val="{00000003-4AA5-4920-A4A9-49EA2390AD3C}"/>
            </c:ext>
          </c:extLst>
        </c:ser>
        <c:ser>
          <c:idx val="3"/>
          <c:order val="3"/>
          <c:tx>
            <c:strRef>
              <c:f>'page 16-18'!$A$112</c:f>
              <c:strCache>
                <c:ptCount val="1"/>
                <c:pt idx="0">
                  <c:v>MRF</c:v>
                </c:pt>
              </c:strCache>
            </c:strRef>
          </c:tx>
          <c:spPr>
            <a:ln w="12700" cap="rnd">
              <a:solidFill>
                <a:schemeClr val="accent4"/>
              </a:solidFill>
              <a:round/>
            </a:ln>
            <a:effectLst/>
          </c:spPr>
          <c:marker>
            <c:symbol val="none"/>
          </c:marker>
          <c:cat>
            <c:strRef>
              <c:f>'page 16-18'!$B$104:$G$104</c:f>
              <c:strCache>
                <c:ptCount val="6"/>
                <c:pt idx="0">
                  <c:v>FY19</c:v>
                </c:pt>
                <c:pt idx="1">
                  <c:v>FY20</c:v>
                </c:pt>
                <c:pt idx="2">
                  <c:v>FY21</c:v>
                </c:pt>
                <c:pt idx="3">
                  <c:v>FY22</c:v>
                </c:pt>
                <c:pt idx="4">
                  <c:v>FY23</c:v>
                </c:pt>
                <c:pt idx="5">
                  <c:v>FY24</c:v>
                </c:pt>
              </c:strCache>
            </c:strRef>
          </c:cat>
          <c:val>
            <c:numRef>
              <c:f>'page 16-18'!$B$112:$G$112</c:f>
              <c:numCache>
                <c:formatCode>0%</c:formatCode>
                <c:ptCount val="6"/>
                <c:pt idx="0">
                  <c:v>0.10827329261882945</c:v>
                </c:pt>
                <c:pt idx="1">
                  <c:v>-3.4964389287827746E-2</c:v>
                </c:pt>
                <c:pt idx="2">
                  <c:v>-6.6730451422110093E-2</c:v>
                </c:pt>
                <c:pt idx="3">
                  <c:v>8.7010009506234942E-2</c:v>
                </c:pt>
                <c:pt idx="4">
                  <c:v>7.3130476533429523E-2</c:v>
                </c:pt>
                <c:pt idx="5">
                  <c:v>0.16326245271185291</c:v>
                </c:pt>
              </c:numCache>
            </c:numRef>
          </c:val>
          <c:smooth val="0"/>
          <c:extLst>
            <c:ext xmlns:c16="http://schemas.microsoft.com/office/drawing/2014/chart" uri="{C3380CC4-5D6E-409C-BE32-E72D297353CC}">
              <c16:uniqueId val="{00000004-4AA5-4920-A4A9-49EA2390AD3C}"/>
            </c:ext>
          </c:extLst>
        </c:ser>
        <c:ser>
          <c:idx val="4"/>
          <c:order val="4"/>
          <c:tx>
            <c:strRef>
              <c:f>'page 16-18'!$A$114</c:f>
              <c:strCache>
                <c:ptCount val="1"/>
                <c:pt idx="0">
                  <c:v>TVS Tyres</c:v>
                </c:pt>
              </c:strCache>
            </c:strRef>
          </c:tx>
          <c:spPr>
            <a:ln w="12700" cap="rnd">
              <a:solidFill>
                <a:schemeClr val="accent5"/>
              </a:solidFill>
              <a:round/>
            </a:ln>
            <a:effectLst/>
          </c:spPr>
          <c:marker>
            <c:symbol val="none"/>
          </c:marker>
          <c:cat>
            <c:strRef>
              <c:f>'page 16-18'!$B$104:$G$104</c:f>
              <c:strCache>
                <c:ptCount val="6"/>
                <c:pt idx="0">
                  <c:v>FY19</c:v>
                </c:pt>
                <c:pt idx="1">
                  <c:v>FY20</c:v>
                </c:pt>
                <c:pt idx="2">
                  <c:v>FY21</c:v>
                </c:pt>
                <c:pt idx="3">
                  <c:v>FY22</c:v>
                </c:pt>
                <c:pt idx="4">
                  <c:v>FY23</c:v>
                </c:pt>
                <c:pt idx="5">
                  <c:v>FY24</c:v>
                </c:pt>
              </c:strCache>
            </c:strRef>
          </c:cat>
          <c:val>
            <c:numRef>
              <c:f>'page 16-18'!$B$114:$G$114</c:f>
              <c:numCache>
                <c:formatCode>0%</c:formatCode>
                <c:ptCount val="6"/>
                <c:pt idx="0">
                  <c:v>0.38102075982604422</c:v>
                </c:pt>
                <c:pt idx="1">
                  <c:v>-0.38382698077894306</c:v>
                </c:pt>
                <c:pt idx="2">
                  <c:v>0.18330842293042782</c:v>
                </c:pt>
                <c:pt idx="3">
                  <c:v>-2.3917206535468361E-2</c:v>
                </c:pt>
                <c:pt idx="4">
                  <c:v>-7.9479044915678698E-2</c:v>
                </c:pt>
                <c:pt idx="5">
                  <c:v>0.28011064756031212</c:v>
                </c:pt>
              </c:numCache>
            </c:numRef>
          </c:val>
          <c:smooth val="0"/>
          <c:extLst>
            <c:ext xmlns:c16="http://schemas.microsoft.com/office/drawing/2014/chart" uri="{C3380CC4-5D6E-409C-BE32-E72D297353CC}">
              <c16:uniqueId val="{00000005-4AA5-4920-A4A9-49EA2390AD3C}"/>
            </c:ext>
          </c:extLst>
        </c:ser>
        <c:dLbls>
          <c:showLegendKey val="0"/>
          <c:showVal val="0"/>
          <c:showCatName val="0"/>
          <c:showSerName val="0"/>
          <c:showPercent val="0"/>
          <c:showBubbleSize val="0"/>
        </c:dLbls>
        <c:marker val="1"/>
        <c:smooth val="0"/>
        <c:axId val="1263422128"/>
        <c:axId val="1263425968"/>
      </c:lineChart>
      <c:catAx>
        <c:axId val="12634221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3425968"/>
        <c:crosses val="autoZero"/>
        <c:auto val="1"/>
        <c:lblAlgn val="ctr"/>
        <c:lblOffset val="100"/>
        <c:noMultiLvlLbl val="0"/>
      </c:catAx>
      <c:valAx>
        <c:axId val="126342596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3422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Inventory</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Growth %</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'page 16-18'!$A$136</c:f>
              <c:strCache>
                <c:ptCount val="1"/>
                <c:pt idx="0">
                  <c:v>Apollo Tyres</c:v>
                </c:pt>
              </c:strCache>
            </c:strRef>
          </c:tx>
          <c:spPr>
            <a:solidFill>
              <a:schemeClr val="accent5">
                <a:lumMod val="60000"/>
                <a:lumOff val="40000"/>
              </a:schemeClr>
            </a:solidFill>
            <a:ln>
              <a:noFill/>
            </a:ln>
            <a:effectLst/>
          </c:spPr>
          <c:invertIfNegative val="0"/>
          <c:val>
            <c:numRef>
              <c:f>'page 16-18'!$B$136:$G$136</c:f>
              <c:numCache>
                <c:formatCode>0%</c:formatCode>
                <c:ptCount val="6"/>
                <c:pt idx="0">
                  <c:v>0.18291204780416592</c:v>
                </c:pt>
                <c:pt idx="1">
                  <c:v>-7.9553054025584879E-2</c:v>
                </c:pt>
                <c:pt idx="2">
                  <c:v>3.480286380701747E-2</c:v>
                </c:pt>
                <c:pt idx="3">
                  <c:v>0.25217792215227819</c:v>
                </c:pt>
                <c:pt idx="4">
                  <c:v>6.5714650129109264E-2</c:v>
                </c:pt>
                <c:pt idx="5">
                  <c:v>-4.1262651124770344E-2</c:v>
                </c:pt>
              </c:numCache>
            </c:numRef>
          </c:val>
          <c:extLst>
            <c:ext xmlns:c16="http://schemas.microsoft.com/office/drawing/2014/chart" uri="{C3380CC4-5D6E-409C-BE32-E72D297353CC}">
              <c16:uniqueId val="{00000000-BE2A-40E6-9CC9-A0D54FD8B58B}"/>
            </c:ext>
          </c:extLst>
        </c:ser>
        <c:dLbls>
          <c:showLegendKey val="0"/>
          <c:showVal val="0"/>
          <c:showCatName val="0"/>
          <c:showSerName val="0"/>
          <c:showPercent val="0"/>
          <c:showBubbleSize val="0"/>
        </c:dLbls>
        <c:gapWidth val="219"/>
        <c:axId val="1277489232"/>
        <c:axId val="1277486832"/>
      </c:barChart>
      <c:lineChart>
        <c:grouping val="standard"/>
        <c:varyColors val="0"/>
        <c:ser>
          <c:idx val="0"/>
          <c:order val="0"/>
          <c:tx>
            <c:strRef>
              <c:f>'page 16-18'!$A$123</c:f>
              <c:strCache>
                <c:ptCount val="1"/>
                <c:pt idx="0">
                  <c:v>Balkrishna</c:v>
                </c:pt>
              </c:strCache>
            </c:strRef>
          </c:tx>
          <c:spPr>
            <a:ln w="12700" cap="rnd">
              <a:solidFill>
                <a:schemeClr val="accent1"/>
              </a:solidFill>
              <a:round/>
            </a:ln>
            <a:effectLst/>
          </c:spPr>
          <c:marker>
            <c:symbol val="none"/>
          </c:marker>
          <c:cat>
            <c:strRef>
              <c:f>'page 16-18'!$B$121:$G$121</c:f>
              <c:strCache>
                <c:ptCount val="6"/>
                <c:pt idx="0">
                  <c:v>FY19</c:v>
                </c:pt>
                <c:pt idx="1">
                  <c:v>FY20</c:v>
                </c:pt>
                <c:pt idx="2">
                  <c:v>FY21</c:v>
                </c:pt>
                <c:pt idx="3">
                  <c:v>FY22</c:v>
                </c:pt>
                <c:pt idx="4">
                  <c:v>FY23</c:v>
                </c:pt>
                <c:pt idx="5">
                  <c:v>FY24</c:v>
                </c:pt>
              </c:strCache>
            </c:strRef>
          </c:cat>
          <c:val>
            <c:numRef>
              <c:f>'page 16-18'!$B$123:$G$123</c:f>
              <c:numCache>
                <c:formatCode>0%</c:formatCode>
                <c:ptCount val="6"/>
                <c:pt idx="0">
                  <c:v>0.22596021781634268</c:v>
                </c:pt>
                <c:pt idx="1">
                  <c:v>-0.18857007288687377</c:v>
                </c:pt>
                <c:pt idx="2">
                  <c:v>0.52641153921122741</c:v>
                </c:pt>
                <c:pt idx="3">
                  <c:v>0.77934916783722796</c:v>
                </c:pt>
                <c:pt idx="4">
                  <c:v>-2.8228145614171973E-3</c:v>
                </c:pt>
                <c:pt idx="5">
                  <c:v>-0.20141900118150136</c:v>
                </c:pt>
              </c:numCache>
            </c:numRef>
          </c:val>
          <c:smooth val="0"/>
          <c:extLst>
            <c:ext xmlns:c16="http://schemas.microsoft.com/office/drawing/2014/chart" uri="{C3380CC4-5D6E-409C-BE32-E72D297353CC}">
              <c16:uniqueId val="{00000001-BE2A-40E6-9CC9-A0D54FD8B58B}"/>
            </c:ext>
          </c:extLst>
        </c:ser>
        <c:ser>
          <c:idx val="1"/>
          <c:order val="1"/>
          <c:tx>
            <c:strRef>
              <c:f>'page 16-18'!$A$125</c:f>
              <c:strCache>
                <c:ptCount val="1"/>
                <c:pt idx="0">
                  <c:v>Ceat</c:v>
                </c:pt>
              </c:strCache>
            </c:strRef>
          </c:tx>
          <c:spPr>
            <a:ln w="12700" cap="rnd">
              <a:solidFill>
                <a:schemeClr val="accent2"/>
              </a:solidFill>
              <a:round/>
            </a:ln>
            <a:effectLst/>
          </c:spPr>
          <c:marker>
            <c:symbol val="none"/>
          </c:marker>
          <c:cat>
            <c:strRef>
              <c:f>'page 16-18'!$B$121:$G$121</c:f>
              <c:strCache>
                <c:ptCount val="6"/>
                <c:pt idx="0">
                  <c:v>FY19</c:v>
                </c:pt>
                <c:pt idx="1">
                  <c:v>FY20</c:v>
                </c:pt>
                <c:pt idx="2">
                  <c:v>FY21</c:v>
                </c:pt>
                <c:pt idx="3">
                  <c:v>FY22</c:v>
                </c:pt>
                <c:pt idx="4">
                  <c:v>FY23</c:v>
                </c:pt>
                <c:pt idx="5">
                  <c:v>FY24</c:v>
                </c:pt>
              </c:strCache>
            </c:strRef>
          </c:cat>
          <c:val>
            <c:numRef>
              <c:f>'page 16-18'!$B$125:$G$125</c:f>
              <c:numCache>
                <c:formatCode>0%</c:formatCode>
                <c:ptCount val="6"/>
                <c:pt idx="0">
                  <c:v>0.2816558545009622</c:v>
                </c:pt>
                <c:pt idx="1">
                  <c:v>-6.626889419252191E-2</c:v>
                </c:pt>
                <c:pt idx="2">
                  <c:v>0.20579151401550644</c:v>
                </c:pt>
                <c:pt idx="3">
                  <c:v>0.15666098446373833</c:v>
                </c:pt>
                <c:pt idx="4">
                  <c:v>-0.13117382937780631</c:v>
                </c:pt>
                <c:pt idx="5">
                  <c:v>1.1170876619381653E-2</c:v>
                </c:pt>
              </c:numCache>
            </c:numRef>
          </c:val>
          <c:smooth val="0"/>
          <c:extLst>
            <c:ext xmlns:c16="http://schemas.microsoft.com/office/drawing/2014/chart" uri="{C3380CC4-5D6E-409C-BE32-E72D297353CC}">
              <c16:uniqueId val="{00000002-BE2A-40E6-9CC9-A0D54FD8B58B}"/>
            </c:ext>
          </c:extLst>
        </c:ser>
        <c:ser>
          <c:idx val="2"/>
          <c:order val="2"/>
          <c:tx>
            <c:strRef>
              <c:f>'page 16-18'!$A$127</c:f>
              <c:strCache>
                <c:ptCount val="1"/>
                <c:pt idx="0">
                  <c:v>JK Tyres </c:v>
                </c:pt>
              </c:strCache>
            </c:strRef>
          </c:tx>
          <c:spPr>
            <a:ln w="12700" cap="rnd">
              <a:solidFill>
                <a:schemeClr val="accent3"/>
              </a:solidFill>
              <a:round/>
            </a:ln>
            <a:effectLst/>
          </c:spPr>
          <c:marker>
            <c:symbol val="none"/>
          </c:marker>
          <c:cat>
            <c:strRef>
              <c:f>'page 16-18'!$B$121:$G$121</c:f>
              <c:strCache>
                <c:ptCount val="6"/>
                <c:pt idx="0">
                  <c:v>FY19</c:v>
                </c:pt>
                <c:pt idx="1">
                  <c:v>FY20</c:v>
                </c:pt>
                <c:pt idx="2">
                  <c:v>FY21</c:v>
                </c:pt>
                <c:pt idx="3">
                  <c:v>FY22</c:v>
                </c:pt>
                <c:pt idx="4">
                  <c:v>FY23</c:v>
                </c:pt>
                <c:pt idx="5">
                  <c:v>FY24</c:v>
                </c:pt>
              </c:strCache>
            </c:strRef>
          </c:cat>
          <c:val>
            <c:numRef>
              <c:f>'page 16-18'!$B$127:$G$127</c:f>
              <c:numCache>
                <c:formatCode>0%</c:formatCode>
                <c:ptCount val="6"/>
                <c:pt idx="0">
                  <c:v>0.16612011294676443</c:v>
                </c:pt>
                <c:pt idx="1">
                  <c:v>-4.2182476955046844E-2</c:v>
                </c:pt>
                <c:pt idx="2">
                  <c:v>0.10597463284379183</c:v>
                </c:pt>
                <c:pt idx="3">
                  <c:v>0.35954484739757109</c:v>
                </c:pt>
                <c:pt idx="4">
                  <c:v>-0.10773980317517728</c:v>
                </c:pt>
                <c:pt idx="5">
                  <c:v>5.1167226437782487E-2</c:v>
                </c:pt>
              </c:numCache>
            </c:numRef>
          </c:val>
          <c:smooth val="0"/>
          <c:extLst>
            <c:ext xmlns:c16="http://schemas.microsoft.com/office/drawing/2014/chart" uri="{C3380CC4-5D6E-409C-BE32-E72D297353CC}">
              <c16:uniqueId val="{00000003-BE2A-40E6-9CC9-A0D54FD8B58B}"/>
            </c:ext>
          </c:extLst>
        </c:ser>
        <c:ser>
          <c:idx val="3"/>
          <c:order val="3"/>
          <c:tx>
            <c:strRef>
              <c:f>'page 16-18'!$A$129</c:f>
              <c:strCache>
                <c:ptCount val="1"/>
                <c:pt idx="0">
                  <c:v>MRF</c:v>
                </c:pt>
              </c:strCache>
            </c:strRef>
          </c:tx>
          <c:spPr>
            <a:ln w="12700" cap="rnd">
              <a:solidFill>
                <a:schemeClr val="accent4"/>
              </a:solidFill>
              <a:round/>
            </a:ln>
            <a:effectLst/>
          </c:spPr>
          <c:marker>
            <c:symbol val="none"/>
          </c:marker>
          <c:cat>
            <c:strRef>
              <c:f>'page 16-18'!$B$121:$G$121</c:f>
              <c:strCache>
                <c:ptCount val="6"/>
                <c:pt idx="0">
                  <c:v>FY19</c:v>
                </c:pt>
                <c:pt idx="1">
                  <c:v>FY20</c:v>
                </c:pt>
                <c:pt idx="2">
                  <c:v>FY21</c:v>
                </c:pt>
                <c:pt idx="3">
                  <c:v>FY22</c:v>
                </c:pt>
                <c:pt idx="4">
                  <c:v>FY23</c:v>
                </c:pt>
                <c:pt idx="5">
                  <c:v>FY24</c:v>
                </c:pt>
              </c:strCache>
            </c:strRef>
          </c:cat>
          <c:val>
            <c:numRef>
              <c:f>'page 16-18'!$B$129:$G$129</c:f>
              <c:numCache>
                <c:formatCode>0%</c:formatCode>
                <c:ptCount val="6"/>
                <c:pt idx="0">
                  <c:v>0.36219866838390224</c:v>
                </c:pt>
                <c:pt idx="1">
                  <c:v>-2.9406655084858957E-2</c:v>
                </c:pt>
                <c:pt idx="2">
                  <c:v>1.1575874816706744E-2</c:v>
                </c:pt>
                <c:pt idx="3">
                  <c:v>0.40521843875582308</c:v>
                </c:pt>
                <c:pt idx="4">
                  <c:v>2.755668128446187E-3</c:v>
                </c:pt>
                <c:pt idx="5">
                  <c:v>7.9093466632858656E-2</c:v>
                </c:pt>
              </c:numCache>
            </c:numRef>
          </c:val>
          <c:smooth val="0"/>
          <c:extLst>
            <c:ext xmlns:c16="http://schemas.microsoft.com/office/drawing/2014/chart" uri="{C3380CC4-5D6E-409C-BE32-E72D297353CC}">
              <c16:uniqueId val="{00000004-BE2A-40E6-9CC9-A0D54FD8B58B}"/>
            </c:ext>
          </c:extLst>
        </c:ser>
        <c:ser>
          <c:idx val="4"/>
          <c:order val="4"/>
          <c:tx>
            <c:strRef>
              <c:f>'page 16-18'!$A$131</c:f>
              <c:strCache>
                <c:ptCount val="1"/>
                <c:pt idx="0">
                  <c:v>TVS Tyres</c:v>
                </c:pt>
              </c:strCache>
            </c:strRef>
          </c:tx>
          <c:spPr>
            <a:ln w="12700" cap="rnd">
              <a:solidFill>
                <a:schemeClr val="accent5"/>
              </a:solidFill>
              <a:round/>
            </a:ln>
            <a:effectLst/>
          </c:spPr>
          <c:marker>
            <c:symbol val="none"/>
          </c:marker>
          <c:cat>
            <c:strRef>
              <c:f>'page 16-18'!$B$121:$G$121</c:f>
              <c:strCache>
                <c:ptCount val="6"/>
                <c:pt idx="0">
                  <c:v>FY19</c:v>
                </c:pt>
                <c:pt idx="1">
                  <c:v>FY20</c:v>
                </c:pt>
                <c:pt idx="2">
                  <c:v>FY21</c:v>
                </c:pt>
                <c:pt idx="3">
                  <c:v>FY22</c:v>
                </c:pt>
                <c:pt idx="4">
                  <c:v>FY23</c:v>
                </c:pt>
                <c:pt idx="5">
                  <c:v>FY24</c:v>
                </c:pt>
              </c:strCache>
            </c:strRef>
          </c:cat>
          <c:val>
            <c:numRef>
              <c:f>'page 16-18'!$B$131:$G$131</c:f>
              <c:numCache>
                <c:formatCode>0%</c:formatCode>
                <c:ptCount val="6"/>
                <c:pt idx="0">
                  <c:v>0.50395149613899615</c:v>
                </c:pt>
                <c:pt idx="1">
                  <c:v>-0.15636093784472205</c:v>
                </c:pt>
                <c:pt idx="2">
                  <c:v>1.1649192877350556E-2</c:v>
                </c:pt>
                <c:pt idx="3">
                  <c:v>0.91053509740793848</c:v>
                </c:pt>
                <c:pt idx="4">
                  <c:v>-4.1882433978277622E-2</c:v>
                </c:pt>
                <c:pt idx="5">
                  <c:v>-9.7850925616863926E-2</c:v>
                </c:pt>
              </c:numCache>
            </c:numRef>
          </c:val>
          <c:smooth val="0"/>
          <c:extLst>
            <c:ext xmlns:c16="http://schemas.microsoft.com/office/drawing/2014/chart" uri="{C3380CC4-5D6E-409C-BE32-E72D297353CC}">
              <c16:uniqueId val="{00000005-BE2A-40E6-9CC9-A0D54FD8B58B}"/>
            </c:ext>
          </c:extLst>
        </c:ser>
        <c:dLbls>
          <c:showLegendKey val="0"/>
          <c:showVal val="0"/>
          <c:showCatName val="0"/>
          <c:showSerName val="0"/>
          <c:showPercent val="0"/>
          <c:showBubbleSize val="0"/>
        </c:dLbls>
        <c:marker val="1"/>
        <c:smooth val="0"/>
        <c:axId val="1277489232"/>
        <c:axId val="1277486832"/>
      </c:lineChart>
      <c:catAx>
        <c:axId val="1277489232"/>
        <c:scaling>
          <c:orientation val="minMax"/>
        </c:scaling>
        <c:delete val="0"/>
        <c:axPos val="b"/>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7486832"/>
        <c:crosses val="autoZero"/>
        <c:auto val="1"/>
        <c:lblAlgn val="ctr"/>
        <c:lblOffset val="100"/>
        <c:noMultiLvlLbl val="0"/>
      </c:catAx>
      <c:valAx>
        <c:axId val="12774868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7489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Trade</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Payables</a:t>
            </a: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 Growth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'page 16-18'!$A$155</c:f>
              <c:strCache>
                <c:ptCount val="1"/>
                <c:pt idx="0">
                  <c:v>Apollo Tyres</c:v>
                </c:pt>
              </c:strCache>
            </c:strRef>
          </c:tx>
          <c:spPr>
            <a:solidFill>
              <a:schemeClr val="accent5">
                <a:lumMod val="60000"/>
                <a:lumOff val="40000"/>
              </a:schemeClr>
            </a:solidFill>
            <a:ln>
              <a:noFill/>
            </a:ln>
            <a:effectLst/>
          </c:spPr>
          <c:invertIfNegative val="0"/>
          <c:cat>
            <c:strRef>
              <c:f>'page 16-18'!$B$140:$G$140</c:f>
              <c:strCache>
                <c:ptCount val="6"/>
                <c:pt idx="0">
                  <c:v>FY19</c:v>
                </c:pt>
                <c:pt idx="1">
                  <c:v>FY20</c:v>
                </c:pt>
                <c:pt idx="2">
                  <c:v>FY21</c:v>
                </c:pt>
                <c:pt idx="3">
                  <c:v>FY22</c:v>
                </c:pt>
                <c:pt idx="4">
                  <c:v>FY23</c:v>
                </c:pt>
                <c:pt idx="5">
                  <c:v>FY24</c:v>
                </c:pt>
              </c:strCache>
            </c:strRef>
          </c:cat>
          <c:val>
            <c:numRef>
              <c:f>'page 16-18'!$B$155:$G$155</c:f>
              <c:numCache>
                <c:formatCode>0%</c:formatCode>
                <c:ptCount val="6"/>
                <c:pt idx="0">
                  <c:v>-0.1557008581937066</c:v>
                </c:pt>
                <c:pt idx="1">
                  <c:v>0.1176185866408519</c:v>
                </c:pt>
                <c:pt idx="2">
                  <c:v>0.2156777825898657</c:v>
                </c:pt>
                <c:pt idx="3">
                  <c:v>0.25792661204132528</c:v>
                </c:pt>
                <c:pt idx="4">
                  <c:v>-5.0127442650807152E-2</c:v>
                </c:pt>
                <c:pt idx="5">
                  <c:v>-0.11180679785330949</c:v>
                </c:pt>
              </c:numCache>
            </c:numRef>
          </c:val>
          <c:extLst>
            <c:ext xmlns:c16="http://schemas.microsoft.com/office/drawing/2014/chart" uri="{C3380CC4-5D6E-409C-BE32-E72D297353CC}">
              <c16:uniqueId val="{00000000-37BD-482C-B3EB-389EFC5956E1}"/>
            </c:ext>
          </c:extLst>
        </c:ser>
        <c:dLbls>
          <c:showLegendKey val="0"/>
          <c:showVal val="0"/>
          <c:showCatName val="0"/>
          <c:showSerName val="0"/>
          <c:showPercent val="0"/>
          <c:showBubbleSize val="0"/>
        </c:dLbls>
        <c:gapWidth val="219"/>
        <c:axId val="1670659216"/>
        <c:axId val="1670664976"/>
      </c:barChart>
      <c:lineChart>
        <c:grouping val="standard"/>
        <c:varyColors val="0"/>
        <c:ser>
          <c:idx val="0"/>
          <c:order val="0"/>
          <c:tx>
            <c:strRef>
              <c:f>'page 16-18'!$A$142</c:f>
              <c:strCache>
                <c:ptCount val="1"/>
                <c:pt idx="0">
                  <c:v>Balkrishna</c:v>
                </c:pt>
              </c:strCache>
            </c:strRef>
          </c:tx>
          <c:spPr>
            <a:ln w="12700" cap="rnd">
              <a:solidFill>
                <a:schemeClr val="accent1"/>
              </a:solidFill>
              <a:round/>
            </a:ln>
            <a:effectLst/>
          </c:spPr>
          <c:marker>
            <c:symbol val="none"/>
          </c:marker>
          <c:cat>
            <c:strRef>
              <c:f>'page 16-18'!$B$140:$G$140</c:f>
              <c:strCache>
                <c:ptCount val="6"/>
                <c:pt idx="0">
                  <c:v>FY19</c:v>
                </c:pt>
                <c:pt idx="1">
                  <c:v>FY20</c:v>
                </c:pt>
                <c:pt idx="2">
                  <c:v>FY21</c:v>
                </c:pt>
                <c:pt idx="3">
                  <c:v>FY22</c:v>
                </c:pt>
                <c:pt idx="4">
                  <c:v>FY23</c:v>
                </c:pt>
                <c:pt idx="5">
                  <c:v>FY24</c:v>
                </c:pt>
              </c:strCache>
            </c:strRef>
          </c:cat>
          <c:val>
            <c:numRef>
              <c:f>'page 16-18'!$B$142:$G$142</c:f>
              <c:numCache>
                <c:formatCode>0%</c:formatCode>
                <c:ptCount val="6"/>
                <c:pt idx="0">
                  <c:v>-5.623471882640585E-2</c:v>
                </c:pt>
                <c:pt idx="1">
                  <c:v>-5.1813471502590858E-3</c:v>
                </c:pt>
                <c:pt idx="2">
                  <c:v>0.70572916666666674</c:v>
                </c:pt>
                <c:pt idx="3">
                  <c:v>0.2656488549618321</c:v>
                </c:pt>
                <c:pt idx="4">
                  <c:v>-0.40651387213510248</c:v>
                </c:pt>
                <c:pt idx="5">
                  <c:v>0.84959349593495936</c:v>
                </c:pt>
              </c:numCache>
            </c:numRef>
          </c:val>
          <c:smooth val="0"/>
          <c:extLst>
            <c:ext xmlns:c16="http://schemas.microsoft.com/office/drawing/2014/chart" uri="{C3380CC4-5D6E-409C-BE32-E72D297353CC}">
              <c16:uniqueId val="{00000001-37BD-482C-B3EB-389EFC5956E1}"/>
            </c:ext>
          </c:extLst>
        </c:ser>
        <c:ser>
          <c:idx val="1"/>
          <c:order val="1"/>
          <c:tx>
            <c:strRef>
              <c:f>'page 16-18'!$A$144</c:f>
              <c:strCache>
                <c:ptCount val="1"/>
                <c:pt idx="0">
                  <c:v>Ceat</c:v>
                </c:pt>
              </c:strCache>
            </c:strRef>
          </c:tx>
          <c:spPr>
            <a:ln w="12700" cap="rnd">
              <a:solidFill>
                <a:schemeClr val="accent2"/>
              </a:solidFill>
              <a:round/>
            </a:ln>
            <a:effectLst/>
          </c:spPr>
          <c:marker>
            <c:symbol val="none"/>
          </c:marker>
          <c:cat>
            <c:strRef>
              <c:f>'page 16-18'!$B$140:$G$140</c:f>
              <c:strCache>
                <c:ptCount val="6"/>
                <c:pt idx="0">
                  <c:v>FY19</c:v>
                </c:pt>
                <c:pt idx="1">
                  <c:v>FY20</c:v>
                </c:pt>
                <c:pt idx="2">
                  <c:v>FY21</c:v>
                </c:pt>
                <c:pt idx="3">
                  <c:v>FY22</c:v>
                </c:pt>
                <c:pt idx="4">
                  <c:v>FY23</c:v>
                </c:pt>
                <c:pt idx="5">
                  <c:v>FY24</c:v>
                </c:pt>
              </c:strCache>
            </c:strRef>
          </c:cat>
          <c:val>
            <c:numRef>
              <c:f>'page 16-18'!$B$144:$G$144</c:f>
              <c:numCache>
                <c:formatCode>0%</c:formatCode>
                <c:ptCount val="6"/>
                <c:pt idx="0">
                  <c:v>0.20895522388059695</c:v>
                </c:pt>
                <c:pt idx="1">
                  <c:v>0.1348528015194681</c:v>
                </c:pt>
                <c:pt idx="2">
                  <c:v>0.53891213389121329</c:v>
                </c:pt>
                <c:pt idx="3">
                  <c:v>0.17346383904295815</c:v>
                </c:pt>
                <c:pt idx="4">
                  <c:v>5.0973123262279874E-2</c:v>
                </c:pt>
                <c:pt idx="5">
                  <c:v>2.821869488536155E-2</c:v>
                </c:pt>
              </c:numCache>
            </c:numRef>
          </c:val>
          <c:smooth val="0"/>
          <c:extLst>
            <c:ext xmlns:c16="http://schemas.microsoft.com/office/drawing/2014/chart" uri="{C3380CC4-5D6E-409C-BE32-E72D297353CC}">
              <c16:uniqueId val="{00000002-37BD-482C-B3EB-389EFC5956E1}"/>
            </c:ext>
          </c:extLst>
        </c:ser>
        <c:ser>
          <c:idx val="2"/>
          <c:order val="2"/>
          <c:tx>
            <c:strRef>
              <c:f>'page 16-18'!$A$146</c:f>
              <c:strCache>
                <c:ptCount val="1"/>
                <c:pt idx="0">
                  <c:v>JK Tyres </c:v>
                </c:pt>
              </c:strCache>
            </c:strRef>
          </c:tx>
          <c:spPr>
            <a:ln w="12700" cap="rnd">
              <a:solidFill>
                <a:schemeClr val="accent3"/>
              </a:solidFill>
              <a:round/>
            </a:ln>
            <a:effectLst/>
          </c:spPr>
          <c:marker>
            <c:symbol val="none"/>
          </c:marker>
          <c:cat>
            <c:strRef>
              <c:f>'page 16-18'!$B$140:$G$140</c:f>
              <c:strCache>
                <c:ptCount val="6"/>
                <c:pt idx="0">
                  <c:v>FY19</c:v>
                </c:pt>
                <c:pt idx="1">
                  <c:v>FY20</c:v>
                </c:pt>
                <c:pt idx="2">
                  <c:v>FY21</c:v>
                </c:pt>
                <c:pt idx="3">
                  <c:v>FY22</c:v>
                </c:pt>
                <c:pt idx="4">
                  <c:v>FY23</c:v>
                </c:pt>
                <c:pt idx="5">
                  <c:v>FY24</c:v>
                </c:pt>
              </c:strCache>
            </c:strRef>
          </c:cat>
          <c:val>
            <c:numRef>
              <c:f>'page 16-18'!$B$146:$G$146</c:f>
              <c:numCache>
                <c:formatCode>0%</c:formatCode>
                <c:ptCount val="6"/>
                <c:pt idx="0">
                  <c:v>0.37253218884120165</c:v>
                </c:pt>
                <c:pt idx="1">
                  <c:v>5.565978736710453E-2</c:v>
                </c:pt>
                <c:pt idx="2">
                  <c:v>-6.753554502369663E-2</c:v>
                </c:pt>
                <c:pt idx="3">
                  <c:v>0.39072426937738247</c:v>
                </c:pt>
                <c:pt idx="4">
                  <c:v>-0.16857012334399268</c:v>
                </c:pt>
                <c:pt idx="5">
                  <c:v>0.18516483516483517</c:v>
                </c:pt>
              </c:numCache>
            </c:numRef>
          </c:val>
          <c:smooth val="0"/>
          <c:extLst>
            <c:ext xmlns:c16="http://schemas.microsoft.com/office/drawing/2014/chart" uri="{C3380CC4-5D6E-409C-BE32-E72D297353CC}">
              <c16:uniqueId val="{00000003-37BD-482C-B3EB-389EFC5956E1}"/>
            </c:ext>
          </c:extLst>
        </c:ser>
        <c:ser>
          <c:idx val="3"/>
          <c:order val="3"/>
          <c:tx>
            <c:strRef>
              <c:f>'page 16-18'!$A$148</c:f>
              <c:strCache>
                <c:ptCount val="1"/>
                <c:pt idx="0">
                  <c:v>MRF</c:v>
                </c:pt>
              </c:strCache>
            </c:strRef>
          </c:tx>
          <c:spPr>
            <a:ln w="12700" cap="rnd">
              <a:solidFill>
                <a:schemeClr val="accent4"/>
              </a:solidFill>
              <a:round/>
            </a:ln>
            <a:effectLst/>
          </c:spPr>
          <c:marker>
            <c:symbol val="none"/>
          </c:marker>
          <c:cat>
            <c:strRef>
              <c:f>'page 16-18'!$B$140:$G$140</c:f>
              <c:strCache>
                <c:ptCount val="6"/>
                <c:pt idx="0">
                  <c:v>FY19</c:v>
                </c:pt>
                <c:pt idx="1">
                  <c:v>FY20</c:v>
                </c:pt>
                <c:pt idx="2">
                  <c:v>FY21</c:v>
                </c:pt>
                <c:pt idx="3">
                  <c:v>FY22</c:v>
                </c:pt>
                <c:pt idx="4">
                  <c:v>FY23</c:v>
                </c:pt>
                <c:pt idx="5">
                  <c:v>FY24</c:v>
                </c:pt>
              </c:strCache>
            </c:strRef>
          </c:cat>
          <c:val>
            <c:numRef>
              <c:f>'page 16-18'!$B$148:$G$148</c:f>
              <c:numCache>
                <c:formatCode>0%</c:formatCode>
                <c:ptCount val="6"/>
                <c:pt idx="0">
                  <c:v>8.9228808158062556E-2</c:v>
                </c:pt>
                <c:pt idx="1">
                  <c:v>0.11468695143358687</c:v>
                </c:pt>
                <c:pt idx="2">
                  <c:v>0.73543307086614162</c:v>
                </c:pt>
                <c:pt idx="3">
                  <c:v>-0.3777979431336963</c:v>
                </c:pt>
                <c:pt idx="4">
                  <c:v>0.18424890617403977</c:v>
                </c:pt>
                <c:pt idx="5">
                  <c:v>8.9080459770114917E-2</c:v>
                </c:pt>
              </c:numCache>
            </c:numRef>
          </c:val>
          <c:smooth val="0"/>
          <c:extLst>
            <c:ext xmlns:c16="http://schemas.microsoft.com/office/drawing/2014/chart" uri="{C3380CC4-5D6E-409C-BE32-E72D297353CC}">
              <c16:uniqueId val="{00000004-37BD-482C-B3EB-389EFC5956E1}"/>
            </c:ext>
          </c:extLst>
        </c:ser>
        <c:ser>
          <c:idx val="4"/>
          <c:order val="4"/>
          <c:tx>
            <c:strRef>
              <c:f>'page 16-18'!$A$150</c:f>
              <c:strCache>
                <c:ptCount val="1"/>
                <c:pt idx="0">
                  <c:v>TVS Tyres</c:v>
                </c:pt>
              </c:strCache>
            </c:strRef>
          </c:tx>
          <c:spPr>
            <a:ln w="12700" cap="rnd">
              <a:solidFill>
                <a:schemeClr val="accent5"/>
              </a:solidFill>
              <a:round/>
            </a:ln>
            <a:effectLst/>
          </c:spPr>
          <c:marker>
            <c:symbol val="none"/>
          </c:marker>
          <c:cat>
            <c:strRef>
              <c:f>'page 16-18'!$B$140:$G$140</c:f>
              <c:strCache>
                <c:ptCount val="6"/>
                <c:pt idx="0">
                  <c:v>FY19</c:v>
                </c:pt>
                <c:pt idx="1">
                  <c:v>FY20</c:v>
                </c:pt>
                <c:pt idx="2">
                  <c:v>FY21</c:v>
                </c:pt>
                <c:pt idx="3">
                  <c:v>FY22</c:v>
                </c:pt>
                <c:pt idx="4">
                  <c:v>FY23</c:v>
                </c:pt>
                <c:pt idx="5">
                  <c:v>FY24</c:v>
                </c:pt>
              </c:strCache>
            </c:strRef>
          </c:cat>
          <c:val>
            <c:numRef>
              <c:f>'page 16-18'!$B$150:$G$150</c:f>
              <c:numCache>
                <c:formatCode>0%</c:formatCode>
                <c:ptCount val="6"/>
                <c:pt idx="0">
                  <c:v>0.92528735632183912</c:v>
                </c:pt>
                <c:pt idx="1">
                  <c:v>-0.34925373134328364</c:v>
                </c:pt>
                <c:pt idx="2">
                  <c:v>0.33944954128440363</c:v>
                </c:pt>
                <c:pt idx="3">
                  <c:v>0.42808219178082196</c:v>
                </c:pt>
                <c:pt idx="4">
                  <c:v>-9.5923261390887804E-3</c:v>
                </c:pt>
                <c:pt idx="5">
                  <c:v>-2.6634382566585901E-2</c:v>
                </c:pt>
              </c:numCache>
            </c:numRef>
          </c:val>
          <c:smooth val="0"/>
          <c:extLst>
            <c:ext xmlns:c16="http://schemas.microsoft.com/office/drawing/2014/chart" uri="{C3380CC4-5D6E-409C-BE32-E72D297353CC}">
              <c16:uniqueId val="{00000005-37BD-482C-B3EB-389EFC5956E1}"/>
            </c:ext>
          </c:extLst>
        </c:ser>
        <c:dLbls>
          <c:showLegendKey val="0"/>
          <c:showVal val="0"/>
          <c:showCatName val="0"/>
          <c:showSerName val="0"/>
          <c:showPercent val="0"/>
          <c:showBubbleSize val="0"/>
        </c:dLbls>
        <c:marker val="1"/>
        <c:smooth val="0"/>
        <c:axId val="1670659216"/>
        <c:axId val="1670664976"/>
      </c:lineChart>
      <c:catAx>
        <c:axId val="167065921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0664976"/>
        <c:crosses val="autoZero"/>
        <c:auto val="1"/>
        <c:lblAlgn val="ctr"/>
        <c:lblOffset val="100"/>
        <c:noMultiLvlLbl val="0"/>
      </c:catAx>
      <c:valAx>
        <c:axId val="167066497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0659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Cash</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&amp; Cash Equivalent Growth %</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019074976446233"/>
          <c:y val="2.8194377241724883E-2"/>
          <c:w val="0.85862729658792647"/>
          <c:h val="0.81497630504520246"/>
        </c:manualLayout>
      </c:layout>
      <c:barChart>
        <c:barDir val="col"/>
        <c:grouping val="clustered"/>
        <c:varyColors val="0"/>
        <c:ser>
          <c:idx val="5"/>
          <c:order val="4"/>
          <c:tx>
            <c:strRef>
              <c:f>'page 16-18'!$A$172</c:f>
              <c:strCache>
                <c:ptCount val="1"/>
                <c:pt idx="0">
                  <c:v>Apollo Tyres</c:v>
                </c:pt>
              </c:strCache>
            </c:strRef>
          </c:tx>
          <c:spPr>
            <a:solidFill>
              <a:schemeClr val="accent5">
                <a:lumMod val="60000"/>
                <a:lumOff val="40000"/>
              </a:schemeClr>
            </a:solidFill>
            <a:ln>
              <a:noFill/>
            </a:ln>
            <a:effectLst/>
          </c:spPr>
          <c:invertIfNegative val="0"/>
          <c:cat>
            <c:strRef>
              <c:f>'page 16-18'!$B$157:$G$157</c:f>
              <c:strCache>
                <c:ptCount val="6"/>
                <c:pt idx="0">
                  <c:v>FY19</c:v>
                </c:pt>
                <c:pt idx="1">
                  <c:v>FY20</c:v>
                </c:pt>
                <c:pt idx="2">
                  <c:v>FY21</c:v>
                </c:pt>
                <c:pt idx="3">
                  <c:v>FY22</c:v>
                </c:pt>
                <c:pt idx="4">
                  <c:v>FY23</c:v>
                </c:pt>
                <c:pt idx="5">
                  <c:v>FY24</c:v>
                </c:pt>
              </c:strCache>
            </c:strRef>
          </c:cat>
          <c:val>
            <c:numRef>
              <c:f>'page 16-18'!$B$172:$G$172</c:f>
              <c:numCache>
                <c:formatCode>0%</c:formatCode>
                <c:ptCount val="6"/>
                <c:pt idx="0">
                  <c:v>-6.0982326140289533E-2</c:v>
                </c:pt>
                <c:pt idx="1">
                  <c:v>0.33226695103527959</c:v>
                </c:pt>
                <c:pt idx="2">
                  <c:v>1.8625800426894341</c:v>
                </c:pt>
                <c:pt idx="3">
                  <c:v>-0.49638128614636101</c:v>
                </c:pt>
                <c:pt idx="4">
                  <c:v>-0.21693224510947018</c:v>
                </c:pt>
                <c:pt idx="5">
                  <c:v>8.9691927726504694E-2</c:v>
                </c:pt>
              </c:numCache>
            </c:numRef>
          </c:val>
          <c:extLst>
            <c:ext xmlns:c16="http://schemas.microsoft.com/office/drawing/2014/chart" uri="{C3380CC4-5D6E-409C-BE32-E72D297353CC}">
              <c16:uniqueId val="{00000000-A744-46D3-9D33-F958447D3D78}"/>
            </c:ext>
          </c:extLst>
        </c:ser>
        <c:dLbls>
          <c:showLegendKey val="0"/>
          <c:showVal val="0"/>
          <c:showCatName val="0"/>
          <c:showSerName val="0"/>
          <c:showPercent val="0"/>
          <c:showBubbleSize val="0"/>
        </c:dLbls>
        <c:gapWidth val="219"/>
        <c:axId val="1174488143"/>
        <c:axId val="1174489583"/>
      </c:barChart>
      <c:lineChart>
        <c:grouping val="standard"/>
        <c:varyColors val="0"/>
        <c:ser>
          <c:idx val="0"/>
          <c:order val="0"/>
          <c:tx>
            <c:strRef>
              <c:f>'page 16-18'!$A$159</c:f>
              <c:strCache>
                <c:ptCount val="1"/>
                <c:pt idx="0">
                  <c:v>Balkrishna</c:v>
                </c:pt>
              </c:strCache>
            </c:strRef>
          </c:tx>
          <c:spPr>
            <a:ln w="12700" cap="rnd">
              <a:solidFill>
                <a:schemeClr val="accent1"/>
              </a:solidFill>
              <a:round/>
            </a:ln>
            <a:effectLst/>
          </c:spPr>
          <c:marker>
            <c:symbol val="none"/>
          </c:marker>
          <c:cat>
            <c:strRef>
              <c:f>'page 16-18'!$B$157:$G$157</c:f>
              <c:strCache>
                <c:ptCount val="6"/>
                <c:pt idx="0">
                  <c:v>FY19</c:v>
                </c:pt>
                <c:pt idx="1">
                  <c:v>FY20</c:v>
                </c:pt>
                <c:pt idx="2">
                  <c:v>FY21</c:v>
                </c:pt>
                <c:pt idx="3">
                  <c:v>FY22</c:v>
                </c:pt>
                <c:pt idx="4">
                  <c:v>FY23</c:v>
                </c:pt>
                <c:pt idx="5">
                  <c:v>FY24</c:v>
                </c:pt>
              </c:strCache>
            </c:strRef>
          </c:cat>
          <c:val>
            <c:numRef>
              <c:f>'page 16-18'!$B$159:$G$159</c:f>
              <c:numCache>
                <c:formatCode>0%</c:formatCode>
                <c:ptCount val="6"/>
                <c:pt idx="0">
                  <c:v>0.96320670056835156</c:v>
                </c:pt>
                <c:pt idx="1">
                  <c:v>5.2567423434405125E-2</c:v>
                </c:pt>
                <c:pt idx="2">
                  <c:v>8.7724377533294762E-2</c:v>
                </c:pt>
                <c:pt idx="3">
                  <c:v>-0.31181793984562145</c:v>
                </c:pt>
                <c:pt idx="4">
                  <c:v>0.47611680526010436</c:v>
                </c:pt>
                <c:pt idx="5">
                  <c:v>4.808070221407057E-2</c:v>
                </c:pt>
              </c:numCache>
            </c:numRef>
          </c:val>
          <c:smooth val="0"/>
          <c:extLst>
            <c:ext xmlns:c16="http://schemas.microsoft.com/office/drawing/2014/chart" uri="{C3380CC4-5D6E-409C-BE32-E72D297353CC}">
              <c16:uniqueId val="{00000001-A744-46D3-9D33-F958447D3D78}"/>
            </c:ext>
          </c:extLst>
        </c:ser>
        <c:ser>
          <c:idx val="1"/>
          <c:order val="1"/>
          <c:tx>
            <c:strRef>
              <c:f>'page 16-18'!$A$161</c:f>
              <c:strCache>
                <c:ptCount val="1"/>
                <c:pt idx="0">
                  <c:v>Ceat</c:v>
                </c:pt>
              </c:strCache>
            </c:strRef>
          </c:tx>
          <c:spPr>
            <a:ln w="12700" cap="rnd">
              <a:solidFill>
                <a:schemeClr val="accent2"/>
              </a:solidFill>
              <a:round/>
            </a:ln>
            <a:effectLst/>
          </c:spPr>
          <c:marker>
            <c:symbol val="none"/>
          </c:marker>
          <c:cat>
            <c:strRef>
              <c:f>'page 16-18'!$B$157:$G$157</c:f>
              <c:strCache>
                <c:ptCount val="6"/>
                <c:pt idx="0">
                  <c:v>FY19</c:v>
                </c:pt>
                <c:pt idx="1">
                  <c:v>FY20</c:v>
                </c:pt>
                <c:pt idx="2">
                  <c:v>FY21</c:v>
                </c:pt>
                <c:pt idx="3">
                  <c:v>FY22</c:v>
                </c:pt>
                <c:pt idx="4">
                  <c:v>FY23</c:v>
                </c:pt>
                <c:pt idx="5">
                  <c:v>FY24</c:v>
                </c:pt>
              </c:strCache>
            </c:strRef>
          </c:cat>
          <c:val>
            <c:numRef>
              <c:f>'page 16-18'!$B$161:$G$161</c:f>
              <c:numCache>
                <c:formatCode>0%</c:formatCode>
                <c:ptCount val="6"/>
                <c:pt idx="0">
                  <c:v>-0.1473623188405796</c:v>
                </c:pt>
                <c:pt idx="1">
                  <c:v>-0.53481098721784059</c:v>
                </c:pt>
                <c:pt idx="2">
                  <c:v>0.26045016077170402</c:v>
                </c:pt>
                <c:pt idx="3">
                  <c:v>-0.15793135435992567</c:v>
                </c:pt>
                <c:pt idx="4">
                  <c:v>0.97961993941063041</c:v>
                </c:pt>
                <c:pt idx="5">
                  <c:v>-0.17807456872565386</c:v>
                </c:pt>
              </c:numCache>
            </c:numRef>
          </c:val>
          <c:smooth val="0"/>
          <c:extLst>
            <c:ext xmlns:c16="http://schemas.microsoft.com/office/drawing/2014/chart" uri="{C3380CC4-5D6E-409C-BE32-E72D297353CC}">
              <c16:uniqueId val="{00000002-A744-46D3-9D33-F958447D3D78}"/>
            </c:ext>
          </c:extLst>
        </c:ser>
        <c:ser>
          <c:idx val="2"/>
          <c:order val="2"/>
          <c:tx>
            <c:strRef>
              <c:f>'page 16-18'!$A$163</c:f>
              <c:strCache>
                <c:ptCount val="1"/>
                <c:pt idx="0">
                  <c:v>JK Tyres </c:v>
                </c:pt>
              </c:strCache>
            </c:strRef>
          </c:tx>
          <c:spPr>
            <a:ln w="12700" cap="rnd">
              <a:solidFill>
                <a:schemeClr val="accent3"/>
              </a:solidFill>
              <a:round/>
            </a:ln>
            <a:effectLst/>
          </c:spPr>
          <c:marker>
            <c:symbol val="none"/>
          </c:marker>
          <c:cat>
            <c:strRef>
              <c:f>'page 16-18'!$B$157:$G$157</c:f>
              <c:strCache>
                <c:ptCount val="6"/>
                <c:pt idx="0">
                  <c:v>FY19</c:v>
                </c:pt>
                <c:pt idx="1">
                  <c:v>FY20</c:v>
                </c:pt>
                <c:pt idx="2">
                  <c:v>FY21</c:v>
                </c:pt>
                <c:pt idx="3">
                  <c:v>FY22</c:v>
                </c:pt>
                <c:pt idx="4">
                  <c:v>FY23</c:v>
                </c:pt>
                <c:pt idx="5">
                  <c:v>FY24</c:v>
                </c:pt>
              </c:strCache>
            </c:strRef>
          </c:cat>
          <c:val>
            <c:numRef>
              <c:f>'page 16-18'!$B$163:$G$163</c:f>
              <c:numCache>
                <c:formatCode>0%</c:formatCode>
                <c:ptCount val="6"/>
                <c:pt idx="0">
                  <c:v>0.29796511627906974</c:v>
                </c:pt>
                <c:pt idx="1">
                  <c:v>-0.195379265633288</c:v>
                </c:pt>
                <c:pt idx="2">
                  <c:v>0.27300029299736295</c:v>
                </c:pt>
                <c:pt idx="3">
                  <c:v>1.0702572069739347E-2</c:v>
                </c:pt>
                <c:pt idx="4">
                  <c:v>0.5132365499573015</c:v>
                </c:pt>
                <c:pt idx="5">
                  <c:v>1.8950714823175319</c:v>
                </c:pt>
              </c:numCache>
            </c:numRef>
          </c:val>
          <c:smooth val="0"/>
          <c:extLst>
            <c:ext xmlns:c16="http://schemas.microsoft.com/office/drawing/2014/chart" uri="{C3380CC4-5D6E-409C-BE32-E72D297353CC}">
              <c16:uniqueId val="{00000003-A744-46D3-9D33-F958447D3D78}"/>
            </c:ext>
          </c:extLst>
        </c:ser>
        <c:ser>
          <c:idx val="4"/>
          <c:order val="3"/>
          <c:tx>
            <c:strRef>
              <c:f>'page 16-18'!$A$167</c:f>
              <c:strCache>
                <c:ptCount val="1"/>
                <c:pt idx="0">
                  <c:v>TVS Tyres</c:v>
                </c:pt>
              </c:strCache>
            </c:strRef>
          </c:tx>
          <c:spPr>
            <a:ln w="12700" cap="rnd">
              <a:solidFill>
                <a:schemeClr val="accent5"/>
              </a:solidFill>
              <a:round/>
            </a:ln>
            <a:effectLst/>
          </c:spPr>
          <c:marker>
            <c:symbol val="none"/>
          </c:marker>
          <c:cat>
            <c:strRef>
              <c:f>'page 16-18'!$B$157:$G$157</c:f>
              <c:strCache>
                <c:ptCount val="6"/>
                <c:pt idx="0">
                  <c:v>FY19</c:v>
                </c:pt>
                <c:pt idx="1">
                  <c:v>FY20</c:v>
                </c:pt>
                <c:pt idx="2">
                  <c:v>FY21</c:v>
                </c:pt>
                <c:pt idx="3">
                  <c:v>FY22</c:v>
                </c:pt>
                <c:pt idx="4">
                  <c:v>FY23</c:v>
                </c:pt>
                <c:pt idx="5">
                  <c:v>FY24</c:v>
                </c:pt>
              </c:strCache>
            </c:strRef>
          </c:cat>
          <c:val>
            <c:numRef>
              <c:f>'page 16-18'!$B$167:$G$167</c:f>
              <c:numCache>
                <c:formatCode>0%</c:formatCode>
                <c:ptCount val="6"/>
                <c:pt idx="0">
                  <c:v>-0.17778793418647165</c:v>
                </c:pt>
                <c:pt idx="1">
                  <c:v>-0.24958310172317943</c:v>
                </c:pt>
                <c:pt idx="2">
                  <c:v>-0.33407407407407408</c:v>
                </c:pt>
                <c:pt idx="3">
                  <c:v>0.43492769744160187</c:v>
                </c:pt>
                <c:pt idx="4">
                  <c:v>0.20620155038759691</c:v>
                </c:pt>
                <c:pt idx="5">
                  <c:v>0.19601542416452444</c:v>
                </c:pt>
              </c:numCache>
            </c:numRef>
          </c:val>
          <c:smooth val="0"/>
          <c:extLst>
            <c:ext xmlns:c16="http://schemas.microsoft.com/office/drawing/2014/chart" uri="{C3380CC4-5D6E-409C-BE32-E72D297353CC}">
              <c16:uniqueId val="{00000004-A744-46D3-9D33-F958447D3D78}"/>
            </c:ext>
          </c:extLst>
        </c:ser>
        <c:dLbls>
          <c:showLegendKey val="0"/>
          <c:showVal val="0"/>
          <c:showCatName val="0"/>
          <c:showSerName val="0"/>
          <c:showPercent val="0"/>
          <c:showBubbleSize val="0"/>
        </c:dLbls>
        <c:marker val="1"/>
        <c:smooth val="0"/>
        <c:axId val="1174488143"/>
        <c:axId val="1174489583"/>
      </c:lineChart>
      <c:catAx>
        <c:axId val="1174488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4489583"/>
        <c:crosses val="autoZero"/>
        <c:auto val="1"/>
        <c:lblAlgn val="ctr"/>
        <c:lblOffset val="1000"/>
        <c:noMultiLvlLbl val="0"/>
      </c:catAx>
      <c:valAx>
        <c:axId val="1174489583"/>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4488143"/>
        <c:crosses val="autoZero"/>
        <c:crossBetween val="between"/>
      </c:valAx>
      <c:spPr>
        <a:noFill/>
        <a:ln>
          <a:noFill/>
        </a:ln>
        <a:effectLst/>
      </c:spPr>
    </c:plotArea>
    <c:legend>
      <c:legendPos val="b"/>
      <c:layout>
        <c:manualLayout>
          <c:xMode val="edge"/>
          <c:yMode val="edge"/>
          <c:x val="8.4572401816936787E-2"/>
          <c:y val="0.83707948555911615"/>
          <c:w val="0.86313934773939449"/>
          <c:h val="0.1410521276907155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b="1" dirty="0">
                <a:solidFill>
                  <a:srgbClr val="9400D1"/>
                </a:solidFill>
                <a:latin typeface="Calibri (body)"/>
              </a:rPr>
              <a:t>India Automotive</a:t>
            </a:r>
            <a:r>
              <a:rPr lang="en-US" sz="1200" b="1" baseline="0" dirty="0">
                <a:solidFill>
                  <a:srgbClr val="9400D1"/>
                </a:solidFill>
                <a:latin typeface="Calibri (body)"/>
              </a:rPr>
              <a:t> sales growth in Units (Mn)</a:t>
            </a:r>
            <a:endParaRPr lang="en-US" sz="1200" b="1" dirty="0">
              <a:solidFill>
                <a:srgbClr val="9400D1"/>
              </a:solidFill>
              <a:latin typeface="Calibri (body)"/>
            </a:endParaRPr>
          </a:p>
        </c:rich>
      </c:tx>
      <c:layout>
        <c:manualLayout>
          <c:xMode val="edge"/>
          <c:yMode val="edge"/>
          <c:x val="0.14647785820434656"/>
          <c:y val="5.1888847300515482E-3"/>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670929287756505"/>
          <c:y val="0.28112601410275423"/>
          <c:w val="0.83031089517578993"/>
          <c:h val="0.5989192709450496"/>
        </c:manualLayout>
      </c:layout>
      <c:barChart>
        <c:barDir val="col"/>
        <c:grouping val="clustered"/>
        <c:varyColors val="0"/>
        <c:ser>
          <c:idx val="0"/>
          <c:order val="0"/>
          <c:tx>
            <c:strRef>
              <c:f>'[Apollo Tyres Worksheet.xlsx]page 3'!$F$39</c:f>
              <c:strCache>
                <c:ptCount val="1"/>
                <c:pt idx="0">
                  <c:v>Mn</c:v>
                </c:pt>
              </c:strCache>
            </c:strRef>
          </c:tx>
          <c:spPr>
            <a:solidFill>
              <a:srgbClr val="9C26BC"/>
            </a:solidFill>
            <a:ln>
              <a:noFill/>
            </a:ln>
            <a:effectLst/>
          </c:spPr>
          <c:invertIfNegative val="0"/>
          <c:dPt>
            <c:idx val="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1-1222-496C-AE7D-8B7065BEABE6}"/>
              </c:ext>
            </c:extLst>
          </c:dPt>
          <c:dPt>
            <c:idx val="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3-1222-496C-AE7D-8B7065BEABE6}"/>
              </c:ext>
            </c:extLst>
          </c:dPt>
          <c:dPt>
            <c:idx val="2"/>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5-1222-496C-AE7D-8B7065BEABE6}"/>
              </c:ext>
            </c:extLst>
          </c:dPt>
          <c:dPt>
            <c:idx val="3"/>
            <c:invertIfNegative val="0"/>
            <c:bubble3D val="0"/>
            <c:spPr>
              <a:solidFill>
                <a:srgbClr val="890980"/>
              </a:solidFill>
              <a:ln>
                <a:noFill/>
              </a:ln>
              <a:effectLst/>
            </c:spPr>
            <c:extLst>
              <c:ext xmlns:c16="http://schemas.microsoft.com/office/drawing/2014/chart" uri="{C3380CC4-5D6E-409C-BE32-E72D297353CC}">
                <c16:uniqueId val="{00000006-3E3C-4991-8113-DE6325E2ABC1}"/>
              </c:ext>
            </c:extLst>
          </c:dPt>
          <c:dPt>
            <c:idx val="4"/>
            <c:invertIfNegative val="0"/>
            <c:bubble3D val="0"/>
            <c:spPr>
              <a:solidFill>
                <a:srgbClr val="890980"/>
              </a:solidFill>
              <a:ln>
                <a:noFill/>
              </a:ln>
              <a:effectLst/>
            </c:spPr>
            <c:extLst>
              <c:ext xmlns:c16="http://schemas.microsoft.com/office/drawing/2014/chart" uri="{C3380CC4-5D6E-409C-BE32-E72D297353CC}">
                <c16:uniqueId val="{00000007-3E3C-4991-8113-DE6325E2ABC1}"/>
              </c:ext>
            </c:extLst>
          </c:dPt>
          <c:dPt>
            <c:idx val="5"/>
            <c:invertIfNegative val="0"/>
            <c:bubble3D val="0"/>
            <c:spPr>
              <a:solidFill>
                <a:srgbClr val="890980"/>
              </a:solidFill>
              <a:ln>
                <a:noFill/>
              </a:ln>
              <a:effectLst/>
            </c:spPr>
            <c:extLst>
              <c:ext xmlns:c16="http://schemas.microsoft.com/office/drawing/2014/chart" uri="{C3380CC4-5D6E-409C-BE32-E72D297353CC}">
                <c16:uniqueId val="{00000008-3E3C-4991-8113-DE6325E2ABC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Calibri (body)"/>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 3'!$E$40:$E$45</c:f>
              <c:strCache>
                <c:ptCount val="6"/>
                <c:pt idx="0">
                  <c:v>FY22A</c:v>
                </c:pt>
                <c:pt idx="1">
                  <c:v>FY23A</c:v>
                </c:pt>
                <c:pt idx="2">
                  <c:v>FY24A</c:v>
                </c:pt>
                <c:pt idx="3">
                  <c:v>FY25P</c:v>
                </c:pt>
                <c:pt idx="4">
                  <c:v>FY26P</c:v>
                </c:pt>
                <c:pt idx="5">
                  <c:v>FY27P</c:v>
                </c:pt>
              </c:strCache>
            </c:strRef>
          </c:cat>
          <c:val>
            <c:numRef>
              <c:f>'[Apollo Tyres Worksheet.xlsx]page 3'!$F$40:$F$45</c:f>
              <c:numCache>
                <c:formatCode>General</c:formatCode>
                <c:ptCount val="6"/>
                <c:pt idx="0">
                  <c:v>17.5</c:v>
                </c:pt>
                <c:pt idx="1">
                  <c:v>21.2</c:v>
                </c:pt>
                <c:pt idx="2">
                  <c:v>23.8</c:v>
                </c:pt>
                <c:pt idx="3" formatCode="0.0">
                  <c:v>24.923360000000002</c:v>
                </c:pt>
                <c:pt idx="4" formatCode="0.0">
                  <c:v>26.653041184000003</c:v>
                </c:pt>
                <c:pt idx="5" formatCode="0.0">
                  <c:v>28.502762242169602</c:v>
                </c:pt>
              </c:numCache>
            </c:numRef>
          </c:val>
          <c:extLst>
            <c:ext xmlns:c16="http://schemas.microsoft.com/office/drawing/2014/chart" uri="{C3380CC4-5D6E-409C-BE32-E72D297353CC}">
              <c16:uniqueId val="{00000006-1222-496C-AE7D-8B7065BEABE6}"/>
            </c:ext>
          </c:extLst>
        </c:ser>
        <c:dLbls>
          <c:dLblPos val="outEnd"/>
          <c:showLegendKey val="0"/>
          <c:showVal val="1"/>
          <c:showCatName val="0"/>
          <c:showSerName val="0"/>
          <c:showPercent val="0"/>
          <c:showBubbleSize val="0"/>
        </c:dLbls>
        <c:gapWidth val="219"/>
        <c:overlap val="-27"/>
        <c:axId val="710884399"/>
        <c:axId val="710881999"/>
      </c:barChart>
      <c:catAx>
        <c:axId val="71088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0881999"/>
        <c:crosses val="autoZero"/>
        <c:auto val="1"/>
        <c:lblAlgn val="ctr"/>
        <c:lblOffset val="100"/>
        <c:noMultiLvlLbl val="0"/>
      </c:catAx>
      <c:valAx>
        <c:axId val="71088199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0884399"/>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Change</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in Total Debt %</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'page 16-18'!$A$194</c:f>
              <c:strCache>
                <c:ptCount val="1"/>
                <c:pt idx="0">
                  <c:v>Apollo Tyres</c:v>
                </c:pt>
              </c:strCache>
            </c:strRef>
          </c:tx>
          <c:spPr>
            <a:solidFill>
              <a:schemeClr val="accent5">
                <a:lumMod val="60000"/>
                <a:lumOff val="40000"/>
              </a:schemeClr>
            </a:solidFill>
            <a:ln>
              <a:noFill/>
            </a:ln>
            <a:effectLst/>
          </c:spPr>
          <c:invertIfNegative val="0"/>
          <c:cat>
            <c:strRef>
              <c:f>'page 16-18'!$B$179:$G$179</c:f>
              <c:strCache>
                <c:ptCount val="6"/>
                <c:pt idx="0">
                  <c:v>FY19</c:v>
                </c:pt>
                <c:pt idx="1">
                  <c:v>FY20</c:v>
                </c:pt>
                <c:pt idx="2">
                  <c:v>FY21</c:v>
                </c:pt>
                <c:pt idx="3">
                  <c:v>FY22</c:v>
                </c:pt>
                <c:pt idx="4">
                  <c:v>FY23</c:v>
                </c:pt>
                <c:pt idx="5">
                  <c:v>FY24</c:v>
                </c:pt>
              </c:strCache>
            </c:strRef>
          </c:cat>
          <c:val>
            <c:numRef>
              <c:f>'page 16-18'!$B$194:$G$194</c:f>
              <c:numCache>
                <c:formatCode>0%</c:formatCode>
                <c:ptCount val="6"/>
                <c:pt idx="0">
                  <c:v>9.6459028351372655E-2</c:v>
                </c:pt>
                <c:pt idx="1">
                  <c:v>0.32346069860451276</c:v>
                </c:pt>
                <c:pt idx="2">
                  <c:v>8.421485269571205E-2</c:v>
                </c:pt>
                <c:pt idx="3">
                  <c:v>-3.7171831769507446E-2</c:v>
                </c:pt>
                <c:pt idx="4">
                  <c:v>-9.0693692456071506E-2</c:v>
                </c:pt>
                <c:pt idx="5">
                  <c:v>-0.2360288013606352</c:v>
                </c:pt>
              </c:numCache>
            </c:numRef>
          </c:val>
          <c:extLst>
            <c:ext xmlns:c16="http://schemas.microsoft.com/office/drawing/2014/chart" uri="{C3380CC4-5D6E-409C-BE32-E72D297353CC}">
              <c16:uniqueId val="{00000000-4838-4F09-90EF-4980D187F176}"/>
            </c:ext>
          </c:extLst>
        </c:ser>
        <c:dLbls>
          <c:showLegendKey val="0"/>
          <c:showVal val="0"/>
          <c:showCatName val="0"/>
          <c:showSerName val="0"/>
          <c:showPercent val="0"/>
          <c:showBubbleSize val="0"/>
        </c:dLbls>
        <c:gapWidth val="219"/>
        <c:axId val="1670661136"/>
        <c:axId val="1670655856"/>
      </c:barChart>
      <c:lineChart>
        <c:grouping val="standard"/>
        <c:varyColors val="0"/>
        <c:ser>
          <c:idx val="0"/>
          <c:order val="0"/>
          <c:tx>
            <c:strRef>
              <c:f>'page 16-18'!$A$181</c:f>
              <c:strCache>
                <c:ptCount val="1"/>
                <c:pt idx="0">
                  <c:v>Balkrishna</c:v>
                </c:pt>
              </c:strCache>
            </c:strRef>
          </c:tx>
          <c:spPr>
            <a:ln w="12700" cap="rnd">
              <a:solidFill>
                <a:schemeClr val="accent1"/>
              </a:solidFill>
              <a:round/>
            </a:ln>
            <a:effectLst/>
          </c:spPr>
          <c:marker>
            <c:symbol val="none"/>
          </c:marker>
          <c:cat>
            <c:strRef>
              <c:f>'page 16-18'!$B$179:$G$179</c:f>
              <c:strCache>
                <c:ptCount val="6"/>
                <c:pt idx="0">
                  <c:v>FY19</c:v>
                </c:pt>
                <c:pt idx="1">
                  <c:v>FY20</c:v>
                </c:pt>
                <c:pt idx="2">
                  <c:v>FY21</c:v>
                </c:pt>
                <c:pt idx="3">
                  <c:v>FY22</c:v>
                </c:pt>
                <c:pt idx="4">
                  <c:v>FY23</c:v>
                </c:pt>
                <c:pt idx="5">
                  <c:v>FY24</c:v>
                </c:pt>
              </c:strCache>
            </c:strRef>
          </c:cat>
          <c:val>
            <c:numRef>
              <c:f>'page 16-18'!$B$181:$G$181</c:f>
              <c:numCache>
                <c:formatCode>0%</c:formatCode>
                <c:ptCount val="6"/>
                <c:pt idx="0">
                  <c:v>4.2306938568479335E-3</c:v>
                </c:pt>
                <c:pt idx="1">
                  <c:v>6.986247905043963E-2</c:v>
                </c:pt>
                <c:pt idx="2">
                  <c:v>7.4163090128755327E-2</c:v>
                </c:pt>
                <c:pt idx="3">
                  <c:v>1.5257611475147836</c:v>
                </c:pt>
                <c:pt idx="4">
                  <c:v>0.32347672022747864</c:v>
                </c:pt>
                <c:pt idx="5">
                  <c:v>-7.3834688468353837E-2</c:v>
                </c:pt>
              </c:numCache>
            </c:numRef>
          </c:val>
          <c:smooth val="0"/>
          <c:extLst>
            <c:ext xmlns:c16="http://schemas.microsoft.com/office/drawing/2014/chart" uri="{C3380CC4-5D6E-409C-BE32-E72D297353CC}">
              <c16:uniqueId val="{00000001-4838-4F09-90EF-4980D187F176}"/>
            </c:ext>
          </c:extLst>
        </c:ser>
        <c:ser>
          <c:idx val="1"/>
          <c:order val="1"/>
          <c:tx>
            <c:strRef>
              <c:f>'page 16-18'!$A$183</c:f>
              <c:strCache>
                <c:ptCount val="1"/>
                <c:pt idx="0">
                  <c:v>Ceat</c:v>
                </c:pt>
              </c:strCache>
            </c:strRef>
          </c:tx>
          <c:spPr>
            <a:ln w="12700" cap="rnd">
              <a:solidFill>
                <a:schemeClr val="accent2"/>
              </a:solidFill>
              <a:round/>
            </a:ln>
            <a:effectLst/>
          </c:spPr>
          <c:marker>
            <c:symbol val="none"/>
          </c:marker>
          <c:cat>
            <c:strRef>
              <c:f>'page 16-18'!$B$179:$G$179</c:f>
              <c:strCache>
                <c:ptCount val="6"/>
                <c:pt idx="0">
                  <c:v>FY19</c:v>
                </c:pt>
                <c:pt idx="1">
                  <c:v>FY20</c:v>
                </c:pt>
                <c:pt idx="2">
                  <c:v>FY21</c:v>
                </c:pt>
                <c:pt idx="3">
                  <c:v>FY22</c:v>
                </c:pt>
                <c:pt idx="4">
                  <c:v>FY23</c:v>
                </c:pt>
                <c:pt idx="5">
                  <c:v>FY24</c:v>
                </c:pt>
              </c:strCache>
            </c:strRef>
          </c:cat>
          <c:val>
            <c:numRef>
              <c:f>'page 16-18'!$B$183:$G$183</c:f>
              <c:numCache>
                <c:formatCode>0%</c:formatCode>
                <c:ptCount val="6"/>
                <c:pt idx="0">
                  <c:v>0.71856321773148091</c:v>
                </c:pt>
                <c:pt idx="1">
                  <c:v>0.35848653556027288</c:v>
                </c:pt>
                <c:pt idx="2">
                  <c:v>-0.24692880729617106</c:v>
                </c:pt>
                <c:pt idx="3">
                  <c:v>0.45437283446327315</c:v>
                </c:pt>
                <c:pt idx="4">
                  <c:v>2.9880612148756924E-2</c:v>
                </c:pt>
                <c:pt idx="5">
                  <c:v>-0.21954980897158305</c:v>
                </c:pt>
              </c:numCache>
            </c:numRef>
          </c:val>
          <c:smooth val="0"/>
          <c:extLst>
            <c:ext xmlns:c16="http://schemas.microsoft.com/office/drawing/2014/chart" uri="{C3380CC4-5D6E-409C-BE32-E72D297353CC}">
              <c16:uniqueId val="{00000002-4838-4F09-90EF-4980D187F176}"/>
            </c:ext>
          </c:extLst>
        </c:ser>
        <c:ser>
          <c:idx val="2"/>
          <c:order val="2"/>
          <c:tx>
            <c:strRef>
              <c:f>'page 16-18'!$A$185</c:f>
              <c:strCache>
                <c:ptCount val="1"/>
                <c:pt idx="0">
                  <c:v>JK Tyres </c:v>
                </c:pt>
              </c:strCache>
            </c:strRef>
          </c:tx>
          <c:spPr>
            <a:ln w="12700" cap="rnd">
              <a:solidFill>
                <a:schemeClr val="accent3"/>
              </a:solidFill>
              <a:round/>
            </a:ln>
            <a:effectLst/>
          </c:spPr>
          <c:marker>
            <c:symbol val="none"/>
          </c:marker>
          <c:cat>
            <c:strRef>
              <c:f>'page 16-18'!$B$179:$G$179</c:f>
              <c:strCache>
                <c:ptCount val="6"/>
                <c:pt idx="0">
                  <c:v>FY19</c:v>
                </c:pt>
                <c:pt idx="1">
                  <c:v>FY20</c:v>
                </c:pt>
                <c:pt idx="2">
                  <c:v>FY21</c:v>
                </c:pt>
                <c:pt idx="3">
                  <c:v>FY22</c:v>
                </c:pt>
                <c:pt idx="4">
                  <c:v>FY23</c:v>
                </c:pt>
                <c:pt idx="5">
                  <c:v>FY24</c:v>
                </c:pt>
              </c:strCache>
            </c:strRef>
          </c:cat>
          <c:val>
            <c:numRef>
              <c:f>'page 16-18'!$B$185:$G$185</c:f>
              <c:numCache>
                <c:formatCode>0%</c:formatCode>
                <c:ptCount val="6"/>
                <c:pt idx="0">
                  <c:v>-9.25269475915802E-3</c:v>
                </c:pt>
                <c:pt idx="1">
                  <c:v>-3.6265677350104553E-2</c:v>
                </c:pt>
                <c:pt idx="2">
                  <c:v>-0.13480791030708039</c:v>
                </c:pt>
                <c:pt idx="3">
                  <c:v>8.74205844980942E-2</c:v>
                </c:pt>
                <c:pt idx="4">
                  <c:v>-6.4751991234354489E-2</c:v>
                </c:pt>
                <c:pt idx="5">
                  <c:v>-5.5889069812692815E-2</c:v>
                </c:pt>
              </c:numCache>
            </c:numRef>
          </c:val>
          <c:smooth val="0"/>
          <c:extLst>
            <c:ext xmlns:c16="http://schemas.microsoft.com/office/drawing/2014/chart" uri="{C3380CC4-5D6E-409C-BE32-E72D297353CC}">
              <c16:uniqueId val="{00000003-4838-4F09-90EF-4980D187F176}"/>
            </c:ext>
          </c:extLst>
        </c:ser>
        <c:ser>
          <c:idx val="3"/>
          <c:order val="3"/>
          <c:tx>
            <c:strRef>
              <c:f>'page 16-18'!$A$187</c:f>
              <c:strCache>
                <c:ptCount val="1"/>
                <c:pt idx="0">
                  <c:v>MRF</c:v>
                </c:pt>
              </c:strCache>
            </c:strRef>
          </c:tx>
          <c:spPr>
            <a:ln w="12700" cap="rnd">
              <a:solidFill>
                <a:schemeClr val="accent4"/>
              </a:solidFill>
              <a:round/>
            </a:ln>
            <a:effectLst/>
          </c:spPr>
          <c:marker>
            <c:symbol val="none"/>
          </c:marker>
          <c:cat>
            <c:strRef>
              <c:f>'page 16-18'!$B$179:$G$179</c:f>
              <c:strCache>
                <c:ptCount val="6"/>
                <c:pt idx="0">
                  <c:v>FY19</c:v>
                </c:pt>
                <c:pt idx="1">
                  <c:v>FY20</c:v>
                </c:pt>
                <c:pt idx="2">
                  <c:v>FY21</c:v>
                </c:pt>
                <c:pt idx="3">
                  <c:v>FY22</c:v>
                </c:pt>
                <c:pt idx="4">
                  <c:v>FY23</c:v>
                </c:pt>
                <c:pt idx="5">
                  <c:v>FY24</c:v>
                </c:pt>
              </c:strCache>
            </c:strRef>
          </c:cat>
          <c:val>
            <c:numRef>
              <c:f>'page 16-18'!$B$187:$G$187</c:f>
              <c:numCache>
                <c:formatCode>0%</c:formatCode>
                <c:ptCount val="6"/>
                <c:pt idx="0">
                  <c:v>0.15877294373295103</c:v>
                </c:pt>
                <c:pt idx="1">
                  <c:v>-0.26021122686339671</c:v>
                </c:pt>
                <c:pt idx="2">
                  <c:v>0.28805268210598989</c:v>
                </c:pt>
                <c:pt idx="3">
                  <c:v>0.35202639611762687</c:v>
                </c:pt>
                <c:pt idx="4">
                  <c:v>-6.6690410195264671E-2</c:v>
                </c:pt>
                <c:pt idx="5">
                  <c:v>-6.3747465664103942E-2</c:v>
                </c:pt>
              </c:numCache>
            </c:numRef>
          </c:val>
          <c:smooth val="0"/>
          <c:extLst>
            <c:ext xmlns:c16="http://schemas.microsoft.com/office/drawing/2014/chart" uri="{C3380CC4-5D6E-409C-BE32-E72D297353CC}">
              <c16:uniqueId val="{00000004-4838-4F09-90EF-4980D187F176}"/>
            </c:ext>
          </c:extLst>
        </c:ser>
        <c:ser>
          <c:idx val="4"/>
          <c:order val="4"/>
          <c:tx>
            <c:strRef>
              <c:f>'page 16-18'!$A$189</c:f>
              <c:strCache>
                <c:ptCount val="1"/>
                <c:pt idx="0">
                  <c:v>TVS Tyres</c:v>
                </c:pt>
              </c:strCache>
            </c:strRef>
          </c:tx>
          <c:spPr>
            <a:ln w="12700" cap="rnd">
              <a:solidFill>
                <a:schemeClr val="accent5"/>
              </a:solidFill>
              <a:round/>
            </a:ln>
            <a:effectLst/>
          </c:spPr>
          <c:marker>
            <c:symbol val="none"/>
          </c:marker>
          <c:cat>
            <c:strRef>
              <c:f>'page 16-18'!$B$179:$G$179</c:f>
              <c:strCache>
                <c:ptCount val="6"/>
                <c:pt idx="0">
                  <c:v>FY19</c:v>
                </c:pt>
                <c:pt idx="1">
                  <c:v>FY20</c:v>
                </c:pt>
                <c:pt idx="2">
                  <c:v>FY21</c:v>
                </c:pt>
                <c:pt idx="3">
                  <c:v>FY22</c:v>
                </c:pt>
                <c:pt idx="4">
                  <c:v>FY23</c:v>
                </c:pt>
                <c:pt idx="5">
                  <c:v>FY24</c:v>
                </c:pt>
              </c:strCache>
            </c:strRef>
          </c:cat>
          <c:val>
            <c:numRef>
              <c:f>'page 16-18'!$B$189:$G$189</c:f>
              <c:numCache>
                <c:formatCode>0%</c:formatCode>
                <c:ptCount val="6"/>
                <c:pt idx="0">
                  <c:v>0.36648073347438603</c:v>
                </c:pt>
                <c:pt idx="1">
                  <c:v>-0.17641814854783466</c:v>
                </c:pt>
                <c:pt idx="2">
                  <c:v>-0.40770808408819004</c:v>
                </c:pt>
                <c:pt idx="3">
                  <c:v>1.9321887173568029</c:v>
                </c:pt>
                <c:pt idx="4">
                  <c:v>8.591251291640023E-2</c:v>
                </c:pt>
                <c:pt idx="5">
                  <c:v>0.27250894920476676</c:v>
                </c:pt>
              </c:numCache>
            </c:numRef>
          </c:val>
          <c:smooth val="0"/>
          <c:extLst>
            <c:ext xmlns:c16="http://schemas.microsoft.com/office/drawing/2014/chart" uri="{C3380CC4-5D6E-409C-BE32-E72D297353CC}">
              <c16:uniqueId val="{00000005-4838-4F09-90EF-4980D187F176}"/>
            </c:ext>
          </c:extLst>
        </c:ser>
        <c:dLbls>
          <c:showLegendKey val="0"/>
          <c:showVal val="0"/>
          <c:showCatName val="0"/>
          <c:showSerName val="0"/>
          <c:showPercent val="0"/>
          <c:showBubbleSize val="0"/>
        </c:dLbls>
        <c:marker val="1"/>
        <c:smooth val="0"/>
        <c:axId val="1670661136"/>
        <c:axId val="1670655856"/>
      </c:lineChart>
      <c:catAx>
        <c:axId val="167066113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0655856"/>
        <c:crosses val="autoZero"/>
        <c:auto val="1"/>
        <c:lblAlgn val="ctr"/>
        <c:lblOffset val="0"/>
        <c:noMultiLvlLbl val="0"/>
      </c:catAx>
      <c:valAx>
        <c:axId val="16706558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0661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Change</a:t>
            </a:r>
            <a:r>
              <a:rPr lang="en-IN"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a:t>
            </a:r>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in Net Block Assets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5"/>
          <c:order val="5"/>
          <c:tx>
            <c:strRef>
              <c:f>'page 16-18'!$A$217</c:f>
              <c:strCache>
                <c:ptCount val="1"/>
                <c:pt idx="0">
                  <c:v>Apollo Tyres</c:v>
                </c:pt>
              </c:strCache>
            </c:strRef>
          </c:tx>
          <c:spPr>
            <a:solidFill>
              <a:schemeClr val="accent5">
                <a:lumMod val="60000"/>
                <a:lumOff val="40000"/>
              </a:schemeClr>
            </a:solidFill>
            <a:ln>
              <a:noFill/>
            </a:ln>
            <a:effectLst/>
          </c:spPr>
          <c:invertIfNegative val="0"/>
          <c:cat>
            <c:strRef>
              <c:f>'page 16-18'!$B$202:$G$202</c:f>
              <c:strCache>
                <c:ptCount val="6"/>
                <c:pt idx="0">
                  <c:v>FY19</c:v>
                </c:pt>
                <c:pt idx="1">
                  <c:v>FY20</c:v>
                </c:pt>
                <c:pt idx="2">
                  <c:v>FY21</c:v>
                </c:pt>
                <c:pt idx="3">
                  <c:v>FY22</c:v>
                </c:pt>
                <c:pt idx="4">
                  <c:v>FY23</c:v>
                </c:pt>
                <c:pt idx="5">
                  <c:v>FY24</c:v>
                </c:pt>
              </c:strCache>
            </c:strRef>
          </c:cat>
          <c:val>
            <c:numRef>
              <c:f>'page 16-18'!$B$217:$G$217</c:f>
              <c:numCache>
                <c:formatCode>0%</c:formatCode>
                <c:ptCount val="6"/>
                <c:pt idx="0">
                  <c:v>0.12985961849759886</c:v>
                </c:pt>
                <c:pt idx="1">
                  <c:v>0.31430778576180729</c:v>
                </c:pt>
                <c:pt idx="2">
                  <c:v>6.2865410010098044E-2</c:v>
                </c:pt>
                <c:pt idx="3">
                  <c:v>7.1363013769544459E-2</c:v>
                </c:pt>
                <c:pt idx="4">
                  <c:v>3.502863912429488E-3</c:v>
                </c:pt>
                <c:pt idx="5">
                  <c:v>-3.2957116491643679E-2</c:v>
                </c:pt>
              </c:numCache>
            </c:numRef>
          </c:val>
          <c:extLst>
            <c:ext xmlns:c16="http://schemas.microsoft.com/office/drawing/2014/chart" uri="{C3380CC4-5D6E-409C-BE32-E72D297353CC}">
              <c16:uniqueId val="{00000000-4919-492E-8452-35F248E38426}"/>
            </c:ext>
          </c:extLst>
        </c:ser>
        <c:dLbls>
          <c:showLegendKey val="0"/>
          <c:showVal val="0"/>
          <c:showCatName val="0"/>
          <c:showSerName val="0"/>
          <c:showPercent val="0"/>
          <c:showBubbleSize val="0"/>
        </c:dLbls>
        <c:gapWidth val="219"/>
        <c:axId val="289565839"/>
        <c:axId val="289561519"/>
      </c:barChart>
      <c:lineChart>
        <c:grouping val="standard"/>
        <c:varyColors val="0"/>
        <c:ser>
          <c:idx val="0"/>
          <c:order val="0"/>
          <c:tx>
            <c:strRef>
              <c:f>'page 16-18'!$A$204</c:f>
              <c:strCache>
                <c:ptCount val="1"/>
                <c:pt idx="0">
                  <c:v>Balkrishna</c:v>
                </c:pt>
              </c:strCache>
            </c:strRef>
          </c:tx>
          <c:spPr>
            <a:ln w="12700" cap="rnd">
              <a:solidFill>
                <a:schemeClr val="accent1"/>
              </a:solidFill>
              <a:round/>
            </a:ln>
            <a:effectLst/>
          </c:spPr>
          <c:marker>
            <c:symbol val="none"/>
          </c:marker>
          <c:cat>
            <c:strRef>
              <c:f>'page 16-18'!$B$202:$G$202</c:f>
              <c:strCache>
                <c:ptCount val="6"/>
                <c:pt idx="0">
                  <c:v>FY19</c:v>
                </c:pt>
                <c:pt idx="1">
                  <c:v>FY20</c:v>
                </c:pt>
                <c:pt idx="2">
                  <c:v>FY21</c:v>
                </c:pt>
                <c:pt idx="3">
                  <c:v>FY22</c:v>
                </c:pt>
                <c:pt idx="4">
                  <c:v>FY23</c:v>
                </c:pt>
                <c:pt idx="5">
                  <c:v>FY24</c:v>
                </c:pt>
              </c:strCache>
            </c:strRef>
          </c:cat>
          <c:val>
            <c:numRef>
              <c:f>'page 16-18'!$B$204:$G$204</c:f>
              <c:numCache>
                <c:formatCode>0%</c:formatCode>
                <c:ptCount val="6"/>
                <c:pt idx="0">
                  <c:v>-2.2073327390019437E-2</c:v>
                </c:pt>
                <c:pt idx="1">
                  <c:v>0.18708299685957841</c:v>
                </c:pt>
                <c:pt idx="2">
                  <c:v>1.8990116431998771E-2</c:v>
                </c:pt>
                <c:pt idx="3">
                  <c:v>0.19258408697097007</c:v>
                </c:pt>
                <c:pt idx="4">
                  <c:v>0.33951918077121168</c:v>
                </c:pt>
                <c:pt idx="5">
                  <c:v>0.17336948951068432</c:v>
                </c:pt>
              </c:numCache>
            </c:numRef>
          </c:val>
          <c:smooth val="0"/>
          <c:extLst>
            <c:ext xmlns:c16="http://schemas.microsoft.com/office/drawing/2014/chart" uri="{C3380CC4-5D6E-409C-BE32-E72D297353CC}">
              <c16:uniqueId val="{00000001-4919-492E-8452-35F248E38426}"/>
            </c:ext>
          </c:extLst>
        </c:ser>
        <c:ser>
          <c:idx val="1"/>
          <c:order val="1"/>
          <c:tx>
            <c:strRef>
              <c:f>'page 16-18'!$A$206</c:f>
              <c:strCache>
                <c:ptCount val="1"/>
                <c:pt idx="0">
                  <c:v>Ceat</c:v>
                </c:pt>
              </c:strCache>
            </c:strRef>
          </c:tx>
          <c:spPr>
            <a:ln w="12700" cap="rnd">
              <a:solidFill>
                <a:schemeClr val="accent2"/>
              </a:solidFill>
              <a:round/>
            </a:ln>
            <a:effectLst/>
          </c:spPr>
          <c:marker>
            <c:symbol val="none"/>
          </c:marker>
          <c:cat>
            <c:strRef>
              <c:f>'page 16-18'!$B$202:$G$202</c:f>
              <c:strCache>
                <c:ptCount val="6"/>
                <c:pt idx="0">
                  <c:v>FY19</c:v>
                </c:pt>
                <c:pt idx="1">
                  <c:v>FY20</c:v>
                </c:pt>
                <c:pt idx="2">
                  <c:v>FY21</c:v>
                </c:pt>
                <c:pt idx="3">
                  <c:v>FY22</c:v>
                </c:pt>
                <c:pt idx="4">
                  <c:v>FY23</c:v>
                </c:pt>
                <c:pt idx="5">
                  <c:v>FY24</c:v>
                </c:pt>
              </c:strCache>
            </c:strRef>
          </c:cat>
          <c:val>
            <c:numRef>
              <c:f>'page 16-18'!$B$206:$G$206</c:f>
              <c:numCache>
                <c:formatCode>0%</c:formatCode>
                <c:ptCount val="6"/>
                <c:pt idx="0">
                  <c:v>0.17358742673222038</c:v>
                </c:pt>
                <c:pt idx="1">
                  <c:v>0.30830342849414838</c:v>
                </c:pt>
                <c:pt idx="2">
                  <c:v>0.14511309465141276</c:v>
                </c:pt>
                <c:pt idx="3">
                  <c:v>0.11876945814255691</c:v>
                </c:pt>
                <c:pt idx="4">
                  <c:v>0.1439114460386024</c:v>
                </c:pt>
                <c:pt idx="5">
                  <c:v>3.2707743134556377E-2</c:v>
                </c:pt>
              </c:numCache>
            </c:numRef>
          </c:val>
          <c:smooth val="0"/>
          <c:extLst>
            <c:ext xmlns:c16="http://schemas.microsoft.com/office/drawing/2014/chart" uri="{C3380CC4-5D6E-409C-BE32-E72D297353CC}">
              <c16:uniqueId val="{00000002-4919-492E-8452-35F248E38426}"/>
            </c:ext>
          </c:extLst>
        </c:ser>
        <c:ser>
          <c:idx val="2"/>
          <c:order val="2"/>
          <c:tx>
            <c:strRef>
              <c:f>'page 16-18'!$A$208</c:f>
              <c:strCache>
                <c:ptCount val="1"/>
                <c:pt idx="0">
                  <c:v>JK Tyres </c:v>
                </c:pt>
              </c:strCache>
            </c:strRef>
          </c:tx>
          <c:spPr>
            <a:ln w="12700" cap="rnd">
              <a:solidFill>
                <a:schemeClr val="accent3"/>
              </a:solidFill>
              <a:round/>
            </a:ln>
            <a:effectLst/>
          </c:spPr>
          <c:marker>
            <c:symbol val="none"/>
          </c:marker>
          <c:cat>
            <c:strRef>
              <c:f>'page 16-18'!$B$202:$G$202</c:f>
              <c:strCache>
                <c:ptCount val="6"/>
                <c:pt idx="0">
                  <c:v>FY19</c:v>
                </c:pt>
                <c:pt idx="1">
                  <c:v>FY20</c:v>
                </c:pt>
                <c:pt idx="2">
                  <c:v>FY21</c:v>
                </c:pt>
                <c:pt idx="3">
                  <c:v>FY22</c:v>
                </c:pt>
                <c:pt idx="4">
                  <c:v>FY23</c:v>
                </c:pt>
                <c:pt idx="5">
                  <c:v>FY24</c:v>
                </c:pt>
              </c:strCache>
            </c:strRef>
          </c:cat>
          <c:val>
            <c:numRef>
              <c:f>'page 16-18'!$B$208:$G$208</c:f>
              <c:numCache>
                <c:formatCode>0%</c:formatCode>
                <c:ptCount val="6"/>
                <c:pt idx="0">
                  <c:v>1.3867475901231163E-2</c:v>
                </c:pt>
                <c:pt idx="1">
                  <c:v>2.4738222207235205E-2</c:v>
                </c:pt>
                <c:pt idx="2">
                  <c:v>-2.1826575175463492E-2</c:v>
                </c:pt>
                <c:pt idx="3">
                  <c:v>2.9895648774986405E-2</c:v>
                </c:pt>
                <c:pt idx="4">
                  <c:v>5.9278270337532746E-3</c:v>
                </c:pt>
                <c:pt idx="5">
                  <c:v>5.6110070804424206E-2</c:v>
                </c:pt>
              </c:numCache>
            </c:numRef>
          </c:val>
          <c:smooth val="0"/>
          <c:extLst>
            <c:ext xmlns:c16="http://schemas.microsoft.com/office/drawing/2014/chart" uri="{C3380CC4-5D6E-409C-BE32-E72D297353CC}">
              <c16:uniqueId val="{00000003-4919-492E-8452-35F248E38426}"/>
            </c:ext>
          </c:extLst>
        </c:ser>
        <c:ser>
          <c:idx val="3"/>
          <c:order val="3"/>
          <c:tx>
            <c:strRef>
              <c:f>'page 16-18'!$A$210</c:f>
              <c:strCache>
                <c:ptCount val="1"/>
                <c:pt idx="0">
                  <c:v>MRF</c:v>
                </c:pt>
              </c:strCache>
            </c:strRef>
          </c:tx>
          <c:spPr>
            <a:ln w="12700" cap="rnd">
              <a:solidFill>
                <a:schemeClr val="accent4"/>
              </a:solidFill>
              <a:round/>
            </a:ln>
            <a:effectLst/>
          </c:spPr>
          <c:marker>
            <c:symbol val="none"/>
          </c:marker>
          <c:cat>
            <c:strRef>
              <c:f>'page 16-18'!$B$202:$G$202</c:f>
              <c:strCache>
                <c:ptCount val="6"/>
                <c:pt idx="0">
                  <c:v>FY19</c:v>
                </c:pt>
                <c:pt idx="1">
                  <c:v>FY20</c:v>
                </c:pt>
                <c:pt idx="2">
                  <c:v>FY21</c:v>
                </c:pt>
                <c:pt idx="3">
                  <c:v>FY22</c:v>
                </c:pt>
                <c:pt idx="4">
                  <c:v>FY23</c:v>
                </c:pt>
                <c:pt idx="5">
                  <c:v>FY24</c:v>
                </c:pt>
              </c:strCache>
            </c:strRef>
          </c:cat>
          <c:val>
            <c:numRef>
              <c:f>'page 16-18'!$B$210:$G$210</c:f>
              <c:numCache>
                <c:formatCode>0%</c:formatCode>
                <c:ptCount val="6"/>
                <c:pt idx="0">
                  <c:v>0.11388881137591356</c:v>
                </c:pt>
                <c:pt idx="1">
                  <c:v>0.3070674918950782</c:v>
                </c:pt>
                <c:pt idx="2">
                  <c:v>6.4374909805902325E-2</c:v>
                </c:pt>
                <c:pt idx="3">
                  <c:v>8.5872414797552032E-3</c:v>
                </c:pt>
                <c:pt idx="4">
                  <c:v>6.2608828984374698E-2</c:v>
                </c:pt>
                <c:pt idx="5">
                  <c:v>0.19057676589276307</c:v>
                </c:pt>
              </c:numCache>
            </c:numRef>
          </c:val>
          <c:smooth val="0"/>
          <c:extLst>
            <c:ext xmlns:c16="http://schemas.microsoft.com/office/drawing/2014/chart" uri="{C3380CC4-5D6E-409C-BE32-E72D297353CC}">
              <c16:uniqueId val="{00000004-4919-492E-8452-35F248E38426}"/>
            </c:ext>
          </c:extLst>
        </c:ser>
        <c:ser>
          <c:idx val="4"/>
          <c:order val="4"/>
          <c:tx>
            <c:strRef>
              <c:f>'page 16-18'!$A$212</c:f>
              <c:strCache>
                <c:ptCount val="1"/>
                <c:pt idx="0">
                  <c:v>TVS Tyres</c:v>
                </c:pt>
              </c:strCache>
            </c:strRef>
          </c:tx>
          <c:spPr>
            <a:ln w="12700" cap="rnd">
              <a:solidFill>
                <a:schemeClr val="accent5"/>
              </a:solidFill>
              <a:round/>
            </a:ln>
            <a:effectLst/>
          </c:spPr>
          <c:marker>
            <c:symbol val="none"/>
          </c:marker>
          <c:cat>
            <c:strRef>
              <c:f>'page 16-18'!$B$202:$G$202</c:f>
              <c:strCache>
                <c:ptCount val="6"/>
                <c:pt idx="0">
                  <c:v>FY19</c:v>
                </c:pt>
                <c:pt idx="1">
                  <c:v>FY20</c:v>
                </c:pt>
                <c:pt idx="2">
                  <c:v>FY21</c:v>
                </c:pt>
                <c:pt idx="3">
                  <c:v>FY22</c:v>
                </c:pt>
                <c:pt idx="4">
                  <c:v>FY23</c:v>
                </c:pt>
                <c:pt idx="5">
                  <c:v>FY24</c:v>
                </c:pt>
              </c:strCache>
            </c:strRef>
          </c:cat>
          <c:val>
            <c:numRef>
              <c:f>'page 16-18'!$B$212:$G$212</c:f>
              <c:numCache>
                <c:formatCode>0%</c:formatCode>
                <c:ptCount val="6"/>
                <c:pt idx="0">
                  <c:v>6.8156532675470283E-2</c:v>
                </c:pt>
                <c:pt idx="1">
                  <c:v>3.6334269238897265E-2</c:v>
                </c:pt>
                <c:pt idx="2">
                  <c:v>-3.0515782267344416E-2</c:v>
                </c:pt>
                <c:pt idx="3">
                  <c:v>6.404940052285224E-2</c:v>
                </c:pt>
                <c:pt idx="4">
                  <c:v>0.27758715635192943</c:v>
                </c:pt>
                <c:pt idx="5">
                  <c:v>0.2391578249336872</c:v>
                </c:pt>
              </c:numCache>
            </c:numRef>
          </c:val>
          <c:smooth val="0"/>
          <c:extLst>
            <c:ext xmlns:c16="http://schemas.microsoft.com/office/drawing/2014/chart" uri="{C3380CC4-5D6E-409C-BE32-E72D297353CC}">
              <c16:uniqueId val="{00000005-4919-492E-8452-35F248E38426}"/>
            </c:ext>
          </c:extLst>
        </c:ser>
        <c:dLbls>
          <c:showLegendKey val="0"/>
          <c:showVal val="0"/>
          <c:showCatName val="0"/>
          <c:showSerName val="0"/>
          <c:showPercent val="0"/>
          <c:showBubbleSize val="0"/>
        </c:dLbls>
        <c:marker val="1"/>
        <c:smooth val="0"/>
        <c:axId val="289565839"/>
        <c:axId val="289561519"/>
      </c:lineChart>
      <c:catAx>
        <c:axId val="289565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9561519"/>
        <c:crosses val="autoZero"/>
        <c:auto val="1"/>
        <c:lblAlgn val="ctr"/>
        <c:lblOffset val="250"/>
        <c:noMultiLvlLbl val="0"/>
      </c:catAx>
      <c:valAx>
        <c:axId val="28956151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9565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solidFill>
                  <a:srgbClr val="9400D1"/>
                </a:solidFill>
                <a:latin typeface="Calibri" panose="020F0502020204030204" pitchFamily="34" charset="0"/>
                <a:ea typeface="Calibri" panose="020F0502020204030204" pitchFamily="34" charset="0"/>
                <a:cs typeface="Calibri" panose="020F0502020204030204" pitchFamily="34" charset="0"/>
              </a:rPr>
              <a:t>Peer</a:t>
            </a:r>
            <a:r>
              <a:rPr lang="en-US"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Stock Performance - 1 yr (Indexed)</a:t>
            </a:r>
            <a:endParaRPr lang="en-US"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178534774557362E-2"/>
          <c:y val="6.6928435736806291E-2"/>
          <c:w val="0.93488342680666447"/>
          <c:h val="0.84007127014596461"/>
        </c:manualLayout>
      </c:layout>
      <c:lineChart>
        <c:grouping val="standard"/>
        <c:varyColors val="0"/>
        <c:ser>
          <c:idx val="0"/>
          <c:order val="0"/>
          <c:tx>
            <c:strRef>
              <c:f>BALKRISIND.NS!$C$1</c:f>
              <c:strCache>
                <c:ptCount val="1"/>
                <c:pt idx="0">
                  <c:v>Balkrishna Industries</c:v>
                </c:pt>
              </c:strCache>
            </c:strRef>
          </c:tx>
          <c:spPr>
            <a:ln w="28575" cap="rnd">
              <a:solidFill>
                <a:schemeClr val="accent1"/>
              </a:solidFill>
              <a:round/>
            </a:ln>
            <a:effectLst/>
          </c:spPr>
          <c:marker>
            <c:symbol val="none"/>
          </c:marker>
          <c:cat>
            <c:numRef>
              <c:f>BALKRISIND.NS!$A$2:$A$247</c:f>
              <c:numCache>
                <c:formatCode>[$-F800]dddd\,\ mmmm\ dd\,\ yyyy</c:formatCode>
                <c:ptCount val="246"/>
                <c:pt idx="0">
                  <c:v>45063</c:v>
                </c:pt>
                <c:pt idx="1">
                  <c:v>45064</c:v>
                </c:pt>
                <c:pt idx="2">
                  <c:v>45065</c:v>
                </c:pt>
                <c:pt idx="3">
                  <c:v>45068</c:v>
                </c:pt>
                <c:pt idx="4">
                  <c:v>45069</c:v>
                </c:pt>
                <c:pt idx="5">
                  <c:v>45070</c:v>
                </c:pt>
                <c:pt idx="6">
                  <c:v>45071</c:v>
                </c:pt>
                <c:pt idx="7">
                  <c:v>45072</c:v>
                </c:pt>
                <c:pt idx="8">
                  <c:v>45075</c:v>
                </c:pt>
                <c:pt idx="9">
                  <c:v>45076</c:v>
                </c:pt>
                <c:pt idx="10">
                  <c:v>45077</c:v>
                </c:pt>
                <c:pt idx="11">
                  <c:v>45078</c:v>
                </c:pt>
                <c:pt idx="12">
                  <c:v>45079</c:v>
                </c:pt>
                <c:pt idx="13">
                  <c:v>45082</c:v>
                </c:pt>
                <c:pt idx="14">
                  <c:v>45083</c:v>
                </c:pt>
                <c:pt idx="15">
                  <c:v>45084</c:v>
                </c:pt>
                <c:pt idx="16">
                  <c:v>45085</c:v>
                </c:pt>
                <c:pt idx="17">
                  <c:v>45086</c:v>
                </c:pt>
                <c:pt idx="18">
                  <c:v>45089</c:v>
                </c:pt>
                <c:pt idx="19">
                  <c:v>45090</c:v>
                </c:pt>
                <c:pt idx="20">
                  <c:v>45091</c:v>
                </c:pt>
                <c:pt idx="21">
                  <c:v>45092</c:v>
                </c:pt>
                <c:pt idx="22">
                  <c:v>45093</c:v>
                </c:pt>
                <c:pt idx="23">
                  <c:v>45096</c:v>
                </c:pt>
                <c:pt idx="24">
                  <c:v>45097</c:v>
                </c:pt>
                <c:pt idx="25">
                  <c:v>45098</c:v>
                </c:pt>
                <c:pt idx="26">
                  <c:v>45099</c:v>
                </c:pt>
                <c:pt idx="27">
                  <c:v>45100</c:v>
                </c:pt>
                <c:pt idx="28">
                  <c:v>45103</c:v>
                </c:pt>
                <c:pt idx="29">
                  <c:v>45104</c:v>
                </c:pt>
                <c:pt idx="30">
                  <c:v>45105</c:v>
                </c:pt>
                <c:pt idx="31">
                  <c:v>45107</c:v>
                </c:pt>
                <c:pt idx="32">
                  <c:v>45110</c:v>
                </c:pt>
                <c:pt idx="33">
                  <c:v>45111</c:v>
                </c:pt>
                <c:pt idx="34">
                  <c:v>45112</c:v>
                </c:pt>
                <c:pt idx="35">
                  <c:v>45113</c:v>
                </c:pt>
                <c:pt idx="36">
                  <c:v>45114</c:v>
                </c:pt>
                <c:pt idx="37">
                  <c:v>45117</c:v>
                </c:pt>
                <c:pt idx="38">
                  <c:v>45118</c:v>
                </c:pt>
                <c:pt idx="39">
                  <c:v>45119</c:v>
                </c:pt>
                <c:pt idx="40">
                  <c:v>45120</c:v>
                </c:pt>
                <c:pt idx="41">
                  <c:v>45121</c:v>
                </c:pt>
                <c:pt idx="42">
                  <c:v>45124</c:v>
                </c:pt>
                <c:pt idx="43">
                  <c:v>45125</c:v>
                </c:pt>
                <c:pt idx="44">
                  <c:v>45126</c:v>
                </c:pt>
                <c:pt idx="45">
                  <c:v>45127</c:v>
                </c:pt>
                <c:pt idx="46">
                  <c:v>45128</c:v>
                </c:pt>
                <c:pt idx="47">
                  <c:v>45131</c:v>
                </c:pt>
                <c:pt idx="48">
                  <c:v>45132</c:v>
                </c:pt>
                <c:pt idx="49">
                  <c:v>45133</c:v>
                </c:pt>
                <c:pt idx="50">
                  <c:v>45134</c:v>
                </c:pt>
                <c:pt idx="51">
                  <c:v>45135</c:v>
                </c:pt>
                <c:pt idx="52">
                  <c:v>45138</c:v>
                </c:pt>
                <c:pt idx="53">
                  <c:v>45139</c:v>
                </c:pt>
                <c:pt idx="54">
                  <c:v>45140</c:v>
                </c:pt>
                <c:pt idx="55">
                  <c:v>45141</c:v>
                </c:pt>
                <c:pt idx="56">
                  <c:v>45142</c:v>
                </c:pt>
                <c:pt idx="57">
                  <c:v>45145</c:v>
                </c:pt>
                <c:pt idx="58">
                  <c:v>45146</c:v>
                </c:pt>
                <c:pt idx="59">
                  <c:v>45147</c:v>
                </c:pt>
                <c:pt idx="60">
                  <c:v>45148</c:v>
                </c:pt>
                <c:pt idx="61">
                  <c:v>45149</c:v>
                </c:pt>
                <c:pt idx="62">
                  <c:v>45152</c:v>
                </c:pt>
                <c:pt idx="63">
                  <c:v>45154</c:v>
                </c:pt>
                <c:pt idx="64">
                  <c:v>45155</c:v>
                </c:pt>
                <c:pt idx="65">
                  <c:v>45156</c:v>
                </c:pt>
                <c:pt idx="66">
                  <c:v>45159</c:v>
                </c:pt>
                <c:pt idx="67">
                  <c:v>45160</c:v>
                </c:pt>
                <c:pt idx="68">
                  <c:v>45161</c:v>
                </c:pt>
                <c:pt idx="69">
                  <c:v>45162</c:v>
                </c:pt>
                <c:pt idx="70">
                  <c:v>45163</c:v>
                </c:pt>
                <c:pt idx="71">
                  <c:v>45166</c:v>
                </c:pt>
                <c:pt idx="72">
                  <c:v>45167</c:v>
                </c:pt>
                <c:pt idx="73">
                  <c:v>45168</c:v>
                </c:pt>
                <c:pt idx="74">
                  <c:v>45169</c:v>
                </c:pt>
                <c:pt idx="75">
                  <c:v>45170</c:v>
                </c:pt>
                <c:pt idx="76">
                  <c:v>45173</c:v>
                </c:pt>
                <c:pt idx="77">
                  <c:v>45174</c:v>
                </c:pt>
                <c:pt idx="78">
                  <c:v>45175</c:v>
                </c:pt>
                <c:pt idx="79">
                  <c:v>45176</c:v>
                </c:pt>
                <c:pt idx="80">
                  <c:v>45177</c:v>
                </c:pt>
                <c:pt idx="81">
                  <c:v>45180</c:v>
                </c:pt>
                <c:pt idx="82">
                  <c:v>45181</c:v>
                </c:pt>
                <c:pt idx="83">
                  <c:v>45182</c:v>
                </c:pt>
                <c:pt idx="84">
                  <c:v>45183</c:v>
                </c:pt>
                <c:pt idx="85">
                  <c:v>45184</c:v>
                </c:pt>
                <c:pt idx="86">
                  <c:v>45187</c:v>
                </c:pt>
                <c:pt idx="87">
                  <c:v>45189</c:v>
                </c:pt>
                <c:pt idx="88">
                  <c:v>45190</c:v>
                </c:pt>
                <c:pt idx="89">
                  <c:v>45191</c:v>
                </c:pt>
                <c:pt idx="90">
                  <c:v>45194</c:v>
                </c:pt>
                <c:pt idx="91">
                  <c:v>45195</c:v>
                </c:pt>
                <c:pt idx="92">
                  <c:v>45196</c:v>
                </c:pt>
                <c:pt idx="93">
                  <c:v>45197</c:v>
                </c:pt>
                <c:pt idx="94">
                  <c:v>45198</c:v>
                </c:pt>
                <c:pt idx="95">
                  <c:v>45202</c:v>
                </c:pt>
                <c:pt idx="96">
                  <c:v>45203</c:v>
                </c:pt>
                <c:pt idx="97">
                  <c:v>45204</c:v>
                </c:pt>
                <c:pt idx="98">
                  <c:v>45205</c:v>
                </c:pt>
                <c:pt idx="99">
                  <c:v>45208</c:v>
                </c:pt>
                <c:pt idx="100">
                  <c:v>45209</c:v>
                </c:pt>
                <c:pt idx="101">
                  <c:v>45210</c:v>
                </c:pt>
                <c:pt idx="102">
                  <c:v>45211</c:v>
                </c:pt>
                <c:pt idx="103">
                  <c:v>45212</c:v>
                </c:pt>
                <c:pt idx="104">
                  <c:v>45215</c:v>
                </c:pt>
                <c:pt idx="105">
                  <c:v>45216</c:v>
                </c:pt>
                <c:pt idx="106">
                  <c:v>45217</c:v>
                </c:pt>
                <c:pt idx="107">
                  <c:v>45218</c:v>
                </c:pt>
                <c:pt idx="108">
                  <c:v>45219</c:v>
                </c:pt>
                <c:pt idx="109">
                  <c:v>45222</c:v>
                </c:pt>
                <c:pt idx="110">
                  <c:v>45224</c:v>
                </c:pt>
                <c:pt idx="111">
                  <c:v>45225</c:v>
                </c:pt>
                <c:pt idx="112">
                  <c:v>45226</c:v>
                </c:pt>
                <c:pt idx="113">
                  <c:v>45229</c:v>
                </c:pt>
                <c:pt idx="114">
                  <c:v>45230</c:v>
                </c:pt>
                <c:pt idx="115">
                  <c:v>45231</c:v>
                </c:pt>
                <c:pt idx="116">
                  <c:v>45232</c:v>
                </c:pt>
                <c:pt idx="117">
                  <c:v>45233</c:v>
                </c:pt>
                <c:pt idx="118">
                  <c:v>45236</c:v>
                </c:pt>
                <c:pt idx="119">
                  <c:v>45237</c:v>
                </c:pt>
                <c:pt idx="120">
                  <c:v>45238</c:v>
                </c:pt>
                <c:pt idx="121">
                  <c:v>45239</c:v>
                </c:pt>
                <c:pt idx="122">
                  <c:v>45240</c:v>
                </c:pt>
                <c:pt idx="123">
                  <c:v>45243</c:v>
                </c:pt>
                <c:pt idx="124">
                  <c:v>45245</c:v>
                </c:pt>
                <c:pt idx="125">
                  <c:v>45246</c:v>
                </c:pt>
                <c:pt idx="126">
                  <c:v>45247</c:v>
                </c:pt>
                <c:pt idx="127">
                  <c:v>45250</c:v>
                </c:pt>
                <c:pt idx="128">
                  <c:v>45251</c:v>
                </c:pt>
                <c:pt idx="129">
                  <c:v>45252</c:v>
                </c:pt>
                <c:pt idx="130">
                  <c:v>45253</c:v>
                </c:pt>
                <c:pt idx="131">
                  <c:v>45254</c:v>
                </c:pt>
                <c:pt idx="132">
                  <c:v>45258</c:v>
                </c:pt>
                <c:pt idx="133">
                  <c:v>45259</c:v>
                </c:pt>
                <c:pt idx="134">
                  <c:v>45260</c:v>
                </c:pt>
                <c:pt idx="135">
                  <c:v>45261</c:v>
                </c:pt>
                <c:pt idx="136">
                  <c:v>45264</c:v>
                </c:pt>
                <c:pt idx="137">
                  <c:v>45265</c:v>
                </c:pt>
                <c:pt idx="138">
                  <c:v>45266</c:v>
                </c:pt>
                <c:pt idx="139">
                  <c:v>45267</c:v>
                </c:pt>
                <c:pt idx="140">
                  <c:v>45268</c:v>
                </c:pt>
                <c:pt idx="141">
                  <c:v>45271</c:v>
                </c:pt>
                <c:pt idx="142">
                  <c:v>45272</c:v>
                </c:pt>
                <c:pt idx="143">
                  <c:v>45273</c:v>
                </c:pt>
                <c:pt idx="144">
                  <c:v>45274</c:v>
                </c:pt>
                <c:pt idx="145">
                  <c:v>45275</c:v>
                </c:pt>
                <c:pt idx="146">
                  <c:v>45278</c:v>
                </c:pt>
                <c:pt idx="147">
                  <c:v>45279</c:v>
                </c:pt>
                <c:pt idx="148">
                  <c:v>45280</c:v>
                </c:pt>
                <c:pt idx="149">
                  <c:v>45281</c:v>
                </c:pt>
                <c:pt idx="150">
                  <c:v>45282</c:v>
                </c:pt>
                <c:pt idx="151">
                  <c:v>45286</c:v>
                </c:pt>
                <c:pt idx="152">
                  <c:v>45287</c:v>
                </c:pt>
                <c:pt idx="153">
                  <c:v>45288</c:v>
                </c:pt>
                <c:pt idx="154">
                  <c:v>45289</c:v>
                </c:pt>
                <c:pt idx="155">
                  <c:v>45292</c:v>
                </c:pt>
                <c:pt idx="156">
                  <c:v>45293</c:v>
                </c:pt>
                <c:pt idx="157">
                  <c:v>45294</c:v>
                </c:pt>
                <c:pt idx="158">
                  <c:v>45295</c:v>
                </c:pt>
                <c:pt idx="159">
                  <c:v>45296</c:v>
                </c:pt>
                <c:pt idx="160">
                  <c:v>45299</c:v>
                </c:pt>
                <c:pt idx="161">
                  <c:v>45300</c:v>
                </c:pt>
                <c:pt idx="162">
                  <c:v>45301</c:v>
                </c:pt>
                <c:pt idx="163">
                  <c:v>45302</c:v>
                </c:pt>
                <c:pt idx="164">
                  <c:v>45303</c:v>
                </c:pt>
                <c:pt idx="165">
                  <c:v>45306</c:v>
                </c:pt>
                <c:pt idx="166">
                  <c:v>45307</c:v>
                </c:pt>
                <c:pt idx="167">
                  <c:v>45308</c:v>
                </c:pt>
                <c:pt idx="168">
                  <c:v>45309</c:v>
                </c:pt>
                <c:pt idx="169">
                  <c:v>45310</c:v>
                </c:pt>
                <c:pt idx="170">
                  <c:v>45314</c:v>
                </c:pt>
                <c:pt idx="171">
                  <c:v>45315</c:v>
                </c:pt>
                <c:pt idx="172">
                  <c:v>45316</c:v>
                </c:pt>
                <c:pt idx="173">
                  <c:v>45320</c:v>
                </c:pt>
                <c:pt idx="174">
                  <c:v>45321</c:v>
                </c:pt>
                <c:pt idx="175">
                  <c:v>45322</c:v>
                </c:pt>
                <c:pt idx="176">
                  <c:v>45323</c:v>
                </c:pt>
                <c:pt idx="177">
                  <c:v>45324</c:v>
                </c:pt>
                <c:pt idx="178">
                  <c:v>45327</c:v>
                </c:pt>
                <c:pt idx="179">
                  <c:v>45328</c:v>
                </c:pt>
                <c:pt idx="180">
                  <c:v>45329</c:v>
                </c:pt>
                <c:pt idx="181">
                  <c:v>45330</c:v>
                </c:pt>
                <c:pt idx="182">
                  <c:v>45331</c:v>
                </c:pt>
                <c:pt idx="183">
                  <c:v>45334</c:v>
                </c:pt>
                <c:pt idx="184">
                  <c:v>45335</c:v>
                </c:pt>
                <c:pt idx="185">
                  <c:v>45336</c:v>
                </c:pt>
                <c:pt idx="186">
                  <c:v>45337</c:v>
                </c:pt>
                <c:pt idx="187">
                  <c:v>45338</c:v>
                </c:pt>
                <c:pt idx="188">
                  <c:v>45341</c:v>
                </c:pt>
                <c:pt idx="189">
                  <c:v>45342</c:v>
                </c:pt>
                <c:pt idx="190">
                  <c:v>45343</c:v>
                </c:pt>
                <c:pt idx="191">
                  <c:v>45344</c:v>
                </c:pt>
                <c:pt idx="192">
                  <c:v>45345</c:v>
                </c:pt>
                <c:pt idx="193">
                  <c:v>45348</c:v>
                </c:pt>
                <c:pt idx="194">
                  <c:v>45349</c:v>
                </c:pt>
                <c:pt idx="195">
                  <c:v>45350</c:v>
                </c:pt>
                <c:pt idx="196">
                  <c:v>45351</c:v>
                </c:pt>
                <c:pt idx="197">
                  <c:v>45352</c:v>
                </c:pt>
                <c:pt idx="198">
                  <c:v>45355</c:v>
                </c:pt>
                <c:pt idx="199">
                  <c:v>45356</c:v>
                </c:pt>
                <c:pt idx="200">
                  <c:v>45357</c:v>
                </c:pt>
                <c:pt idx="201">
                  <c:v>45358</c:v>
                </c:pt>
                <c:pt idx="202">
                  <c:v>45362</c:v>
                </c:pt>
                <c:pt idx="203">
                  <c:v>45363</c:v>
                </c:pt>
                <c:pt idx="204">
                  <c:v>45364</c:v>
                </c:pt>
                <c:pt idx="205">
                  <c:v>45365</c:v>
                </c:pt>
                <c:pt idx="206">
                  <c:v>45366</c:v>
                </c:pt>
                <c:pt idx="207">
                  <c:v>45369</c:v>
                </c:pt>
                <c:pt idx="208">
                  <c:v>45370</c:v>
                </c:pt>
                <c:pt idx="209">
                  <c:v>45371</c:v>
                </c:pt>
                <c:pt idx="210">
                  <c:v>45372</c:v>
                </c:pt>
                <c:pt idx="211">
                  <c:v>45373</c:v>
                </c:pt>
                <c:pt idx="212">
                  <c:v>45377</c:v>
                </c:pt>
                <c:pt idx="213">
                  <c:v>45378</c:v>
                </c:pt>
                <c:pt idx="214">
                  <c:v>45379</c:v>
                </c:pt>
                <c:pt idx="215">
                  <c:v>45383</c:v>
                </c:pt>
                <c:pt idx="216">
                  <c:v>45384</c:v>
                </c:pt>
                <c:pt idx="217">
                  <c:v>45385</c:v>
                </c:pt>
                <c:pt idx="218">
                  <c:v>45386</c:v>
                </c:pt>
                <c:pt idx="219">
                  <c:v>45387</c:v>
                </c:pt>
                <c:pt idx="220">
                  <c:v>45390</c:v>
                </c:pt>
                <c:pt idx="221">
                  <c:v>45391</c:v>
                </c:pt>
                <c:pt idx="222">
                  <c:v>45392</c:v>
                </c:pt>
                <c:pt idx="223">
                  <c:v>45394</c:v>
                </c:pt>
                <c:pt idx="224">
                  <c:v>45397</c:v>
                </c:pt>
                <c:pt idx="225">
                  <c:v>45398</c:v>
                </c:pt>
                <c:pt idx="226">
                  <c:v>45400</c:v>
                </c:pt>
                <c:pt idx="227">
                  <c:v>45401</c:v>
                </c:pt>
                <c:pt idx="228">
                  <c:v>45404</c:v>
                </c:pt>
                <c:pt idx="229">
                  <c:v>45405</c:v>
                </c:pt>
                <c:pt idx="230">
                  <c:v>45406</c:v>
                </c:pt>
                <c:pt idx="231">
                  <c:v>45407</c:v>
                </c:pt>
                <c:pt idx="232">
                  <c:v>45408</c:v>
                </c:pt>
                <c:pt idx="233">
                  <c:v>45411</c:v>
                </c:pt>
                <c:pt idx="234">
                  <c:v>45412</c:v>
                </c:pt>
                <c:pt idx="235">
                  <c:v>45414</c:v>
                </c:pt>
                <c:pt idx="236">
                  <c:v>45415</c:v>
                </c:pt>
                <c:pt idx="237">
                  <c:v>45418</c:v>
                </c:pt>
                <c:pt idx="238">
                  <c:v>45419</c:v>
                </c:pt>
                <c:pt idx="239">
                  <c:v>45420</c:v>
                </c:pt>
                <c:pt idx="240">
                  <c:v>45421</c:v>
                </c:pt>
                <c:pt idx="241">
                  <c:v>45422</c:v>
                </c:pt>
                <c:pt idx="242">
                  <c:v>45425</c:v>
                </c:pt>
                <c:pt idx="243">
                  <c:v>45426</c:v>
                </c:pt>
                <c:pt idx="244">
                  <c:v>45427</c:v>
                </c:pt>
                <c:pt idx="245">
                  <c:v>45428</c:v>
                </c:pt>
              </c:numCache>
            </c:numRef>
          </c:cat>
          <c:val>
            <c:numRef>
              <c:f>BALKRISIND.NS!$C$2:$C$247</c:f>
              <c:numCache>
                <c:formatCode>General</c:formatCode>
                <c:ptCount val="246"/>
                <c:pt idx="0">
                  <c:v>1</c:v>
                </c:pt>
                <c:pt idx="1">
                  <c:v>0.99349034262596714</c:v>
                </c:pt>
                <c:pt idx="2">
                  <c:v>0.97484570661077274</c:v>
                </c:pt>
                <c:pt idx="3">
                  <c:v>1.0393077920137763</c:v>
                </c:pt>
                <c:pt idx="4">
                  <c:v>1.0927917152566002</c:v>
                </c:pt>
                <c:pt idx="5">
                  <c:v>1.0781165565842832</c:v>
                </c:pt>
                <c:pt idx="6">
                  <c:v>1.1094855053377299</c:v>
                </c:pt>
                <c:pt idx="7">
                  <c:v>1.1201234011924219</c:v>
                </c:pt>
                <c:pt idx="8">
                  <c:v>1.0345219873462548</c:v>
                </c:pt>
                <c:pt idx="9">
                  <c:v>1.0095944643337307</c:v>
                </c:pt>
                <c:pt idx="10">
                  <c:v>1.0314825570209796</c:v>
                </c:pt>
                <c:pt idx="11">
                  <c:v>1.0376520595149499</c:v>
                </c:pt>
                <c:pt idx="12">
                  <c:v>1.0370622792594968</c:v>
                </c:pt>
                <c:pt idx="13">
                  <c:v>1.0339548396953004</c:v>
                </c:pt>
                <c:pt idx="14">
                  <c:v>1.0421658290534326</c:v>
                </c:pt>
                <c:pt idx="15">
                  <c:v>1.0435039278512699</c:v>
                </c:pt>
                <c:pt idx="16">
                  <c:v>1.0325485092643527</c:v>
                </c:pt>
                <c:pt idx="17">
                  <c:v>1.0275359351334512</c:v>
                </c:pt>
                <c:pt idx="18">
                  <c:v>1.0432091491489686</c:v>
                </c:pt>
                <c:pt idx="19">
                  <c:v>1.0536201636581939</c:v>
                </c:pt>
                <c:pt idx="20">
                  <c:v>1.0537787019451252</c:v>
                </c:pt>
                <c:pt idx="21">
                  <c:v>1.0568636203302482</c:v>
                </c:pt>
                <c:pt idx="22">
                  <c:v>1.0746689621400241</c:v>
                </c:pt>
                <c:pt idx="23">
                  <c:v>1.0646208465407854</c:v>
                </c:pt>
                <c:pt idx="24">
                  <c:v>1.1129786988106003</c:v>
                </c:pt>
                <c:pt idx="25">
                  <c:v>1.1233896018944003</c:v>
                </c:pt>
                <c:pt idx="26">
                  <c:v>1.1172654755781908</c:v>
                </c:pt>
                <c:pt idx="27">
                  <c:v>1.0873934981857885</c:v>
                </c:pt>
                <c:pt idx="28">
                  <c:v>1.0838095519007345</c:v>
                </c:pt>
                <c:pt idx="29">
                  <c:v>1.0704273386993441</c:v>
                </c:pt>
                <c:pt idx="30">
                  <c:v>1.0710397511026344</c:v>
                </c:pt>
                <c:pt idx="31">
                  <c:v>1.0753038957223879</c:v>
                </c:pt>
                <c:pt idx="32">
                  <c:v>1.0654826614686159</c:v>
                </c:pt>
                <c:pt idx="33">
                  <c:v>1.0710624951325585</c:v>
                </c:pt>
                <c:pt idx="34">
                  <c:v>1.0969651070641699</c:v>
                </c:pt>
                <c:pt idx="35">
                  <c:v>1.1086916991921594</c:v>
                </c:pt>
                <c:pt idx="36">
                  <c:v>1.0838095519007345</c:v>
                </c:pt>
                <c:pt idx="37">
                  <c:v>1.0363818576172854</c:v>
                </c:pt>
                <c:pt idx="38">
                  <c:v>1.0635115246906275</c:v>
                </c:pt>
                <c:pt idx="39">
                  <c:v>1.0903232228733819</c:v>
                </c:pt>
                <c:pt idx="40">
                  <c:v>1.0851652659623063</c:v>
                </c:pt>
                <c:pt idx="41">
                  <c:v>1.1062509677229677</c:v>
                </c:pt>
                <c:pt idx="42">
                  <c:v>1.0994798674852124</c:v>
                </c:pt>
                <c:pt idx="43">
                  <c:v>1.0919589988045604</c:v>
                </c:pt>
                <c:pt idx="44">
                  <c:v>1.1043651207146981</c:v>
                </c:pt>
                <c:pt idx="45">
                  <c:v>1.0949355495704269</c:v>
                </c:pt>
                <c:pt idx="46">
                  <c:v>1.097866612276446</c:v>
                </c:pt>
                <c:pt idx="47">
                  <c:v>1.0787577331870883</c:v>
                </c:pt>
                <c:pt idx="48">
                  <c:v>1.0839610662759249</c:v>
                </c:pt>
                <c:pt idx="49">
                  <c:v>1.1371525521203614</c:v>
                </c:pt>
                <c:pt idx="50">
                  <c:v>1.123837567266593</c:v>
                </c:pt>
                <c:pt idx="51">
                  <c:v>1.1199067769226729</c:v>
                </c:pt>
                <c:pt idx="52">
                  <c:v>1.1553299352049278</c:v>
                </c:pt>
                <c:pt idx="53">
                  <c:v>1.1468093393430361</c:v>
                </c:pt>
                <c:pt idx="54">
                  <c:v>1.1222470560877502</c:v>
                </c:pt>
                <c:pt idx="55">
                  <c:v>1.126337053271153</c:v>
                </c:pt>
                <c:pt idx="56">
                  <c:v>1.1281547805283996</c:v>
                </c:pt>
                <c:pt idx="57">
                  <c:v>1.0771673334336709</c:v>
                </c:pt>
                <c:pt idx="58">
                  <c:v>1.0780988294384621</c:v>
                </c:pt>
                <c:pt idx="59">
                  <c:v>1.0701916497220103</c:v>
                </c:pt>
                <c:pt idx="60">
                  <c:v>1.0742135271543898</c:v>
                </c:pt>
                <c:pt idx="61">
                  <c:v>1.0703214233527651</c:v>
                </c:pt>
                <c:pt idx="62">
                  <c:v>1.0778095137786261</c:v>
                </c:pt>
                <c:pt idx="63">
                  <c:v>1.0782419823401477</c:v>
                </c:pt>
                <c:pt idx="64">
                  <c:v>1.071209104049071</c:v>
                </c:pt>
                <c:pt idx="65">
                  <c:v>1.0833630359723925</c:v>
                </c:pt>
                <c:pt idx="66">
                  <c:v>1.0843418037571575</c:v>
                </c:pt>
                <c:pt idx="67">
                  <c:v>1.0860032221492995</c:v>
                </c:pt>
                <c:pt idx="68">
                  <c:v>1.083567842297148</c:v>
                </c:pt>
                <c:pt idx="69">
                  <c:v>1.08436454733042</c:v>
                </c:pt>
                <c:pt idx="70">
                  <c:v>1.0813602361071881</c:v>
                </c:pt>
                <c:pt idx="71">
                  <c:v>1.0761480953864841</c:v>
                </c:pt>
                <c:pt idx="72">
                  <c:v>1.0757838584580726</c:v>
                </c:pt>
                <c:pt idx="73">
                  <c:v>1.0786971944749317</c:v>
                </c:pt>
                <c:pt idx="74">
                  <c:v>1.0575073615444792</c:v>
                </c:pt>
                <c:pt idx="75">
                  <c:v>1.0751010959686089</c:v>
                </c:pt>
                <c:pt idx="76">
                  <c:v>1.0851611409382664</c:v>
                </c:pt>
                <c:pt idx="77">
                  <c:v>1.096063267118957</c:v>
                </c:pt>
                <c:pt idx="78">
                  <c:v>1.0998869159799594</c:v>
                </c:pt>
                <c:pt idx="79">
                  <c:v>1.0925581442756682</c:v>
                </c:pt>
                <c:pt idx="80">
                  <c:v>1.0935822882381943</c:v>
                </c:pt>
                <c:pt idx="81">
                  <c:v>1.1072385431395999</c:v>
                </c:pt>
                <c:pt idx="82">
                  <c:v>1.0889393021960827</c:v>
                </c:pt>
                <c:pt idx="83">
                  <c:v>1.093309249823667</c:v>
                </c:pt>
                <c:pt idx="84">
                  <c:v>1.1391939275590979</c:v>
                </c:pt>
                <c:pt idx="85">
                  <c:v>1.1556950635367411</c:v>
                </c:pt>
                <c:pt idx="86">
                  <c:v>1.1502552610359325</c:v>
                </c:pt>
                <c:pt idx="87">
                  <c:v>1.1609070932886811</c:v>
                </c:pt>
                <c:pt idx="88">
                  <c:v>1.151347748056994</c:v>
                </c:pt>
                <c:pt idx="89">
                  <c:v>1.1594959688244812</c:v>
                </c:pt>
                <c:pt idx="90">
                  <c:v>1.1663923833926759</c:v>
                </c:pt>
                <c:pt idx="91">
                  <c:v>1.1631375549339904</c:v>
                </c:pt>
                <c:pt idx="92">
                  <c:v>1.1634107043172812</c:v>
                </c:pt>
                <c:pt idx="93">
                  <c:v>1.158357993743572</c:v>
                </c:pt>
                <c:pt idx="94">
                  <c:v>1.1643211290435111</c:v>
                </c:pt>
                <c:pt idx="95">
                  <c:v>1.1462950374832845</c:v>
                </c:pt>
                <c:pt idx="96">
                  <c:v>1.15125677239396</c:v>
                </c:pt>
                <c:pt idx="97">
                  <c:v>1.1768164419832332</c:v>
                </c:pt>
                <c:pt idx="98">
                  <c:v>1.1662558087010304</c:v>
                </c:pt>
                <c:pt idx="99">
                  <c:v>1.1576978638586071</c:v>
                </c:pt>
                <c:pt idx="100">
                  <c:v>1.168349584229269</c:v>
                </c:pt>
                <c:pt idx="101">
                  <c:v>1.1772945095733665</c:v>
                </c:pt>
                <c:pt idx="102">
                  <c:v>1.1814140523042453</c:v>
                </c:pt>
                <c:pt idx="103">
                  <c:v>1.1768164419832332</c:v>
                </c:pt>
                <c:pt idx="104">
                  <c:v>1.1811180470089437</c:v>
                </c:pt>
                <c:pt idx="105">
                  <c:v>1.1910416287123811</c:v>
                </c:pt>
                <c:pt idx="106">
                  <c:v>1.1777496102827254</c:v>
                </c:pt>
                <c:pt idx="107">
                  <c:v>1.1726513006804047</c:v>
                </c:pt>
                <c:pt idx="108">
                  <c:v>1.1565598887776978</c:v>
                </c:pt>
                <c:pt idx="109">
                  <c:v>1.1684634153476521</c:v>
                </c:pt>
                <c:pt idx="110">
                  <c:v>1.1802760772233361</c:v>
                </c:pt>
                <c:pt idx="111">
                  <c:v>1.1635017914057404</c:v>
                </c:pt>
                <c:pt idx="112">
                  <c:v>1.1833486205363395</c:v>
                </c:pt>
                <c:pt idx="113">
                  <c:v>1.1729017064904332</c:v>
                </c:pt>
                <c:pt idx="114">
                  <c:v>1.1643077502292418</c:v>
                </c:pt>
                <c:pt idx="115">
                  <c:v>1.1666784658885354</c:v>
                </c:pt>
                <c:pt idx="116">
                  <c:v>1.1575374299694627</c:v>
                </c:pt>
                <c:pt idx="117">
                  <c:v>1.1596802609978014</c:v>
                </c:pt>
                <c:pt idx="118">
                  <c:v>1.1696191166610592</c:v>
                </c:pt>
                <c:pt idx="119">
                  <c:v>1.1666101228300001</c:v>
                </c:pt>
                <c:pt idx="120">
                  <c:v>1.1855988158984463</c:v>
                </c:pt>
                <c:pt idx="121">
                  <c:v>1.1781446184382902</c:v>
                </c:pt>
                <c:pt idx="122">
                  <c:v>1.1701207087157544</c:v>
                </c:pt>
                <c:pt idx="123">
                  <c:v>1.1732663891205455</c:v>
                </c:pt>
                <c:pt idx="124">
                  <c:v>1.2012366875044083</c:v>
                </c:pt>
                <c:pt idx="125">
                  <c:v>1.2099673303393321</c:v>
                </c:pt>
                <c:pt idx="126">
                  <c:v>1.2052713861672697</c:v>
                </c:pt>
                <c:pt idx="127">
                  <c:v>1.1382751413593633</c:v>
                </c:pt>
                <c:pt idx="128">
                  <c:v>1.1243470746364304</c:v>
                </c:pt>
                <c:pt idx="129">
                  <c:v>1.1398252932445476</c:v>
                </c:pt>
                <c:pt idx="130">
                  <c:v>1.1639886666277408</c:v>
                </c:pt>
                <c:pt idx="131">
                  <c:v>1.172081142716324</c:v>
                </c:pt>
                <c:pt idx="132">
                  <c:v>1.1944662562758657</c:v>
                </c:pt>
                <c:pt idx="133">
                  <c:v>1.1774152531780655</c:v>
                </c:pt>
                <c:pt idx="134">
                  <c:v>1.1746112885226121</c:v>
                </c:pt>
                <c:pt idx="135">
                  <c:v>1.1669976609154615</c:v>
                </c:pt>
                <c:pt idx="136">
                  <c:v>1.1674991410880697</c:v>
                </c:pt>
                <c:pt idx="137">
                  <c:v>1.181244922208659</c:v>
                </c:pt>
                <c:pt idx="138">
                  <c:v>1.1774607407812516</c:v>
                </c:pt>
                <c:pt idx="139">
                  <c:v>1.1947854508461304</c:v>
                </c:pt>
                <c:pt idx="140">
                  <c:v>1.187946787527816</c:v>
                </c:pt>
                <c:pt idx="141">
                  <c:v>1.1728105079765487</c:v>
                </c:pt>
                <c:pt idx="142">
                  <c:v>1.1836383818978764</c:v>
                </c:pt>
                <c:pt idx="143">
                  <c:v>1.1766629210370665</c:v>
                </c:pt>
                <c:pt idx="144">
                  <c:v>1.191183777871917</c:v>
                </c:pt>
                <c:pt idx="145">
                  <c:v>1.1722405728633185</c:v>
                </c:pt>
                <c:pt idx="146">
                  <c:v>1.151109160191959</c:v>
                </c:pt>
                <c:pt idx="147">
                  <c:v>1.1441565547864978</c:v>
                </c:pt>
                <c:pt idx="148">
                  <c:v>1.1104417519434215</c:v>
                </c:pt>
                <c:pt idx="149">
                  <c:v>1.1304791167244439</c:v>
                </c:pt>
                <c:pt idx="150">
                  <c:v>1.1405091709015862</c:v>
                </c:pt>
                <c:pt idx="151">
                  <c:v>1.1465727580489777</c:v>
                </c:pt>
                <c:pt idx="152">
                  <c:v>1.1570360612222796</c:v>
                </c:pt>
                <c:pt idx="153">
                  <c:v>1.1500148894507713</c:v>
                </c:pt>
                <c:pt idx="154">
                  <c:v>1.1710324710037479</c:v>
                </c:pt>
                <c:pt idx="155">
                  <c:v>1.1745429454640768</c:v>
                </c:pt>
                <c:pt idx="156">
                  <c:v>1.1496958058492703</c:v>
                </c:pt>
                <c:pt idx="157">
                  <c:v>1.142469493476731</c:v>
                </c:pt>
                <c:pt idx="158">
                  <c:v>1.1398252932445476</c:v>
                </c:pt>
                <c:pt idx="159">
                  <c:v>1.1755916171766529</c:v>
                </c:pt>
                <c:pt idx="160">
                  <c:v>1.1602045966257586</c:v>
                </c:pt>
                <c:pt idx="161">
                  <c:v>1.1960848626450107</c:v>
                </c:pt>
                <c:pt idx="162">
                  <c:v>1.2080753508227229</c:v>
                </c:pt>
                <c:pt idx="163">
                  <c:v>1.2152330972858765</c:v>
                </c:pt>
                <c:pt idx="164">
                  <c:v>1.1999144207068406</c:v>
                </c:pt>
                <c:pt idx="165">
                  <c:v>1.2214335938578504</c:v>
                </c:pt>
                <c:pt idx="166">
                  <c:v>1.188493979067784</c:v>
                </c:pt>
                <c:pt idx="167">
                  <c:v>1.1652424793980096</c:v>
                </c:pt>
                <c:pt idx="168">
                  <c:v>1.1682513618036436</c:v>
                </c:pt>
                <c:pt idx="169">
                  <c:v>1.2044964218784333</c:v>
                </c:pt>
                <c:pt idx="170">
                  <c:v>1.1953781299892845</c:v>
                </c:pt>
                <c:pt idx="171">
                  <c:v>1.2375955786975812</c:v>
                </c:pt>
                <c:pt idx="172">
                  <c:v>1.1520893774205747</c:v>
                </c:pt>
                <c:pt idx="173">
                  <c:v>1.1437461612456872</c:v>
                </c:pt>
                <c:pt idx="174">
                  <c:v>1.1179642929187745</c:v>
                </c:pt>
                <c:pt idx="175">
                  <c:v>1.1189217656608046</c:v>
                </c:pt>
                <c:pt idx="176">
                  <c:v>1.110829290028883</c:v>
                </c:pt>
                <c:pt idx="177">
                  <c:v>1.1199168106908786</c:v>
                </c:pt>
                <c:pt idx="178">
                  <c:v>1.1008284462096178</c:v>
                </c:pt>
                <c:pt idx="179">
                  <c:v>1.0878363347917916</c:v>
                </c:pt>
                <c:pt idx="180">
                  <c:v>1.0728806680915055</c:v>
                </c:pt>
                <c:pt idx="181">
                  <c:v>1.0555732390140855</c:v>
                </c:pt>
                <c:pt idx="182">
                  <c:v>1.0491799769131998</c:v>
                </c:pt>
                <c:pt idx="183">
                  <c:v>1.0706430711090302</c:v>
                </c:pt>
                <c:pt idx="184">
                  <c:v>1.0574455962393223</c:v>
                </c:pt>
                <c:pt idx="185">
                  <c:v>1.0736342268255048</c:v>
                </c:pt>
                <c:pt idx="186">
                  <c:v>1.0662363316280401</c:v>
                </c:pt>
                <c:pt idx="187">
                  <c:v>1.0684739286105154</c:v>
                </c:pt>
                <c:pt idx="188">
                  <c:v>1.0612130542630585</c:v>
                </c:pt>
                <c:pt idx="189">
                  <c:v>1.0478328476326448</c:v>
                </c:pt>
                <c:pt idx="190">
                  <c:v>1.03105053461782</c:v>
                </c:pt>
                <c:pt idx="191">
                  <c:v>1.0413482755924495</c:v>
                </c:pt>
                <c:pt idx="192">
                  <c:v>1.0656197937440486</c:v>
                </c:pt>
                <c:pt idx="193">
                  <c:v>1.0458234695574002</c:v>
                </c:pt>
                <c:pt idx="194">
                  <c:v>1.0454125188894636</c:v>
                </c:pt>
                <c:pt idx="195">
                  <c:v>1.0179899687160332</c:v>
                </c:pt>
                <c:pt idx="196">
                  <c:v>1.0178758033213746</c:v>
                </c:pt>
                <c:pt idx="197">
                  <c:v>1.0278767590227262</c:v>
                </c:pt>
                <c:pt idx="198">
                  <c:v>1.0221684892897926</c:v>
                </c:pt>
                <c:pt idx="199">
                  <c:v>1.0374666521740548</c:v>
                </c:pt>
                <c:pt idx="200">
                  <c:v>1.0419191025657428</c:v>
                </c:pt>
                <c:pt idx="201">
                  <c:v>1.0353202532488024</c:v>
                </c:pt>
                <c:pt idx="202">
                  <c:v>1.0259586908867913</c:v>
                </c:pt>
                <c:pt idx="203">
                  <c:v>1.0705973601983321</c:v>
                </c:pt>
                <c:pt idx="204">
                  <c:v>1.0436543270588854</c:v>
                </c:pt>
                <c:pt idx="205">
                  <c:v>1.0355942949488177</c:v>
                </c:pt>
                <c:pt idx="206">
                  <c:v>1.0352517987648417</c:v>
                </c:pt>
                <c:pt idx="207">
                  <c:v>1.0322150440197557</c:v>
                </c:pt>
                <c:pt idx="208">
                  <c:v>1.0432433763909488</c:v>
                </c:pt>
                <c:pt idx="209">
                  <c:v>1.041371019165712</c:v>
                </c:pt>
                <c:pt idx="210">
                  <c:v>1.0546827713121651</c:v>
                </c:pt>
                <c:pt idx="211">
                  <c:v>1.039384608427903</c:v>
                </c:pt>
                <c:pt idx="212">
                  <c:v>1.0349777570648264</c:v>
                </c:pt>
                <c:pt idx="213">
                  <c:v>1.0461432221681137</c:v>
                </c:pt>
                <c:pt idx="214">
                  <c:v>1.0582447540019331</c:v>
                </c:pt>
                <c:pt idx="215">
                  <c:v>1.0433575417856076</c:v>
                </c:pt>
                <c:pt idx="216">
                  <c:v>1.0651402767100648</c:v>
                </c:pt>
                <c:pt idx="217">
                  <c:v>1.058587250185909</c:v>
                </c:pt>
                <c:pt idx="218">
                  <c:v>1.0698439133464195</c:v>
                </c:pt>
                <c:pt idx="219">
                  <c:v>1.0980427658271117</c:v>
                </c:pt>
                <c:pt idx="220">
                  <c:v>1.1150534096312539</c:v>
                </c:pt>
                <c:pt idx="221">
                  <c:v>1.1112859516075178</c:v>
                </c:pt>
                <c:pt idx="222">
                  <c:v>1.1046872141726638</c:v>
                </c:pt>
                <c:pt idx="223">
                  <c:v>1.0928140131281618</c:v>
                </c:pt>
                <c:pt idx="224">
                  <c:v>1.0902566635349729</c:v>
                </c:pt>
                <c:pt idx="225">
                  <c:v>1.0741137438594885</c:v>
                </c:pt>
                <c:pt idx="226">
                  <c:v>1.0660080008387227</c:v>
                </c:pt>
                <c:pt idx="227">
                  <c:v>1.072424006512871</c:v>
                </c:pt>
                <c:pt idx="228">
                  <c:v>1.0810778329336677</c:v>
                </c:pt>
                <c:pt idx="229">
                  <c:v>1.070939856382308</c:v>
                </c:pt>
                <c:pt idx="230">
                  <c:v>1.0652544421047236</c:v>
                </c:pt>
                <c:pt idx="231">
                  <c:v>1.0917636691208847</c:v>
                </c:pt>
                <c:pt idx="232">
                  <c:v>1.0849366008967134</c:v>
                </c:pt>
                <c:pt idx="233">
                  <c:v>1.0941611424087168</c:v>
                </c:pt>
                <c:pt idx="234">
                  <c:v>1.1096419251715981</c:v>
                </c:pt>
                <c:pt idx="235">
                  <c:v>1.1236386696860032</c:v>
                </c:pt>
                <c:pt idx="236">
                  <c:v>1.1163320844278484</c:v>
                </c:pt>
                <c:pt idx="237">
                  <c:v>1.1259904320631373</c:v>
                </c:pt>
                <c:pt idx="238">
                  <c:v>1.1160808981831818</c:v>
                </c:pt>
                <c:pt idx="239">
                  <c:v>1.1272462514043826</c:v>
                </c:pt>
                <c:pt idx="240">
                  <c:v>1.1147337689026269</c:v>
                </c:pt>
                <c:pt idx="241">
                  <c:v>1.1314932264621027</c:v>
                </c:pt>
                <c:pt idx="242">
                  <c:v>1.1292327740242782</c:v>
                </c:pt>
                <c:pt idx="243">
                  <c:v>1.1360141313377514</c:v>
                </c:pt>
                <c:pt idx="244">
                  <c:v>1.149234573544895</c:v>
                </c:pt>
                <c:pt idx="245">
                  <c:v>1.1835297909711082</c:v>
                </c:pt>
              </c:numCache>
            </c:numRef>
          </c:val>
          <c:smooth val="0"/>
          <c:extLst>
            <c:ext xmlns:c16="http://schemas.microsoft.com/office/drawing/2014/chart" uri="{C3380CC4-5D6E-409C-BE32-E72D297353CC}">
              <c16:uniqueId val="{00000000-1DCA-454D-9A01-E328CE21A932}"/>
            </c:ext>
          </c:extLst>
        </c:ser>
        <c:ser>
          <c:idx val="1"/>
          <c:order val="1"/>
          <c:tx>
            <c:strRef>
              <c:f>BALKRISIND.NS!$E$1</c:f>
              <c:strCache>
                <c:ptCount val="1"/>
                <c:pt idx="0">
                  <c:v>Ceat</c:v>
                </c:pt>
              </c:strCache>
            </c:strRef>
          </c:tx>
          <c:spPr>
            <a:ln w="28575" cap="rnd">
              <a:solidFill>
                <a:schemeClr val="accent2"/>
              </a:solidFill>
              <a:round/>
            </a:ln>
            <a:effectLst/>
          </c:spPr>
          <c:marker>
            <c:symbol val="none"/>
          </c:marker>
          <c:cat>
            <c:numRef>
              <c:f>BALKRISIND.NS!$A$2:$A$247</c:f>
              <c:numCache>
                <c:formatCode>[$-F800]dddd\,\ mmmm\ dd\,\ yyyy</c:formatCode>
                <c:ptCount val="246"/>
                <c:pt idx="0">
                  <c:v>45063</c:v>
                </c:pt>
                <c:pt idx="1">
                  <c:v>45064</c:v>
                </c:pt>
                <c:pt idx="2">
                  <c:v>45065</c:v>
                </c:pt>
                <c:pt idx="3">
                  <c:v>45068</c:v>
                </c:pt>
                <c:pt idx="4">
                  <c:v>45069</c:v>
                </c:pt>
                <c:pt idx="5">
                  <c:v>45070</c:v>
                </c:pt>
                <c:pt idx="6">
                  <c:v>45071</c:v>
                </c:pt>
                <c:pt idx="7">
                  <c:v>45072</c:v>
                </c:pt>
                <c:pt idx="8">
                  <c:v>45075</c:v>
                </c:pt>
                <c:pt idx="9">
                  <c:v>45076</c:v>
                </c:pt>
                <c:pt idx="10">
                  <c:v>45077</c:v>
                </c:pt>
                <c:pt idx="11">
                  <c:v>45078</c:v>
                </c:pt>
                <c:pt idx="12">
                  <c:v>45079</c:v>
                </c:pt>
                <c:pt idx="13">
                  <c:v>45082</c:v>
                </c:pt>
                <c:pt idx="14">
                  <c:v>45083</c:v>
                </c:pt>
                <c:pt idx="15">
                  <c:v>45084</c:v>
                </c:pt>
                <c:pt idx="16">
                  <c:v>45085</c:v>
                </c:pt>
                <c:pt idx="17">
                  <c:v>45086</c:v>
                </c:pt>
                <c:pt idx="18">
                  <c:v>45089</c:v>
                </c:pt>
                <c:pt idx="19">
                  <c:v>45090</c:v>
                </c:pt>
                <c:pt idx="20">
                  <c:v>45091</c:v>
                </c:pt>
                <c:pt idx="21">
                  <c:v>45092</c:v>
                </c:pt>
                <c:pt idx="22">
                  <c:v>45093</c:v>
                </c:pt>
                <c:pt idx="23">
                  <c:v>45096</c:v>
                </c:pt>
                <c:pt idx="24">
                  <c:v>45097</c:v>
                </c:pt>
                <c:pt idx="25">
                  <c:v>45098</c:v>
                </c:pt>
                <c:pt idx="26">
                  <c:v>45099</c:v>
                </c:pt>
                <c:pt idx="27">
                  <c:v>45100</c:v>
                </c:pt>
                <c:pt idx="28">
                  <c:v>45103</c:v>
                </c:pt>
                <c:pt idx="29">
                  <c:v>45104</c:v>
                </c:pt>
                <c:pt idx="30">
                  <c:v>45105</c:v>
                </c:pt>
                <c:pt idx="31">
                  <c:v>45107</c:v>
                </c:pt>
                <c:pt idx="32">
                  <c:v>45110</c:v>
                </c:pt>
                <c:pt idx="33">
                  <c:v>45111</c:v>
                </c:pt>
                <c:pt idx="34">
                  <c:v>45112</c:v>
                </c:pt>
                <c:pt idx="35">
                  <c:v>45113</c:v>
                </c:pt>
                <c:pt idx="36">
                  <c:v>45114</c:v>
                </c:pt>
                <c:pt idx="37">
                  <c:v>45117</c:v>
                </c:pt>
                <c:pt idx="38">
                  <c:v>45118</c:v>
                </c:pt>
                <c:pt idx="39">
                  <c:v>45119</c:v>
                </c:pt>
                <c:pt idx="40">
                  <c:v>45120</c:v>
                </c:pt>
                <c:pt idx="41">
                  <c:v>45121</c:v>
                </c:pt>
                <c:pt idx="42">
                  <c:v>45124</c:v>
                </c:pt>
                <c:pt idx="43">
                  <c:v>45125</c:v>
                </c:pt>
                <c:pt idx="44">
                  <c:v>45126</c:v>
                </c:pt>
                <c:pt idx="45">
                  <c:v>45127</c:v>
                </c:pt>
                <c:pt idx="46">
                  <c:v>45128</c:v>
                </c:pt>
                <c:pt idx="47">
                  <c:v>45131</c:v>
                </c:pt>
                <c:pt idx="48">
                  <c:v>45132</c:v>
                </c:pt>
                <c:pt idx="49">
                  <c:v>45133</c:v>
                </c:pt>
                <c:pt idx="50">
                  <c:v>45134</c:v>
                </c:pt>
                <c:pt idx="51">
                  <c:v>45135</c:v>
                </c:pt>
                <c:pt idx="52">
                  <c:v>45138</c:v>
                </c:pt>
                <c:pt idx="53">
                  <c:v>45139</c:v>
                </c:pt>
                <c:pt idx="54">
                  <c:v>45140</c:v>
                </c:pt>
                <c:pt idx="55">
                  <c:v>45141</c:v>
                </c:pt>
                <c:pt idx="56">
                  <c:v>45142</c:v>
                </c:pt>
                <c:pt idx="57">
                  <c:v>45145</c:v>
                </c:pt>
                <c:pt idx="58">
                  <c:v>45146</c:v>
                </c:pt>
                <c:pt idx="59">
                  <c:v>45147</c:v>
                </c:pt>
                <c:pt idx="60">
                  <c:v>45148</c:v>
                </c:pt>
                <c:pt idx="61">
                  <c:v>45149</c:v>
                </c:pt>
                <c:pt idx="62">
                  <c:v>45152</c:v>
                </c:pt>
                <c:pt idx="63">
                  <c:v>45154</c:v>
                </c:pt>
                <c:pt idx="64">
                  <c:v>45155</c:v>
                </c:pt>
                <c:pt idx="65">
                  <c:v>45156</c:v>
                </c:pt>
                <c:pt idx="66">
                  <c:v>45159</c:v>
                </c:pt>
                <c:pt idx="67">
                  <c:v>45160</c:v>
                </c:pt>
                <c:pt idx="68">
                  <c:v>45161</c:v>
                </c:pt>
                <c:pt idx="69">
                  <c:v>45162</c:v>
                </c:pt>
                <c:pt idx="70">
                  <c:v>45163</c:v>
                </c:pt>
                <c:pt idx="71">
                  <c:v>45166</c:v>
                </c:pt>
                <c:pt idx="72">
                  <c:v>45167</c:v>
                </c:pt>
                <c:pt idx="73">
                  <c:v>45168</c:v>
                </c:pt>
                <c:pt idx="74">
                  <c:v>45169</c:v>
                </c:pt>
                <c:pt idx="75">
                  <c:v>45170</c:v>
                </c:pt>
                <c:pt idx="76">
                  <c:v>45173</c:v>
                </c:pt>
                <c:pt idx="77">
                  <c:v>45174</c:v>
                </c:pt>
                <c:pt idx="78">
                  <c:v>45175</c:v>
                </c:pt>
                <c:pt idx="79">
                  <c:v>45176</c:v>
                </c:pt>
                <c:pt idx="80">
                  <c:v>45177</c:v>
                </c:pt>
                <c:pt idx="81">
                  <c:v>45180</c:v>
                </c:pt>
                <c:pt idx="82">
                  <c:v>45181</c:v>
                </c:pt>
                <c:pt idx="83">
                  <c:v>45182</c:v>
                </c:pt>
                <c:pt idx="84">
                  <c:v>45183</c:v>
                </c:pt>
                <c:pt idx="85">
                  <c:v>45184</c:v>
                </c:pt>
                <c:pt idx="86">
                  <c:v>45187</c:v>
                </c:pt>
                <c:pt idx="87">
                  <c:v>45189</c:v>
                </c:pt>
                <c:pt idx="88">
                  <c:v>45190</c:v>
                </c:pt>
                <c:pt idx="89">
                  <c:v>45191</c:v>
                </c:pt>
                <c:pt idx="90">
                  <c:v>45194</c:v>
                </c:pt>
                <c:pt idx="91">
                  <c:v>45195</c:v>
                </c:pt>
                <c:pt idx="92">
                  <c:v>45196</c:v>
                </c:pt>
                <c:pt idx="93">
                  <c:v>45197</c:v>
                </c:pt>
                <c:pt idx="94">
                  <c:v>45198</c:v>
                </c:pt>
                <c:pt idx="95">
                  <c:v>45202</c:v>
                </c:pt>
                <c:pt idx="96">
                  <c:v>45203</c:v>
                </c:pt>
                <c:pt idx="97">
                  <c:v>45204</c:v>
                </c:pt>
                <c:pt idx="98">
                  <c:v>45205</c:v>
                </c:pt>
                <c:pt idx="99">
                  <c:v>45208</c:v>
                </c:pt>
                <c:pt idx="100">
                  <c:v>45209</c:v>
                </c:pt>
                <c:pt idx="101">
                  <c:v>45210</c:v>
                </c:pt>
                <c:pt idx="102">
                  <c:v>45211</c:v>
                </c:pt>
                <c:pt idx="103">
                  <c:v>45212</c:v>
                </c:pt>
                <c:pt idx="104">
                  <c:v>45215</c:v>
                </c:pt>
                <c:pt idx="105">
                  <c:v>45216</c:v>
                </c:pt>
                <c:pt idx="106">
                  <c:v>45217</c:v>
                </c:pt>
                <c:pt idx="107">
                  <c:v>45218</c:v>
                </c:pt>
                <c:pt idx="108">
                  <c:v>45219</c:v>
                </c:pt>
                <c:pt idx="109">
                  <c:v>45222</c:v>
                </c:pt>
                <c:pt idx="110">
                  <c:v>45224</c:v>
                </c:pt>
                <c:pt idx="111">
                  <c:v>45225</c:v>
                </c:pt>
                <c:pt idx="112">
                  <c:v>45226</c:v>
                </c:pt>
                <c:pt idx="113">
                  <c:v>45229</c:v>
                </c:pt>
                <c:pt idx="114">
                  <c:v>45230</c:v>
                </c:pt>
                <c:pt idx="115">
                  <c:v>45231</c:v>
                </c:pt>
                <c:pt idx="116">
                  <c:v>45232</c:v>
                </c:pt>
                <c:pt idx="117">
                  <c:v>45233</c:v>
                </c:pt>
                <c:pt idx="118">
                  <c:v>45236</c:v>
                </c:pt>
                <c:pt idx="119">
                  <c:v>45237</c:v>
                </c:pt>
                <c:pt idx="120">
                  <c:v>45238</c:v>
                </c:pt>
                <c:pt idx="121">
                  <c:v>45239</c:v>
                </c:pt>
                <c:pt idx="122">
                  <c:v>45240</c:v>
                </c:pt>
                <c:pt idx="123">
                  <c:v>45243</c:v>
                </c:pt>
                <c:pt idx="124">
                  <c:v>45245</c:v>
                </c:pt>
                <c:pt idx="125">
                  <c:v>45246</c:v>
                </c:pt>
                <c:pt idx="126">
                  <c:v>45247</c:v>
                </c:pt>
                <c:pt idx="127">
                  <c:v>45250</c:v>
                </c:pt>
                <c:pt idx="128">
                  <c:v>45251</c:v>
                </c:pt>
                <c:pt idx="129">
                  <c:v>45252</c:v>
                </c:pt>
                <c:pt idx="130">
                  <c:v>45253</c:v>
                </c:pt>
                <c:pt idx="131">
                  <c:v>45254</c:v>
                </c:pt>
                <c:pt idx="132">
                  <c:v>45258</c:v>
                </c:pt>
                <c:pt idx="133">
                  <c:v>45259</c:v>
                </c:pt>
                <c:pt idx="134">
                  <c:v>45260</c:v>
                </c:pt>
                <c:pt idx="135">
                  <c:v>45261</c:v>
                </c:pt>
                <c:pt idx="136">
                  <c:v>45264</c:v>
                </c:pt>
                <c:pt idx="137">
                  <c:v>45265</c:v>
                </c:pt>
                <c:pt idx="138">
                  <c:v>45266</c:v>
                </c:pt>
                <c:pt idx="139">
                  <c:v>45267</c:v>
                </c:pt>
                <c:pt idx="140">
                  <c:v>45268</c:v>
                </c:pt>
                <c:pt idx="141">
                  <c:v>45271</c:v>
                </c:pt>
                <c:pt idx="142">
                  <c:v>45272</c:v>
                </c:pt>
                <c:pt idx="143">
                  <c:v>45273</c:v>
                </c:pt>
                <c:pt idx="144">
                  <c:v>45274</c:v>
                </c:pt>
                <c:pt idx="145">
                  <c:v>45275</c:v>
                </c:pt>
                <c:pt idx="146">
                  <c:v>45278</c:v>
                </c:pt>
                <c:pt idx="147">
                  <c:v>45279</c:v>
                </c:pt>
                <c:pt idx="148">
                  <c:v>45280</c:v>
                </c:pt>
                <c:pt idx="149">
                  <c:v>45281</c:v>
                </c:pt>
                <c:pt idx="150">
                  <c:v>45282</c:v>
                </c:pt>
                <c:pt idx="151">
                  <c:v>45286</c:v>
                </c:pt>
                <c:pt idx="152">
                  <c:v>45287</c:v>
                </c:pt>
                <c:pt idx="153">
                  <c:v>45288</c:v>
                </c:pt>
                <c:pt idx="154">
                  <c:v>45289</c:v>
                </c:pt>
                <c:pt idx="155">
                  <c:v>45292</c:v>
                </c:pt>
                <c:pt idx="156">
                  <c:v>45293</c:v>
                </c:pt>
                <c:pt idx="157">
                  <c:v>45294</c:v>
                </c:pt>
                <c:pt idx="158">
                  <c:v>45295</c:v>
                </c:pt>
                <c:pt idx="159">
                  <c:v>45296</c:v>
                </c:pt>
                <c:pt idx="160">
                  <c:v>45299</c:v>
                </c:pt>
                <c:pt idx="161">
                  <c:v>45300</c:v>
                </c:pt>
                <c:pt idx="162">
                  <c:v>45301</c:v>
                </c:pt>
                <c:pt idx="163">
                  <c:v>45302</c:v>
                </c:pt>
                <c:pt idx="164">
                  <c:v>45303</c:v>
                </c:pt>
                <c:pt idx="165">
                  <c:v>45306</c:v>
                </c:pt>
                <c:pt idx="166">
                  <c:v>45307</c:v>
                </c:pt>
                <c:pt idx="167">
                  <c:v>45308</c:v>
                </c:pt>
                <c:pt idx="168">
                  <c:v>45309</c:v>
                </c:pt>
                <c:pt idx="169">
                  <c:v>45310</c:v>
                </c:pt>
                <c:pt idx="170">
                  <c:v>45314</c:v>
                </c:pt>
                <c:pt idx="171">
                  <c:v>45315</c:v>
                </c:pt>
                <c:pt idx="172">
                  <c:v>45316</c:v>
                </c:pt>
                <c:pt idx="173">
                  <c:v>45320</c:v>
                </c:pt>
                <c:pt idx="174">
                  <c:v>45321</c:v>
                </c:pt>
                <c:pt idx="175">
                  <c:v>45322</c:v>
                </c:pt>
                <c:pt idx="176">
                  <c:v>45323</c:v>
                </c:pt>
                <c:pt idx="177">
                  <c:v>45324</c:v>
                </c:pt>
                <c:pt idx="178">
                  <c:v>45327</c:v>
                </c:pt>
                <c:pt idx="179">
                  <c:v>45328</c:v>
                </c:pt>
                <c:pt idx="180">
                  <c:v>45329</c:v>
                </c:pt>
                <c:pt idx="181">
                  <c:v>45330</c:v>
                </c:pt>
                <c:pt idx="182">
                  <c:v>45331</c:v>
                </c:pt>
                <c:pt idx="183">
                  <c:v>45334</c:v>
                </c:pt>
                <c:pt idx="184">
                  <c:v>45335</c:v>
                </c:pt>
                <c:pt idx="185">
                  <c:v>45336</c:v>
                </c:pt>
                <c:pt idx="186">
                  <c:v>45337</c:v>
                </c:pt>
                <c:pt idx="187">
                  <c:v>45338</c:v>
                </c:pt>
                <c:pt idx="188">
                  <c:v>45341</c:v>
                </c:pt>
                <c:pt idx="189">
                  <c:v>45342</c:v>
                </c:pt>
                <c:pt idx="190">
                  <c:v>45343</c:v>
                </c:pt>
                <c:pt idx="191">
                  <c:v>45344</c:v>
                </c:pt>
                <c:pt idx="192">
                  <c:v>45345</c:v>
                </c:pt>
                <c:pt idx="193">
                  <c:v>45348</c:v>
                </c:pt>
                <c:pt idx="194">
                  <c:v>45349</c:v>
                </c:pt>
                <c:pt idx="195">
                  <c:v>45350</c:v>
                </c:pt>
                <c:pt idx="196">
                  <c:v>45351</c:v>
                </c:pt>
                <c:pt idx="197">
                  <c:v>45352</c:v>
                </c:pt>
                <c:pt idx="198">
                  <c:v>45355</c:v>
                </c:pt>
                <c:pt idx="199">
                  <c:v>45356</c:v>
                </c:pt>
                <c:pt idx="200">
                  <c:v>45357</c:v>
                </c:pt>
                <c:pt idx="201">
                  <c:v>45358</c:v>
                </c:pt>
                <c:pt idx="202">
                  <c:v>45362</c:v>
                </c:pt>
                <c:pt idx="203">
                  <c:v>45363</c:v>
                </c:pt>
                <c:pt idx="204">
                  <c:v>45364</c:v>
                </c:pt>
                <c:pt idx="205">
                  <c:v>45365</c:v>
                </c:pt>
                <c:pt idx="206">
                  <c:v>45366</c:v>
                </c:pt>
                <c:pt idx="207">
                  <c:v>45369</c:v>
                </c:pt>
                <c:pt idx="208">
                  <c:v>45370</c:v>
                </c:pt>
                <c:pt idx="209">
                  <c:v>45371</c:v>
                </c:pt>
                <c:pt idx="210">
                  <c:v>45372</c:v>
                </c:pt>
                <c:pt idx="211">
                  <c:v>45373</c:v>
                </c:pt>
                <c:pt idx="212">
                  <c:v>45377</c:v>
                </c:pt>
                <c:pt idx="213">
                  <c:v>45378</c:v>
                </c:pt>
                <c:pt idx="214">
                  <c:v>45379</c:v>
                </c:pt>
                <c:pt idx="215">
                  <c:v>45383</c:v>
                </c:pt>
                <c:pt idx="216">
                  <c:v>45384</c:v>
                </c:pt>
                <c:pt idx="217">
                  <c:v>45385</c:v>
                </c:pt>
                <c:pt idx="218">
                  <c:v>45386</c:v>
                </c:pt>
                <c:pt idx="219">
                  <c:v>45387</c:v>
                </c:pt>
                <c:pt idx="220">
                  <c:v>45390</c:v>
                </c:pt>
                <c:pt idx="221">
                  <c:v>45391</c:v>
                </c:pt>
                <c:pt idx="222">
                  <c:v>45392</c:v>
                </c:pt>
                <c:pt idx="223">
                  <c:v>45394</c:v>
                </c:pt>
                <c:pt idx="224">
                  <c:v>45397</c:v>
                </c:pt>
                <c:pt idx="225">
                  <c:v>45398</c:v>
                </c:pt>
                <c:pt idx="226">
                  <c:v>45400</c:v>
                </c:pt>
                <c:pt idx="227">
                  <c:v>45401</c:v>
                </c:pt>
                <c:pt idx="228">
                  <c:v>45404</c:v>
                </c:pt>
                <c:pt idx="229">
                  <c:v>45405</c:v>
                </c:pt>
                <c:pt idx="230">
                  <c:v>45406</c:v>
                </c:pt>
                <c:pt idx="231">
                  <c:v>45407</c:v>
                </c:pt>
                <c:pt idx="232">
                  <c:v>45408</c:v>
                </c:pt>
                <c:pt idx="233">
                  <c:v>45411</c:v>
                </c:pt>
                <c:pt idx="234">
                  <c:v>45412</c:v>
                </c:pt>
                <c:pt idx="235">
                  <c:v>45414</c:v>
                </c:pt>
                <c:pt idx="236">
                  <c:v>45415</c:v>
                </c:pt>
                <c:pt idx="237">
                  <c:v>45418</c:v>
                </c:pt>
                <c:pt idx="238">
                  <c:v>45419</c:v>
                </c:pt>
                <c:pt idx="239">
                  <c:v>45420</c:v>
                </c:pt>
                <c:pt idx="240">
                  <c:v>45421</c:v>
                </c:pt>
                <c:pt idx="241">
                  <c:v>45422</c:v>
                </c:pt>
                <c:pt idx="242">
                  <c:v>45425</c:v>
                </c:pt>
                <c:pt idx="243">
                  <c:v>45426</c:v>
                </c:pt>
                <c:pt idx="244">
                  <c:v>45427</c:v>
                </c:pt>
                <c:pt idx="245">
                  <c:v>45428</c:v>
                </c:pt>
              </c:numCache>
            </c:numRef>
          </c:cat>
          <c:val>
            <c:numRef>
              <c:f>BALKRISIND.NS!$E$2:$E$247</c:f>
              <c:numCache>
                <c:formatCode>General</c:formatCode>
                <c:ptCount val="246"/>
                <c:pt idx="0">
                  <c:v>1</c:v>
                </c:pt>
                <c:pt idx="1">
                  <c:v>1.0255355833624038</c:v>
                </c:pt>
                <c:pt idx="2">
                  <c:v>1.0193492215586011</c:v>
                </c:pt>
                <c:pt idx="3">
                  <c:v>1.0508802922998959</c:v>
                </c:pt>
                <c:pt idx="4">
                  <c:v>1.0761977624420092</c:v>
                </c:pt>
                <c:pt idx="5">
                  <c:v>1.1319016571237797</c:v>
                </c:pt>
                <c:pt idx="6">
                  <c:v>1.1776584489025159</c:v>
                </c:pt>
                <c:pt idx="7">
                  <c:v>1.1481986900238175</c:v>
                </c:pt>
                <c:pt idx="8">
                  <c:v>1.1036682613811186</c:v>
                </c:pt>
                <c:pt idx="9">
                  <c:v>1.043849182982004</c:v>
                </c:pt>
                <c:pt idx="10">
                  <c:v>1.0507440297901434</c:v>
                </c:pt>
                <c:pt idx="11">
                  <c:v>1.0509620097825589</c:v>
                </c:pt>
                <c:pt idx="12">
                  <c:v>1.0513436254045068</c:v>
                </c:pt>
                <c:pt idx="13">
                  <c:v>1.050416959743548</c:v>
                </c:pt>
                <c:pt idx="14">
                  <c:v>1.031967097614195</c:v>
                </c:pt>
                <c:pt idx="15">
                  <c:v>1.0718646650720556</c:v>
                </c:pt>
                <c:pt idx="16">
                  <c:v>1.059601098406699</c:v>
                </c:pt>
                <c:pt idx="17">
                  <c:v>1.0579386415096927</c:v>
                </c:pt>
                <c:pt idx="18">
                  <c:v>1.0889519010073556</c:v>
                </c:pt>
                <c:pt idx="19">
                  <c:v>1.1268872472050624</c:v>
                </c:pt>
                <c:pt idx="20">
                  <c:v>1.1163405486876643</c:v>
                </c:pt>
                <c:pt idx="21">
                  <c:v>1.129912330296122</c:v>
                </c:pt>
                <c:pt idx="22">
                  <c:v>1.1317653940657642</c:v>
                </c:pt>
                <c:pt idx="23">
                  <c:v>1.1155230399689542</c:v>
                </c:pt>
                <c:pt idx="24">
                  <c:v>1.1258029016940128</c:v>
                </c:pt>
                <c:pt idx="25">
                  <c:v>1.1285716559986951</c:v>
                </c:pt>
                <c:pt idx="26">
                  <c:v>1.129777807424422</c:v>
                </c:pt>
                <c:pt idx="27">
                  <c:v>1.0966079713207997</c:v>
                </c:pt>
                <c:pt idx="28">
                  <c:v>1.1242404331394575</c:v>
                </c:pt>
                <c:pt idx="29">
                  <c:v>1.1413462074868215</c:v>
                </c:pt>
                <c:pt idx="30">
                  <c:v>1.1424701732134035</c:v>
                </c:pt>
                <c:pt idx="31">
                  <c:v>1.1389612103188158</c:v>
                </c:pt>
                <c:pt idx="32">
                  <c:v>1.1360280846158437</c:v>
                </c:pt>
                <c:pt idx="33">
                  <c:v>1.1184287931004093</c:v>
                </c:pt>
                <c:pt idx="34">
                  <c:v>1.1477882960843813</c:v>
                </c:pt>
                <c:pt idx="35">
                  <c:v>1.3625977112491707</c:v>
                </c:pt>
                <c:pt idx="36">
                  <c:v>1.3229308396442232</c:v>
                </c:pt>
                <c:pt idx="37">
                  <c:v>1.3791826627450163</c:v>
                </c:pt>
                <c:pt idx="38">
                  <c:v>1.3492748969016777</c:v>
                </c:pt>
                <c:pt idx="39">
                  <c:v>1.3639683683975878</c:v>
                </c:pt>
                <c:pt idx="40">
                  <c:v>1.3579649169524015</c:v>
                </c:pt>
                <c:pt idx="41">
                  <c:v>1.329372928241783</c:v>
                </c:pt>
                <c:pt idx="42">
                  <c:v>1.3431891254329462</c:v>
                </c:pt>
                <c:pt idx="43">
                  <c:v>1.3197783282028641</c:v>
                </c:pt>
                <c:pt idx="44">
                  <c:v>1.3065378338789162</c:v>
                </c:pt>
                <c:pt idx="45">
                  <c:v>1.3615286255382857</c:v>
                </c:pt>
                <c:pt idx="46">
                  <c:v>1.3319497368159268</c:v>
                </c:pt>
                <c:pt idx="47">
                  <c:v>1.336637411128393</c:v>
                </c:pt>
                <c:pt idx="48">
                  <c:v>1.3578004112297113</c:v>
                </c:pt>
                <c:pt idx="49">
                  <c:v>1.3682721512489768</c:v>
                </c:pt>
                <c:pt idx="50">
                  <c:v>1.3529482311945551</c:v>
                </c:pt>
                <c:pt idx="51">
                  <c:v>1.3346088654136159</c:v>
                </c:pt>
                <c:pt idx="52">
                  <c:v>1.3550042169171805</c:v>
                </c:pt>
                <c:pt idx="53">
                  <c:v>1.3434632568626295</c:v>
                </c:pt>
                <c:pt idx="54">
                  <c:v>1.3321691225543137</c:v>
                </c:pt>
                <c:pt idx="55">
                  <c:v>1.332333628277004</c:v>
                </c:pt>
                <c:pt idx="56">
                  <c:v>1.349795719753196</c:v>
                </c:pt>
                <c:pt idx="57">
                  <c:v>1.322108445355173</c:v>
                </c:pt>
                <c:pt idx="58">
                  <c:v>1.3126234710232474</c:v>
                </c:pt>
                <c:pt idx="59">
                  <c:v>1.3173934653592587</c:v>
                </c:pt>
                <c:pt idx="60">
                  <c:v>1.2771234508792475</c:v>
                </c:pt>
                <c:pt idx="61">
                  <c:v>1.2738613137308952</c:v>
                </c:pt>
                <c:pt idx="62">
                  <c:v>1.2372373278603133</c:v>
                </c:pt>
                <c:pt idx="63">
                  <c:v>1.2812354223244986</c:v>
                </c:pt>
                <c:pt idx="64">
                  <c:v>1.2870196223556982</c:v>
                </c:pt>
                <c:pt idx="65">
                  <c:v>1.2568926050983731</c:v>
                </c:pt>
                <c:pt idx="66">
                  <c:v>1.2713393851724482</c:v>
                </c:pt>
                <c:pt idx="67">
                  <c:v>1.2888289166564888</c:v>
                </c:pt>
                <c:pt idx="68">
                  <c:v>1.3101015424648004</c:v>
                </c:pt>
                <c:pt idx="69">
                  <c:v>1.3027821795624936</c:v>
                </c:pt>
                <c:pt idx="70">
                  <c:v>1.2608949508366307</c:v>
                </c:pt>
                <c:pt idx="71">
                  <c:v>1.2366890650009466</c:v>
                </c:pt>
                <c:pt idx="72">
                  <c:v>1.2314258221456655</c:v>
                </c:pt>
                <c:pt idx="73">
                  <c:v>1.2385806793252823</c:v>
                </c:pt>
                <c:pt idx="74">
                  <c:v>1.2352911021690816</c:v>
                </c:pt>
                <c:pt idx="75">
                  <c:v>1.2369084507393335</c:v>
                </c:pt>
                <c:pt idx="76">
                  <c:v>1.2345783335870246</c:v>
                </c:pt>
                <c:pt idx="77">
                  <c:v>1.2298906592745584</c:v>
                </c:pt>
                <c:pt idx="78">
                  <c:v>1.2284103764191483</c:v>
                </c:pt>
                <c:pt idx="79">
                  <c:v>1.216759790657604</c:v>
                </c:pt>
                <c:pt idx="80">
                  <c:v>1.2109207106107074</c:v>
                </c:pt>
                <c:pt idx="81">
                  <c:v>1.2044786220131474</c:v>
                </c:pt>
                <c:pt idx="82">
                  <c:v>1.1799438590564835</c:v>
                </c:pt>
                <c:pt idx="83">
                  <c:v>1.1725150047715838</c:v>
                </c:pt>
                <c:pt idx="84">
                  <c:v>1.1667855504316804</c:v>
                </c:pt>
                <c:pt idx="85">
                  <c:v>1.1731728933379437</c:v>
                </c:pt>
                <c:pt idx="86">
                  <c:v>1.1772574247753465</c:v>
                </c:pt>
                <c:pt idx="87">
                  <c:v>1.1599322646895955</c:v>
                </c:pt>
                <c:pt idx="88">
                  <c:v>1.1634412275841832</c:v>
                </c:pt>
                <c:pt idx="89">
                  <c:v>1.171007281908325</c:v>
                </c:pt>
                <c:pt idx="90">
                  <c:v>1.1769011076465181</c:v>
                </c:pt>
                <c:pt idx="91">
                  <c:v>1.1659905961504786</c:v>
                </c:pt>
                <c:pt idx="92">
                  <c:v>1.1583697961350403</c:v>
                </c:pt>
                <c:pt idx="93">
                  <c:v>1.1731728933379437</c:v>
                </c:pt>
                <c:pt idx="94">
                  <c:v>1.1634412275841832</c:v>
                </c:pt>
                <c:pt idx="95">
                  <c:v>1.1753385047675626</c:v>
                </c:pt>
                <c:pt idx="96">
                  <c:v>1.1493782046467849</c:v>
                </c:pt>
                <c:pt idx="97">
                  <c:v>1.1571636447093137</c:v>
                </c:pt>
                <c:pt idx="98">
                  <c:v>1.1651956418692768</c:v>
                </c:pt>
                <c:pt idx="99">
                  <c:v>1.1359184589088502</c:v>
                </c:pt>
                <c:pt idx="100">
                  <c:v>1.1436488846312818</c:v>
                </c:pt>
                <c:pt idx="101">
                  <c:v>1.1779701933574032</c:v>
                </c:pt>
                <c:pt idx="102">
                  <c:v>1.1749547476308859</c:v>
                </c:pt>
                <c:pt idx="103">
                  <c:v>1.171500664751995</c:v>
                </c:pt>
                <c:pt idx="104">
                  <c:v>1.1524210903811505</c:v>
                </c:pt>
                <c:pt idx="105">
                  <c:v>1.2032999105952691</c:v>
                </c:pt>
                <c:pt idx="106">
                  <c:v>1.2037111077397942</c:v>
                </c:pt>
                <c:pt idx="107">
                  <c:v>1.1974882705562209</c:v>
                </c:pt>
                <c:pt idx="108">
                  <c:v>1.2078505191928934</c:v>
                </c:pt>
                <c:pt idx="109">
                  <c:v>1.1422234817915684</c:v>
                </c:pt>
                <c:pt idx="110">
                  <c:v>1.1516810161156457</c:v>
                </c:pt>
                <c:pt idx="111">
                  <c:v>1.1591647504162421</c:v>
                </c:pt>
                <c:pt idx="112">
                  <c:v>1.1575748418538387</c:v>
                </c:pt>
                <c:pt idx="113">
                  <c:v>1.1529146075492209</c:v>
                </c:pt>
                <c:pt idx="114">
                  <c:v>1.15606711899058</c:v>
                </c:pt>
                <c:pt idx="115">
                  <c:v>1.1576021475372866</c:v>
                </c:pt>
                <c:pt idx="116">
                  <c:v>1.1680740218809527</c:v>
                </c:pt>
                <c:pt idx="117">
                  <c:v>1.1668404304473774</c:v>
                </c:pt>
                <c:pt idx="118">
                  <c:v>1.1479253617992229</c:v>
                </c:pt>
                <c:pt idx="119">
                  <c:v>1.1511327532562787</c:v>
                </c:pt>
                <c:pt idx="120">
                  <c:v>1.1640716761426948</c:v>
                </c:pt>
                <c:pt idx="121">
                  <c:v>1.1790392790682884</c:v>
                </c:pt>
                <c:pt idx="122">
                  <c:v>1.1552447247015298</c:v>
                </c:pt>
                <c:pt idx="123">
                  <c:v>1.1569442589709267</c:v>
                </c:pt>
                <c:pt idx="124">
                  <c:v>1.1591647504162421</c:v>
                </c:pt>
                <c:pt idx="125">
                  <c:v>1.1617415589903861</c:v>
                </c:pt>
                <c:pt idx="126">
                  <c:v>1.158589047549027</c:v>
                </c:pt>
                <c:pt idx="127">
                  <c:v>1.1507763018030501</c:v>
                </c:pt>
                <c:pt idx="128">
                  <c:v>1.1620156904200694</c:v>
                </c:pt>
                <c:pt idx="129">
                  <c:v>1.1503376646506767</c:v>
                </c:pt>
                <c:pt idx="130">
                  <c:v>1.1473496589320078</c:v>
                </c:pt>
                <c:pt idx="131">
                  <c:v>1.1507763018030501</c:v>
                </c:pt>
                <c:pt idx="132">
                  <c:v>1.1464176389359642</c:v>
                </c:pt>
                <c:pt idx="133">
                  <c:v>1.1511327532562787</c:v>
                </c:pt>
                <c:pt idx="134">
                  <c:v>1.1512971246545685</c:v>
                </c:pt>
                <c:pt idx="135">
                  <c:v>1.1907720505289776</c:v>
                </c:pt>
                <c:pt idx="136">
                  <c:v>1.2024500762983703</c:v>
                </c:pt>
                <c:pt idx="137">
                  <c:v>1.2306581735479118</c:v>
                </c:pt>
                <c:pt idx="138">
                  <c:v>1.2199670477902593</c:v>
                </c:pt>
                <c:pt idx="139">
                  <c:v>1.2548914993914444</c:v>
                </c:pt>
                <c:pt idx="140">
                  <c:v>1.2735324366099154</c:v>
                </c:pt>
                <c:pt idx="141">
                  <c:v>1.2536579079578691</c:v>
                </c:pt>
                <c:pt idx="142">
                  <c:v>1.2768493194495643</c:v>
                </c:pt>
                <c:pt idx="143">
                  <c:v>1.3025903681563553</c:v>
                </c:pt>
                <c:pt idx="144">
                  <c:v>1.3110061224529954</c:v>
                </c:pt>
                <c:pt idx="145">
                  <c:v>1.2967787281173073</c:v>
                </c:pt>
                <c:pt idx="146">
                  <c:v>1.3306339596832066</c:v>
                </c:pt>
                <c:pt idx="147">
                  <c:v>1.3377339368471266</c:v>
                </c:pt>
                <c:pt idx="148">
                  <c:v>1.2716408222855797</c:v>
                </c:pt>
                <c:pt idx="149">
                  <c:v>1.3239726196716604</c:v>
                </c:pt>
                <c:pt idx="150">
                  <c:v>1.3157759824646065</c:v>
                </c:pt>
                <c:pt idx="151">
                  <c:v>1.3094709595818883</c:v>
                </c:pt>
                <c:pt idx="152">
                  <c:v>1.3118010767341972</c:v>
                </c:pt>
                <c:pt idx="153">
                  <c:v>1.3074698538749596</c:v>
                </c:pt>
                <c:pt idx="154">
                  <c:v>1.3306339596832066</c:v>
                </c:pt>
                <c:pt idx="155">
                  <c:v>1.3328270111206739</c:v>
                </c:pt>
                <c:pt idx="156">
                  <c:v>1.3248223196441586</c:v>
                </c:pt>
                <c:pt idx="157">
                  <c:v>1.3418459082923775</c:v>
                </c:pt>
                <c:pt idx="158">
                  <c:v>1.3412976454330108</c:v>
                </c:pt>
                <c:pt idx="159">
                  <c:v>1.3394336054409237</c:v>
                </c:pt>
                <c:pt idx="160">
                  <c:v>1.3218891939411865</c:v>
                </c:pt>
                <c:pt idx="161">
                  <c:v>1.3459031340463321</c:v>
                </c:pt>
                <c:pt idx="162">
                  <c:v>1.3440115197219964</c:v>
                </c:pt>
                <c:pt idx="163">
                  <c:v>1.3689849198310338</c:v>
                </c:pt>
                <c:pt idx="164">
                  <c:v>1.3655857169678398</c:v>
                </c:pt>
                <c:pt idx="165">
                  <c:v>1.367696582706162</c:v>
                </c:pt>
                <c:pt idx="166">
                  <c:v>1.3692864912685656</c:v>
                </c:pt>
                <c:pt idx="167">
                  <c:v>1.3284409082457396</c:v>
                </c:pt>
                <c:pt idx="168">
                  <c:v>1.3823899198776719</c:v>
                </c:pt>
                <c:pt idx="169">
                  <c:v>1.4226050543419861</c:v>
                </c:pt>
                <c:pt idx="170">
                  <c:v>1.5099981003952929</c:v>
                </c:pt>
                <c:pt idx="171">
                  <c:v>1.5768861692380416</c:v>
                </c:pt>
                <c:pt idx="172">
                  <c:v>1.5536947577463467</c:v>
                </c:pt>
                <c:pt idx="173">
                  <c:v>1.4939614117588143</c:v>
                </c:pt>
                <c:pt idx="174">
                  <c:v>1.4523757544704832</c:v>
                </c:pt>
                <c:pt idx="175">
                  <c:v>1.453170708751685</c:v>
                </c:pt>
                <c:pt idx="176">
                  <c:v>1.4345572115410623</c:v>
                </c:pt>
                <c:pt idx="177">
                  <c:v>1.4294583400840712</c:v>
                </c:pt>
                <c:pt idx="178">
                  <c:v>1.425483434353662</c:v>
                </c:pt>
                <c:pt idx="179">
                  <c:v>1.4957432660517562</c:v>
                </c:pt>
                <c:pt idx="180">
                  <c:v>1.5088193889774144</c:v>
                </c:pt>
                <c:pt idx="181">
                  <c:v>1.5264459861762967</c:v>
                </c:pt>
                <c:pt idx="182">
                  <c:v>1.5353279519575591</c:v>
                </c:pt>
                <c:pt idx="183">
                  <c:v>1.4786100516965439</c:v>
                </c:pt>
                <c:pt idx="184">
                  <c:v>1.5158097404343411</c:v>
                </c:pt>
                <c:pt idx="185">
                  <c:v>1.5400429319534732</c:v>
                </c:pt>
                <c:pt idx="186">
                  <c:v>1.5454433748479963</c:v>
                </c:pt>
                <c:pt idx="187">
                  <c:v>1.5836023892652848</c:v>
                </c:pt>
                <c:pt idx="188">
                  <c:v>1.5888657664449661</c:v>
                </c:pt>
                <c:pt idx="189">
                  <c:v>1.5861518921559807</c:v>
                </c:pt>
                <c:pt idx="190">
                  <c:v>1.581738349273198</c:v>
                </c:pt>
                <c:pt idx="191">
                  <c:v>1.5937179464801225</c:v>
                </c:pt>
                <c:pt idx="192">
                  <c:v>1.5989264436441071</c:v>
                </c:pt>
                <c:pt idx="193">
                  <c:v>1.5787503435545289</c:v>
                </c:pt>
                <c:pt idx="194">
                  <c:v>1.5775989378200985</c:v>
                </c:pt>
                <c:pt idx="195">
                  <c:v>1.5456626262619828</c:v>
                </c:pt>
                <c:pt idx="196">
                  <c:v>1.5655097149061807</c:v>
                </c:pt>
                <c:pt idx="197">
                  <c:v>1.5589032549103312</c:v>
                </c:pt>
                <c:pt idx="198">
                  <c:v>1.5864807692769605</c:v>
                </c:pt>
                <c:pt idx="199">
                  <c:v>1.5734047806757028</c:v>
                </c:pt>
                <c:pt idx="200">
                  <c:v>1.5343684919536671</c:v>
                </c:pt>
                <c:pt idx="201">
                  <c:v>1.5204974147468071</c:v>
                </c:pt>
                <c:pt idx="202">
                  <c:v>1.4650132402437679</c:v>
                </c:pt>
                <c:pt idx="203">
                  <c:v>1.4193976628849303</c:v>
                </c:pt>
                <c:pt idx="204">
                  <c:v>1.369149425553724</c:v>
                </c:pt>
                <c:pt idx="205">
                  <c:v>1.3692043055694207</c:v>
                </c:pt>
                <c:pt idx="206">
                  <c:v>1.3707120284326795</c:v>
                </c:pt>
                <c:pt idx="207">
                  <c:v>1.3929988599361793</c:v>
                </c:pt>
                <c:pt idx="208">
                  <c:v>1.3986734342603859</c:v>
                </c:pt>
                <c:pt idx="209">
                  <c:v>1.3550590969328775</c:v>
                </c:pt>
                <c:pt idx="210">
                  <c:v>1.3860906941783977</c:v>
                </c:pt>
                <c:pt idx="211">
                  <c:v>1.4216455943380943</c:v>
                </c:pt>
                <c:pt idx="212">
                  <c:v>1.4401769058495721</c:v>
                </c:pt>
                <c:pt idx="213">
                  <c:v>1.4676996745249049</c:v>
                </c:pt>
                <c:pt idx="214">
                  <c:v>1.4706602402357254</c:v>
                </c:pt>
                <c:pt idx="215">
                  <c:v>1.4545139258922535</c:v>
                </c:pt>
                <c:pt idx="216">
                  <c:v>1.4402865315565654</c:v>
                </c:pt>
                <c:pt idx="217">
                  <c:v>1.4560216487555122</c:v>
                </c:pt>
                <c:pt idx="218">
                  <c:v>1.469234837396012</c:v>
                </c:pt>
                <c:pt idx="219">
                  <c:v>1.4726340402592062</c:v>
                </c:pt>
                <c:pt idx="220">
                  <c:v>1.4467560601619736</c:v>
                </c:pt>
                <c:pt idx="221">
                  <c:v>1.4462625429939031</c:v>
                </c:pt>
                <c:pt idx="222">
                  <c:v>1.4410540458299186</c:v>
                </c:pt>
                <c:pt idx="223">
                  <c:v>1.4186575886194255</c:v>
                </c:pt>
                <c:pt idx="224">
                  <c:v>1.4162451514435712</c:v>
                </c:pt>
                <c:pt idx="225">
                  <c:v>1.4260042572051803</c:v>
                </c:pt>
                <c:pt idx="226">
                  <c:v>1.3727405741474565</c:v>
                </c:pt>
                <c:pt idx="227">
                  <c:v>1.3567038855109779</c:v>
                </c:pt>
                <c:pt idx="228">
                  <c:v>1.3780861370262827</c:v>
                </c:pt>
                <c:pt idx="229">
                  <c:v>1.3861730142019428</c:v>
                </c:pt>
                <c:pt idx="230">
                  <c:v>1.3861455741940945</c:v>
                </c:pt>
                <c:pt idx="231">
                  <c:v>1.3957676142408617</c:v>
                </c:pt>
                <c:pt idx="232">
                  <c:v>1.3835687656199507</c:v>
                </c:pt>
                <c:pt idx="233">
                  <c:v>1.3818965370340019</c:v>
                </c:pt>
                <c:pt idx="234">
                  <c:v>1.4084872857132913</c:v>
                </c:pt>
                <c:pt idx="235">
                  <c:v>1.43773716299027</c:v>
                </c:pt>
                <c:pt idx="236">
                  <c:v>1.3953015370806399</c:v>
                </c:pt>
                <c:pt idx="237">
                  <c:v>1.3681077798506871</c:v>
                </c:pt>
                <c:pt idx="238">
                  <c:v>1.28797908235959</c:v>
                </c:pt>
                <c:pt idx="239">
                  <c:v>1.2995749224298381</c:v>
                </c:pt>
                <c:pt idx="240">
                  <c:v>1.2550833107975825</c:v>
                </c:pt>
                <c:pt idx="241">
                  <c:v>1.2258608735284524</c:v>
                </c:pt>
                <c:pt idx="242">
                  <c:v>1.2619914765553644</c:v>
                </c:pt>
                <c:pt idx="243">
                  <c:v>1.2562894622233094</c:v>
                </c:pt>
                <c:pt idx="244">
                  <c:v>1.2551381908132795</c:v>
                </c:pt>
                <c:pt idx="245">
                  <c:v>1.2476270165048344</c:v>
                </c:pt>
              </c:numCache>
            </c:numRef>
          </c:val>
          <c:smooth val="0"/>
          <c:extLst>
            <c:ext xmlns:c16="http://schemas.microsoft.com/office/drawing/2014/chart" uri="{C3380CC4-5D6E-409C-BE32-E72D297353CC}">
              <c16:uniqueId val="{00000001-1DCA-454D-9A01-E328CE21A932}"/>
            </c:ext>
          </c:extLst>
        </c:ser>
        <c:ser>
          <c:idx val="2"/>
          <c:order val="2"/>
          <c:tx>
            <c:strRef>
              <c:f>BALKRISIND.NS!$G$1</c:f>
              <c:strCache>
                <c:ptCount val="1"/>
                <c:pt idx="0">
                  <c:v>Jk Tyres</c:v>
                </c:pt>
              </c:strCache>
            </c:strRef>
          </c:tx>
          <c:spPr>
            <a:ln w="28575" cap="rnd">
              <a:solidFill>
                <a:schemeClr val="accent3"/>
              </a:solidFill>
              <a:round/>
            </a:ln>
            <a:effectLst/>
          </c:spPr>
          <c:marker>
            <c:symbol val="none"/>
          </c:marker>
          <c:cat>
            <c:numRef>
              <c:f>BALKRISIND.NS!$A$2:$A$247</c:f>
              <c:numCache>
                <c:formatCode>[$-F800]dddd\,\ mmmm\ dd\,\ yyyy</c:formatCode>
                <c:ptCount val="246"/>
                <c:pt idx="0">
                  <c:v>45063</c:v>
                </c:pt>
                <c:pt idx="1">
                  <c:v>45064</c:v>
                </c:pt>
                <c:pt idx="2">
                  <c:v>45065</c:v>
                </c:pt>
                <c:pt idx="3">
                  <c:v>45068</c:v>
                </c:pt>
                <c:pt idx="4">
                  <c:v>45069</c:v>
                </c:pt>
                <c:pt idx="5">
                  <c:v>45070</c:v>
                </c:pt>
                <c:pt idx="6">
                  <c:v>45071</c:v>
                </c:pt>
                <c:pt idx="7">
                  <c:v>45072</c:v>
                </c:pt>
                <c:pt idx="8">
                  <c:v>45075</c:v>
                </c:pt>
                <c:pt idx="9">
                  <c:v>45076</c:v>
                </c:pt>
                <c:pt idx="10">
                  <c:v>45077</c:v>
                </c:pt>
                <c:pt idx="11">
                  <c:v>45078</c:v>
                </c:pt>
                <c:pt idx="12">
                  <c:v>45079</c:v>
                </c:pt>
                <c:pt idx="13">
                  <c:v>45082</c:v>
                </c:pt>
                <c:pt idx="14">
                  <c:v>45083</c:v>
                </c:pt>
                <c:pt idx="15">
                  <c:v>45084</c:v>
                </c:pt>
                <c:pt idx="16">
                  <c:v>45085</c:v>
                </c:pt>
                <c:pt idx="17">
                  <c:v>45086</c:v>
                </c:pt>
                <c:pt idx="18">
                  <c:v>45089</c:v>
                </c:pt>
                <c:pt idx="19">
                  <c:v>45090</c:v>
                </c:pt>
                <c:pt idx="20">
                  <c:v>45091</c:v>
                </c:pt>
                <c:pt idx="21">
                  <c:v>45092</c:v>
                </c:pt>
                <c:pt idx="22">
                  <c:v>45093</c:v>
                </c:pt>
                <c:pt idx="23">
                  <c:v>45096</c:v>
                </c:pt>
                <c:pt idx="24">
                  <c:v>45097</c:v>
                </c:pt>
                <c:pt idx="25">
                  <c:v>45098</c:v>
                </c:pt>
                <c:pt idx="26">
                  <c:v>45099</c:v>
                </c:pt>
                <c:pt idx="27">
                  <c:v>45100</c:v>
                </c:pt>
                <c:pt idx="28">
                  <c:v>45103</c:v>
                </c:pt>
                <c:pt idx="29">
                  <c:v>45104</c:v>
                </c:pt>
                <c:pt idx="30">
                  <c:v>45105</c:v>
                </c:pt>
                <c:pt idx="31">
                  <c:v>45107</c:v>
                </c:pt>
                <c:pt idx="32">
                  <c:v>45110</c:v>
                </c:pt>
                <c:pt idx="33">
                  <c:v>45111</c:v>
                </c:pt>
                <c:pt idx="34">
                  <c:v>45112</c:v>
                </c:pt>
                <c:pt idx="35">
                  <c:v>45113</c:v>
                </c:pt>
                <c:pt idx="36">
                  <c:v>45114</c:v>
                </c:pt>
                <c:pt idx="37">
                  <c:v>45117</c:v>
                </c:pt>
                <c:pt idx="38">
                  <c:v>45118</c:v>
                </c:pt>
                <c:pt idx="39">
                  <c:v>45119</c:v>
                </c:pt>
                <c:pt idx="40">
                  <c:v>45120</c:v>
                </c:pt>
                <c:pt idx="41">
                  <c:v>45121</c:v>
                </c:pt>
                <c:pt idx="42">
                  <c:v>45124</c:v>
                </c:pt>
                <c:pt idx="43">
                  <c:v>45125</c:v>
                </c:pt>
                <c:pt idx="44">
                  <c:v>45126</c:v>
                </c:pt>
                <c:pt idx="45">
                  <c:v>45127</c:v>
                </c:pt>
                <c:pt idx="46">
                  <c:v>45128</c:v>
                </c:pt>
                <c:pt idx="47">
                  <c:v>45131</c:v>
                </c:pt>
                <c:pt idx="48">
                  <c:v>45132</c:v>
                </c:pt>
                <c:pt idx="49">
                  <c:v>45133</c:v>
                </c:pt>
                <c:pt idx="50">
                  <c:v>45134</c:v>
                </c:pt>
                <c:pt idx="51">
                  <c:v>45135</c:v>
                </c:pt>
                <c:pt idx="52">
                  <c:v>45138</c:v>
                </c:pt>
                <c:pt idx="53">
                  <c:v>45139</c:v>
                </c:pt>
                <c:pt idx="54">
                  <c:v>45140</c:v>
                </c:pt>
                <c:pt idx="55">
                  <c:v>45141</c:v>
                </c:pt>
                <c:pt idx="56">
                  <c:v>45142</c:v>
                </c:pt>
                <c:pt idx="57">
                  <c:v>45145</c:v>
                </c:pt>
                <c:pt idx="58">
                  <c:v>45146</c:v>
                </c:pt>
                <c:pt idx="59">
                  <c:v>45147</c:v>
                </c:pt>
                <c:pt idx="60">
                  <c:v>45148</c:v>
                </c:pt>
                <c:pt idx="61">
                  <c:v>45149</c:v>
                </c:pt>
                <c:pt idx="62">
                  <c:v>45152</c:v>
                </c:pt>
                <c:pt idx="63">
                  <c:v>45154</c:v>
                </c:pt>
                <c:pt idx="64">
                  <c:v>45155</c:v>
                </c:pt>
                <c:pt idx="65">
                  <c:v>45156</c:v>
                </c:pt>
                <c:pt idx="66">
                  <c:v>45159</c:v>
                </c:pt>
                <c:pt idx="67">
                  <c:v>45160</c:v>
                </c:pt>
                <c:pt idx="68">
                  <c:v>45161</c:v>
                </c:pt>
                <c:pt idx="69">
                  <c:v>45162</c:v>
                </c:pt>
                <c:pt idx="70">
                  <c:v>45163</c:v>
                </c:pt>
                <c:pt idx="71">
                  <c:v>45166</c:v>
                </c:pt>
                <c:pt idx="72">
                  <c:v>45167</c:v>
                </c:pt>
                <c:pt idx="73">
                  <c:v>45168</c:v>
                </c:pt>
                <c:pt idx="74">
                  <c:v>45169</c:v>
                </c:pt>
                <c:pt idx="75">
                  <c:v>45170</c:v>
                </c:pt>
                <c:pt idx="76">
                  <c:v>45173</c:v>
                </c:pt>
                <c:pt idx="77">
                  <c:v>45174</c:v>
                </c:pt>
                <c:pt idx="78">
                  <c:v>45175</c:v>
                </c:pt>
                <c:pt idx="79">
                  <c:v>45176</c:v>
                </c:pt>
                <c:pt idx="80">
                  <c:v>45177</c:v>
                </c:pt>
                <c:pt idx="81">
                  <c:v>45180</c:v>
                </c:pt>
                <c:pt idx="82">
                  <c:v>45181</c:v>
                </c:pt>
                <c:pt idx="83">
                  <c:v>45182</c:v>
                </c:pt>
                <c:pt idx="84">
                  <c:v>45183</c:v>
                </c:pt>
                <c:pt idx="85">
                  <c:v>45184</c:v>
                </c:pt>
                <c:pt idx="86">
                  <c:v>45187</c:v>
                </c:pt>
                <c:pt idx="87">
                  <c:v>45189</c:v>
                </c:pt>
                <c:pt idx="88">
                  <c:v>45190</c:v>
                </c:pt>
                <c:pt idx="89">
                  <c:v>45191</c:v>
                </c:pt>
                <c:pt idx="90">
                  <c:v>45194</c:v>
                </c:pt>
                <c:pt idx="91">
                  <c:v>45195</c:v>
                </c:pt>
                <c:pt idx="92">
                  <c:v>45196</c:v>
                </c:pt>
                <c:pt idx="93">
                  <c:v>45197</c:v>
                </c:pt>
                <c:pt idx="94">
                  <c:v>45198</c:v>
                </c:pt>
                <c:pt idx="95">
                  <c:v>45202</c:v>
                </c:pt>
                <c:pt idx="96">
                  <c:v>45203</c:v>
                </c:pt>
                <c:pt idx="97">
                  <c:v>45204</c:v>
                </c:pt>
                <c:pt idx="98">
                  <c:v>45205</c:v>
                </c:pt>
                <c:pt idx="99">
                  <c:v>45208</c:v>
                </c:pt>
                <c:pt idx="100">
                  <c:v>45209</c:v>
                </c:pt>
                <c:pt idx="101">
                  <c:v>45210</c:v>
                </c:pt>
                <c:pt idx="102">
                  <c:v>45211</c:v>
                </c:pt>
                <c:pt idx="103">
                  <c:v>45212</c:v>
                </c:pt>
                <c:pt idx="104">
                  <c:v>45215</c:v>
                </c:pt>
                <c:pt idx="105">
                  <c:v>45216</c:v>
                </c:pt>
                <c:pt idx="106">
                  <c:v>45217</c:v>
                </c:pt>
                <c:pt idx="107">
                  <c:v>45218</c:v>
                </c:pt>
                <c:pt idx="108">
                  <c:v>45219</c:v>
                </c:pt>
                <c:pt idx="109">
                  <c:v>45222</c:v>
                </c:pt>
                <c:pt idx="110">
                  <c:v>45224</c:v>
                </c:pt>
                <c:pt idx="111">
                  <c:v>45225</c:v>
                </c:pt>
                <c:pt idx="112">
                  <c:v>45226</c:v>
                </c:pt>
                <c:pt idx="113">
                  <c:v>45229</c:v>
                </c:pt>
                <c:pt idx="114">
                  <c:v>45230</c:v>
                </c:pt>
                <c:pt idx="115">
                  <c:v>45231</c:v>
                </c:pt>
                <c:pt idx="116">
                  <c:v>45232</c:v>
                </c:pt>
                <c:pt idx="117">
                  <c:v>45233</c:v>
                </c:pt>
                <c:pt idx="118">
                  <c:v>45236</c:v>
                </c:pt>
                <c:pt idx="119">
                  <c:v>45237</c:v>
                </c:pt>
                <c:pt idx="120">
                  <c:v>45238</c:v>
                </c:pt>
                <c:pt idx="121">
                  <c:v>45239</c:v>
                </c:pt>
                <c:pt idx="122">
                  <c:v>45240</c:v>
                </c:pt>
                <c:pt idx="123">
                  <c:v>45243</c:v>
                </c:pt>
                <c:pt idx="124">
                  <c:v>45245</c:v>
                </c:pt>
                <c:pt idx="125">
                  <c:v>45246</c:v>
                </c:pt>
                <c:pt idx="126">
                  <c:v>45247</c:v>
                </c:pt>
                <c:pt idx="127">
                  <c:v>45250</c:v>
                </c:pt>
                <c:pt idx="128">
                  <c:v>45251</c:v>
                </c:pt>
                <c:pt idx="129">
                  <c:v>45252</c:v>
                </c:pt>
                <c:pt idx="130">
                  <c:v>45253</c:v>
                </c:pt>
                <c:pt idx="131">
                  <c:v>45254</c:v>
                </c:pt>
                <c:pt idx="132">
                  <c:v>45258</c:v>
                </c:pt>
                <c:pt idx="133">
                  <c:v>45259</c:v>
                </c:pt>
                <c:pt idx="134">
                  <c:v>45260</c:v>
                </c:pt>
                <c:pt idx="135">
                  <c:v>45261</c:v>
                </c:pt>
                <c:pt idx="136">
                  <c:v>45264</c:v>
                </c:pt>
                <c:pt idx="137">
                  <c:v>45265</c:v>
                </c:pt>
                <c:pt idx="138">
                  <c:v>45266</c:v>
                </c:pt>
                <c:pt idx="139">
                  <c:v>45267</c:v>
                </c:pt>
                <c:pt idx="140">
                  <c:v>45268</c:v>
                </c:pt>
                <c:pt idx="141">
                  <c:v>45271</c:v>
                </c:pt>
                <c:pt idx="142">
                  <c:v>45272</c:v>
                </c:pt>
                <c:pt idx="143">
                  <c:v>45273</c:v>
                </c:pt>
                <c:pt idx="144">
                  <c:v>45274</c:v>
                </c:pt>
                <c:pt idx="145">
                  <c:v>45275</c:v>
                </c:pt>
                <c:pt idx="146">
                  <c:v>45278</c:v>
                </c:pt>
                <c:pt idx="147">
                  <c:v>45279</c:v>
                </c:pt>
                <c:pt idx="148">
                  <c:v>45280</c:v>
                </c:pt>
                <c:pt idx="149">
                  <c:v>45281</c:v>
                </c:pt>
                <c:pt idx="150">
                  <c:v>45282</c:v>
                </c:pt>
                <c:pt idx="151">
                  <c:v>45286</c:v>
                </c:pt>
                <c:pt idx="152">
                  <c:v>45287</c:v>
                </c:pt>
                <c:pt idx="153">
                  <c:v>45288</c:v>
                </c:pt>
                <c:pt idx="154">
                  <c:v>45289</c:v>
                </c:pt>
                <c:pt idx="155">
                  <c:v>45292</c:v>
                </c:pt>
                <c:pt idx="156">
                  <c:v>45293</c:v>
                </c:pt>
                <c:pt idx="157">
                  <c:v>45294</c:v>
                </c:pt>
                <c:pt idx="158">
                  <c:v>45295</c:v>
                </c:pt>
                <c:pt idx="159">
                  <c:v>45296</c:v>
                </c:pt>
                <c:pt idx="160">
                  <c:v>45299</c:v>
                </c:pt>
                <c:pt idx="161">
                  <c:v>45300</c:v>
                </c:pt>
                <c:pt idx="162">
                  <c:v>45301</c:v>
                </c:pt>
                <c:pt idx="163">
                  <c:v>45302</c:v>
                </c:pt>
                <c:pt idx="164">
                  <c:v>45303</c:v>
                </c:pt>
                <c:pt idx="165">
                  <c:v>45306</c:v>
                </c:pt>
                <c:pt idx="166">
                  <c:v>45307</c:v>
                </c:pt>
                <c:pt idx="167">
                  <c:v>45308</c:v>
                </c:pt>
                <c:pt idx="168">
                  <c:v>45309</c:v>
                </c:pt>
                <c:pt idx="169">
                  <c:v>45310</c:v>
                </c:pt>
                <c:pt idx="170">
                  <c:v>45314</c:v>
                </c:pt>
                <c:pt idx="171">
                  <c:v>45315</c:v>
                </c:pt>
                <c:pt idx="172">
                  <c:v>45316</c:v>
                </c:pt>
                <c:pt idx="173">
                  <c:v>45320</c:v>
                </c:pt>
                <c:pt idx="174">
                  <c:v>45321</c:v>
                </c:pt>
                <c:pt idx="175">
                  <c:v>45322</c:v>
                </c:pt>
                <c:pt idx="176">
                  <c:v>45323</c:v>
                </c:pt>
                <c:pt idx="177">
                  <c:v>45324</c:v>
                </c:pt>
                <c:pt idx="178">
                  <c:v>45327</c:v>
                </c:pt>
                <c:pt idx="179">
                  <c:v>45328</c:v>
                </c:pt>
                <c:pt idx="180">
                  <c:v>45329</c:v>
                </c:pt>
                <c:pt idx="181">
                  <c:v>45330</c:v>
                </c:pt>
                <c:pt idx="182">
                  <c:v>45331</c:v>
                </c:pt>
                <c:pt idx="183">
                  <c:v>45334</c:v>
                </c:pt>
                <c:pt idx="184">
                  <c:v>45335</c:v>
                </c:pt>
                <c:pt idx="185">
                  <c:v>45336</c:v>
                </c:pt>
                <c:pt idx="186">
                  <c:v>45337</c:v>
                </c:pt>
                <c:pt idx="187">
                  <c:v>45338</c:v>
                </c:pt>
                <c:pt idx="188">
                  <c:v>45341</c:v>
                </c:pt>
                <c:pt idx="189">
                  <c:v>45342</c:v>
                </c:pt>
                <c:pt idx="190">
                  <c:v>45343</c:v>
                </c:pt>
                <c:pt idx="191">
                  <c:v>45344</c:v>
                </c:pt>
                <c:pt idx="192">
                  <c:v>45345</c:v>
                </c:pt>
                <c:pt idx="193">
                  <c:v>45348</c:v>
                </c:pt>
                <c:pt idx="194">
                  <c:v>45349</c:v>
                </c:pt>
                <c:pt idx="195">
                  <c:v>45350</c:v>
                </c:pt>
                <c:pt idx="196">
                  <c:v>45351</c:v>
                </c:pt>
                <c:pt idx="197">
                  <c:v>45352</c:v>
                </c:pt>
                <c:pt idx="198">
                  <c:v>45355</c:v>
                </c:pt>
                <c:pt idx="199">
                  <c:v>45356</c:v>
                </c:pt>
                <c:pt idx="200">
                  <c:v>45357</c:v>
                </c:pt>
                <c:pt idx="201">
                  <c:v>45358</c:v>
                </c:pt>
                <c:pt idx="202">
                  <c:v>45362</c:v>
                </c:pt>
                <c:pt idx="203">
                  <c:v>45363</c:v>
                </c:pt>
                <c:pt idx="204">
                  <c:v>45364</c:v>
                </c:pt>
                <c:pt idx="205">
                  <c:v>45365</c:v>
                </c:pt>
                <c:pt idx="206">
                  <c:v>45366</c:v>
                </c:pt>
                <c:pt idx="207">
                  <c:v>45369</c:v>
                </c:pt>
                <c:pt idx="208">
                  <c:v>45370</c:v>
                </c:pt>
                <c:pt idx="209">
                  <c:v>45371</c:v>
                </c:pt>
                <c:pt idx="210">
                  <c:v>45372</c:v>
                </c:pt>
                <c:pt idx="211">
                  <c:v>45373</c:v>
                </c:pt>
                <c:pt idx="212">
                  <c:v>45377</c:v>
                </c:pt>
                <c:pt idx="213">
                  <c:v>45378</c:v>
                </c:pt>
                <c:pt idx="214">
                  <c:v>45379</c:v>
                </c:pt>
                <c:pt idx="215">
                  <c:v>45383</c:v>
                </c:pt>
                <c:pt idx="216">
                  <c:v>45384</c:v>
                </c:pt>
                <c:pt idx="217">
                  <c:v>45385</c:v>
                </c:pt>
                <c:pt idx="218">
                  <c:v>45386</c:v>
                </c:pt>
                <c:pt idx="219">
                  <c:v>45387</c:v>
                </c:pt>
                <c:pt idx="220">
                  <c:v>45390</c:v>
                </c:pt>
                <c:pt idx="221">
                  <c:v>45391</c:v>
                </c:pt>
                <c:pt idx="222">
                  <c:v>45392</c:v>
                </c:pt>
                <c:pt idx="223">
                  <c:v>45394</c:v>
                </c:pt>
                <c:pt idx="224">
                  <c:v>45397</c:v>
                </c:pt>
                <c:pt idx="225">
                  <c:v>45398</c:v>
                </c:pt>
                <c:pt idx="226">
                  <c:v>45400</c:v>
                </c:pt>
                <c:pt idx="227">
                  <c:v>45401</c:v>
                </c:pt>
                <c:pt idx="228">
                  <c:v>45404</c:v>
                </c:pt>
                <c:pt idx="229">
                  <c:v>45405</c:v>
                </c:pt>
                <c:pt idx="230">
                  <c:v>45406</c:v>
                </c:pt>
                <c:pt idx="231">
                  <c:v>45407</c:v>
                </c:pt>
                <c:pt idx="232">
                  <c:v>45408</c:v>
                </c:pt>
                <c:pt idx="233">
                  <c:v>45411</c:v>
                </c:pt>
                <c:pt idx="234">
                  <c:v>45412</c:v>
                </c:pt>
                <c:pt idx="235">
                  <c:v>45414</c:v>
                </c:pt>
                <c:pt idx="236">
                  <c:v>45415</c:v>
                </c:pt>
                <c:pt idx="237">
                  <c:v>45418</c:v>
                </c:pt>
                <c:pt idx="238">
                  <c:v>45419</c:v>
                </c:pt>
                <c:pt idx="239">
                  <c:v>45420</c:v>
                </c:pt>
                <c:pt idx="240">
                  <c:v>45421</c:v>
                </c:pt>
                <c:pt idx="241">
                  <c:v>45422</c:v>
                </c:pt>
                <c:pt idx="242">
                  <c:v>45425</c:v>
                </c:pt>
                <c:pt idx="243">
                  <c:v>45426</c:v>
                </c:pt>
                <c:pt idx="244">
                  <c:v>45427</c:v>
                </c:pt>
                <c:pt idx="245">
                  <c:v>45428</c:v>
                </c:pt>
              </c:numCache>
            </c:numRef>
          </c:cat>
          <c:val>
            <c:numRef>
              <c:f>BALKRISIND.NS!$G$2:$G$247</c:f>
              <c:numCache>
                <c:formatCode>General</c:formatCode>
                <c:ptCount val="246"/>
                <c:pt idx="0">
                  <c:v>1</c:v>
                </c:pt>
                <c:pt idx="1">
                  <c:v>0.90656318605732444</c:v>
                </c:pt>
                <c:pt idx="2">
                  <c:v>0.87199397300319803</c:v>
                </c:pt>
                <c:pt idx="3">
                  <c:v>0.89453915903352121</c:v>
                </c:pt>
                <c:pt idx="4">
                  <c:v>0.89729465236510186</c:v>
                </c:pt>
                <c:pt idx="5">
                  <c:v>0.91082169921257228</c:v>
                </c:pt>
                <c:pt idx="6">
                  <c:v>0.91207416766027327</c:v>
                </c:pt>
                <c:pt idx="7">
                  <c:v>0.91432870498609287</c:v>
                </c:pt>
                <c:pt idx="8">
                  <c:v>0.91608220534274676</c:v>
                </c:pt>
                <c:pt idx="9">
                  <c:v>0.90631263468135848</c:v>
                </c:pt>
                <c:pt idx="10">
                  <c:v>0.92585169504073039</c:v>
                </c:pt>
                <c:pt idx="11">
                  <c:v>0.94113232826847182</c:v>
                </c:pt>
                <c:pt idx="12">
                  <c:v>0.93461927778740461</c:v>
                </c:pt>
                <c:pt idx="13">
                  <c:v>0.92535066313177738</c:v>
                </c:pt>
                <c:pt idx="14">
                  <c:v>0.92359723867831534</c:v>
                </c:pt>
                <c:pt idx="15">
                  <c:v>0.92810623236654999</c:v>
                </c:pt>
                <c:pt idx="16">
                  <c:v>0.93136275760708376</c:v>
                </c:pt>
                <c:pt idx="17">
                  <c:v>0.93887779094265222</c:v>
                </c:pt>
                <c:pt idx="18">
                  <c:v>0.95040078605750256</c:v>
                </c:pt>
                <c:pt idx="19">
                  <c:v>0.95616239999982189</c:v>
                </c:pt>
                <c:pt idx="20">
                  <c:v>0.94739489315633951</c:v>
                </c:pt>
                <c:pt idx="21">
                  <c:v>0.95240484285033522</c:v>
                </c:pt>
                <c:pt idx="22">
                  <c:v>0.94939879814278849</c:v>
                </c:pt>
                <c:pt idx="23">
                  <c:v>0.95591191946683496</c:v>
                </c:pt>
                <c:pt idx="24">
                  <c:v>0.95490985564892905</c:v>
                </c:pt>
                <c:pt idx="25">
                  <c:v>0.97920839022952244</c:v>
                </c:pt>
                <c:pt idx="26">
                  <c:v>0.97995997857465433</c:v>
                </c:pt>
                <c:pt idx="27">
                  <c:v>0.96993992738027912</c:v>
                </c:pt>
                <c:pt idx="28">
                  <c:v>1.0080159893413299</c:v>
                </c:pt>
                <c:pt idx="29">
                  <c:v>1.0488477015005575</c:v>
                </c:pt>
                <c:pt idx="30">
                  <c:v>1.0388277262093741</c:v>
                </c:pt>
                <c:pt idx="31">
                  <c:v>1.1861222621895819</c:v>
                </c:pt>
                <c:pt idx="32">
                  <c:v>1.1793586603325488</c:v>
                </c:pt>
                <c:pt idx="33">
                  <c:v>1.1756011790862537</c:v>
                </c:pt>
                <c:pt idx="34">
                  <c:v>1.2089179287528922</c:v>
                </c:pt>
                <c:pt idx="35">
                  <c:v>1.2848197290086028</c:v>
                </c:pt>
                <c:pt idx="36">
                  <c:v>1.2374750523919251</c:v>
                </c:pt>
                <c:pt idx="37">
                  <c:v>1.2494989276093449</c:v>
                </c:pt>
                <c:pt idx="38">
                  <c:v>1.2525050482200832</c:v>
                </c:pt>
                <c:pt idx="39">
                  <c:v>1.2652805876858264</c:v>
                </c:pt>
                <c:pt idx="40">
                  <c:v>1.2206913234373249</c:v>
                </c:pt>
                <c:pt idx="41">
                  <c:v>1.2537575925709761</c:v>
                </c:pt>
                <c:pt idx="42">
                  <c:v>1.2397294328511483</c:v>
                </c:pt>
                <c:pt idx="43">
                  <c:v>1.2287073937420592</c:v>
                </c:pt>
                <c:pt idx="44">
                  <c:v>1.2239479245810503</c:v>
                </c:pt>
                <c:pt idx="45">
                  <c:v>1.242234521552934</c:v>
                </c:pt>
                <c:pt idx="46">
                  <c:v>1.2279559622635239</c:v>
                </c:pt>
                <c:pt idx="47">
                  <c:v>1.2161823348093028</c:v>
                </c:pt>
                <c:pt idx="48">
                  <c:v>1.2121743730300212</c:v>
                </c:pt>
                <c:pt idx="49">
                  <c:v>1.2632765308929939</c:v>
                </c:pt>
                <c:pt idx="50">
                  <c:v>1.2567115221470231</c:v>
                </c:pt>
                <c:pt idx="51">
                  <c:v>1.329685027864669</c:v>
                </c:pt>
                <c:pt idx="52">
                  <c:v>1.3440777910964827</c:v>
                </c:pt>
                <c:pt idx="53">
                  <c:v>1.3291800591101672</c:v>
                </c:pt>
                <c:pt idx="54">
                  <c:v>1.2827193915470603</c:v>
                </c:pt>
                <c:pt idx="55">
                  <c:v>1.3382701595790729</c:v>
                </c:pt>
                <c:pt idx="56">
                  <c:v>1.4301817090026672</c:v>
                </c:pt>
                <c:pt idx="57">
                  <c:v>1.3620056594634269</c:v>
                </c:pt>
                <c:pt idx="58">
                  <c:v>1.3602381018356489</c:v>
                </c:pt>
                <c:pt idx="59">
                  <c:v>1.3700856604965197</c:v>
                </c:pt>
                <c:pt idx="60">
                  <c:v>1.3746308650674628</c:v>
                </c:pt>
                <c:pt idx="61">
                  <c:v>1.3574604548924838</c:v>
                </c:pt>
                <c:pt idx="62">
                  <c:v>1.3405428377677362</c:v>
                </c:pt>
                <c:pt idx="63">
                  <c:v>1.3806908240955269</c:v>
                </c:pt>
                <c:pt idx="64">
                  <c:v>1.3746308650674628</c:v>
                </c:pt>
                <c:pt idx="65">
                  <c:v>1.3450878854720825</c:v>
                </c:pt>
                <c:pt idx="66">
                  <c:v>1.368065618491491</c:v>
                </c:pt>
                <c:pt idx="67">
                  <c:v>1.3708432704948688</c:v>
                </c:pt>
                <c:pt idx="68">
                  <c:v>1.3519054595587083</c:v>
                </c:pt>
                <c:pt idx="69">
                  <c:v>1.3450878854720825</c:v>
                </c:pt>
                <c:pt idx="70">
                  <c:v>1.337007732632606</c:v>
                </c:pt>
                <c:pt idx="71">
                  <c:v>1.3251399801603228</c:v>
                </c:pt>
                <c:pt idx="72">
                  <c:v>1.3339775962519773</c:v>
                </c:pt>
                <c:pt idx="73">
                  <c:v>1.3541778290743918</c:v>
                </c:pt>
                <c:pt idx="74">
                  <c:v>1.3690757179273036</c:v>
                </c:pt>
                <c:pt idx="75">
                  <c:v>1.3516528233750742</c:v>
                </c:pt>
                <c:pt idx="76">
                  <c:v>1.3395327383319235</c:v>
                </c:pt>
                <c:pt idx="77">
                  <c:v>1.3390276127108254</c:v>
                </c:pt>
                <c:pt idx="78">
                  <c:v>1.3362501175740442</c:v>
                </c:pt>
                <c:pt idx="79">
                  <c:v>1.3332201380600119</c:v>
                </c:pt>
                <c:pt idx="80">
                  <c:v>1.3221098437796941</c:v>
                </c:pt>
                <c:pt idx="81">
                  <c:v>1.3097372794195052</c:v>
                </c:pt>
                <c:pt idx="82">
                  <c:v>1.2703466703202753</c:v>
                </c:pt>
                <c:pt idx="83">
                  <c:v>1.2794368466923727</c:v>
                </c:pt>
                <c:pt idx="84">
                  <c:v>1.3163023691288804</c:v>
                </c:pt>
                <c:pt idx="85">
                  <c:v>1.3064548104680096</c:v>
                </c:pt>
                <c:pt idx="86">
                  <c:v>1.2938296048639737</c:v>
                </c:pt>
                <c:pt idx="87">
                  <c:v>1.3746308650674628</c:v>
                </c:pt>
                <c:pt idx="88">
                  <c:v>1.3413002959597016</c:v>
                </c:pt>
                <c:pt idx="89">
                  <c:v>1.4059412403638114</c:v>
                </c:pt>
                <c:pt idx="90">
                  <c:v>1.4263941144300731</c:v>
                </c:pt>
                <c:pt idx="91">
                  <c:v>1.4041736827360336</c:v>
                </c:pt>
                <c:pt idx="92">
                  <c:v>1.4034160727376848</c:v>
                </c:pt>
                <c:pt idx="93">
                  <c:v>1.3824583817233049</c:v>
                </c:pt>
                <c:pt idx="94">
                  <c:v>1.4039211983587827</c:v>
                </c:pt>
                <c:pt idx="95">
                  <c:v>1.4074563085541258</c:v>
                </c:pt>
                <c:pt idx="96">
                  <c:v>1.3920534509467122</c:v>
                </c:pt>
                <c:pt idx="97">
                  <c:v>1.4526543164009775</c:v>
                </c:pt>
                <c:pt idx="98">
                  <c:v>1.4279090308140039</c:v>
                </c:pt>
                <c:pt idx="99">
                  <c:v>1.3491278126155437</c:v>
                </c:pt>
                <c:pt idx="100">
                  <c:v>1.3642780289791101</c:v>
                </c:pt>
                <c:pt idx="101">
                  <c:v>1.5720886516085395</c:v>
                </c:pt>
                <c:pt idx="102">
                  <c:v>1.5761288823647679</c:v>
                </c:pt>
                <c:pt idx="103">
                  <c:v>1.5640086455152336</c:v>
                </c:pt>
                <c:pt idx="104">
                  <c:v>1.5612309985720687</c:v>
                </c:pt>
                <c:pt idx="105">
                  <c:v>1.6041566369032372</c:v>
                </c:pt>
                <c:pt idx="106">
                  <c:v>1.6415272849608431</c:v>
                </c:pt>
                <c:pt idx="107">
                  <c:v>1.6155194155608061</c:v>
                </c:pt>
                <c:pt idx="108">
                  <c:v>1.6145094729915899</c:v>
                </c:pt>
                <c:pt idx="109">
                  <c:v>1.5059327908204987</c:v>
                </c:pt>
                <c:pt idx="110">
                  <c:v>1.471087153522423</c:v>
                </c:pt>
                <c:pt idx="111">
                  <c:v>1.4864900111298369</c:v>
                </c:pt>
                <c:pt idx="112">
                  <c:v>1.5031551388171209</c:v>
                </c:pt>
                <c:pt idx="113">
                  <c:v>1.5160329856650041</c:v>
                </c:pt>
                <c:pt idx="114">
                  <c:v>1.5367381973623457</c:v>
                </c:pt>
                <c:pt idx="115">
                  <c:v>1.5561809770530077</c:v>
                </c:pt>
                <c:pt idx="116">
                  <c:v>1.7031382447907082</c:v>
                </c:pt>
                <c:pt idx="117">
                  <c:v>1.7589414212967798</c:v>
                </c:pt>
                <c:pt idx="118">
                  <c:v>1.7228335139188338</c:v>
                </c:pt>
                <c:pt idx="119">
                  <c:v>1.7124808296368645</c:v>
                </c:pt>
                <c:pt idx="120">
                  <c:v>1.7935345742176045</c:v>
                </c:pt>
                <c:pt idx="121">
                  <c:v>1.7690416212014983</c:v>
                </c:pt>
                <c:pt idx="122">
                  <c:v>1.8048972010687898</c:v>
                </c:pt>
                <c:pt idx="123">
                  <c:v>1.7607089789245578</c:v>
                </c:pt>
                <c:pt idx="124">
                  <c:v>1.779394457289851</c:v>
                </c:pt>
                <c:pt idx="125">
                  <c:v>1.7687891317640343</c:v>
                </c:pt>
                <c:pt idx="126">
                  <c:v>1.7607089789245578</c:v>
                </c:pt>
                <c:pt idx="127">
                  <c:v>1.7506089358864361</c:v>
                </c:pt>
                <c:pt idx="128">
                  <c:v>1.7364686620920859</c:v>
                </c:pt>
                <c:pt idx="129">
                  <c:v>1.7059157449877023</c:v>
                </c:pt>
                <c:pt idx="130">
                  <c:v>1.6874829028060438</c:v>
                </c:pt>
                <c:pt idx="131">
                  <c:v>1.7165209085867095</c:v>
                </c:pt>
                <c:pt idx="132">
                  <c:v>1.7240959408653007</c:v>
                </c:pt>
                <c:pt idx="133">
                  <c:v>1.7450537887462771</c:v>
                </c:pt>
                <c:pt idx="134">
                  <c:v>1.7862120313764769</c:v>
                </c:pt>
                <c:pt idx="135">
                  <c:v>1.7809093686135689</c:v>
                </c:pt>
                <c:pt idx="136">
                  <c:v>1.7907570790808234</c:v>
                </c:pt>
                <c:pt idx="137">
                  <c:v>1.7945446736534172</c:v>
                </c:pt>
                <c:pt idx="138">
                  <c:v>1.791009563458074</c:v>
                </c:pt>
                <c:pt idx="139">
                  <c:v>1.7932820898403536</c:v>
                </c:pt>
                <c:pt idx="140">
                  <c:v>1.7581839681650275</c:v>
                </c:pt>
                <c:pt idx="141">
                  <c:v>1.7470739825576895</c:v>
                </c:pt>
                <c:pt idx="142">
                  <c:v>1.7417713197947813</c:v>
                </c:pt>
                <c:pt idx="143">
                  <c:v>1.7493463520733725</c:v>
                </c:pt>
                <c:pt idx="144">
                  <c:v>1.7503564515091854</c:v>
                </c:pt>
                <c:pt idx="145">
                  <c:v>1.7776267478556895</c:v>
                </c:pt>
                <c:pt idx="146">
                  <c:v>1.9677621433620218</c:v>
                </c:pt>
                <c:pt idx="147">
                  <c:v>1.9124639356104518</c:v>
                </c:pt>
                <c:pt idx="148">
                  <c:v>1.8425203335036466</c:v>
                </c:pt>
                <c:pt idx="149">
                  <c:v>1.9306441365482632</c:v>
                </c:pt>
                <c:pt idx="150">
                  <c:v>1.9356941580673244</c:v>
                </c:pt>
                <c:pt idx="151">
                  <c:v>1.9058986940946931</c:v>
                </c:pt>
                <c:pt idx="152">
                  <c:v>1.901858772011445</c:v>
                </c:pt>
                <c:pt idx="153">
                  <c:v>1.945541863474366</c:v>
                </c:pt>
                <c:pt idx="154">
                  <c:v>2.0114452398851559</c:v>
                </c:pt>
                <c:pt idx="155">
                  <c:v>1.9861949804834675</c:v>
                </c:pt>
                <c:pt idx="156">
                  <c:v>2.0119503655062538</c:v>
                </c:pt>
                <c:pt idx="157">
                  <c:v>2.0038702076065644</c:v>
                </c:pt>
                <c:pt idx="158">
                  <c:v>2.0086677447483745</c:v>
                </c:pt>
                <c:pt idx="159">
                  <c:v>1.985690011728966</c:v>
                </c:pt>
                <c:pt idx="160">
                  <c:v>1.9861949804834675</c:v>
                </c:pt>
                <c:pt idx="161">
                  <c:v>2.0104352973159396</c:v>
                </c:pt>
                <c:pt idx="162">
                  <c:v>1.9768523956373112</c:v>
                </c:pt>
                <c:pt idx="163">
                  <c:v>1.9920026120008776</c:v>
                </c:pt>
                <c:pt idx="164">
                  <c:v>2.0435133820464504</c:v>
                </c:pt>
                <c:pt idx="165">
                  <c:v>2.0473008197524476</c:v>
                </c:pt>
                <c:pt idx="166">
                  <c:v>2.0465433615604822</c:v>
                </c:pt>
                <c:pt idx="167">
                  <c:v>2.0356857085240114</c:v>
                </c:pt>
                <c:pt idx="168">
                  <c:v>2.1614326440034848</c:v>
                </c:pt>
                <c:pt idx="169">
                  <c:v>2.236678757066815</c:v>
                </c:pt>
                <c:pt idx="170">
                  <c:v>2.3856559099429475</c:v>
                </c:pt>
                <c:pt idx="171">
                  <c:v>2.4831226065067011</c:v>
                </c:pt>
                <c:pt idx="172">
                  <c:v>2.5323608501699937</c:v>
                </c:pt>
                <c:pt idx="173">
                  <c:v>2.6038192168543461</c:v>
                </c:pt>
                <c:pt idx="174">
                  <c:v>2.6035665756104986</c:v>
                </c:pt>
                <c:pt idx="175">
                  <c:v>2.6606326446026141</c:v>
                </c:pt>
                <c:pt idx="176">
                  <c:v>2.6374024221457417</c:v>
                </c:pt>
                <c:pt idx="177">
                  <c:v>2.649017381567794</c:v>
                </c:pt>
                <c:pt idx="178">
                  <c:v>2.6962357350324422</c:v>
                </c:pt>
                <c:pt idx="179">
                  <c:v>2.7058308093160619</c:v>
                </c:pt>
                <c:pt idx="180">
                  <c:v>2.5679637887934383</c:v>
                </c:pt>
                <c:pt idx="181">
                  <c:v>2.5810939682121883</c:v>
                </c:pt>
                <c:pt idx="182">
                  <c:v>2.5040803025812934</c:v>
                </c:pt>
                <c:pt idx="183">
                  <c:v>2.4465094166410601</c:v>
                </c:pt>
                <c:pt idx="184">
                  <c:v>2.3636881194927555</c:v>
                </c:pt>
                <c:pt idx="185">
                  <c:v>2.481607386510003</c:v>
                </c:pt>
                <c:pt idx="186">
                  <c:v>2.5209980715124249</c:v>
                </c:pt>
                <c:pt idx="187">
                  <c:v>2.604491582508075</c:v>
                </c:pt>
                <c:pt idx="188">
                  <c:v>2.5951300066833265</c:v>
                </c:pt>
                <c:pt idx="189">
                  <c:v>2.5948770567664994</c:v>
                </c:pt>
                <c:pt idx="190">
                  <c:v>2.5731182025023074</c:v>
                </c:pt>
                <c:pt idx="191">
                  <c:v>2.5442749288903479</c:v>
                </c:pt>
                <c:pt idx="192">
                  <c:v>2.5870337876682492</c:v>
                </c:pt>
                <c:pt idx="193">
                  <c:v>2.6012023227510181</c:v>
                </c:pt>
                <c:pt idx="194">
                  <c:v>2.6115756982430756</c:v>
                </c:pt>
                <c:pt idx="195">
                  <c:v>2.5273233374969442</c:v>
                </c:pt>
                <c:pt idx="196">
                  <c:v>2.633587806036862</c:v>
                </c:pt>
                <c:pt idx="197">
                  <c:v>2.6358649625138426</c:v>
                </c:pt>
                <c:pt idx="198">
                  <c:v>2.6462383380059</c:v>
                </c:pt>
                <c:pt idx="199">
                  <c:v>2.6399130720213813</c:v>
                </c:pt>
                <c:pt idx="200">
                  <c:v>2.5764073104529808</c:v>
                </c:pt>
                <c:pt idx="201">
                  <c:v>2.5255522326600017</c:v>
                </c:pt>
                <c:pt idx="202">
                  <c:v>2.4033481242003725</c:v>
                </c:pt>
                <c:pt idx="203">
                  <c:v>2.3590712623087398</c:v>
                </c:pt>
                <c:pt idx="204">
                  <c:v>2.1918311385942286</c:v>
                </c:pt>
                <c:pt idx="205">
                  <c:v>2.1819638147422094</c:v>
                </c:pt>
                <c:pt idx="206">
                  <c:v>2.2285176813044387</c:v>
                </c:pt>
                <c:pt idx="207">
                  <c:v>2.1743734955607867</c:v>
                </c:pt>
                <c:pt idx="208">
                  <c:v>2.0797474557098297</c:v>
                </c:pt>
                <c:pt idx="209">
                  <c:v>2.0534342884916774</c:v>
                </c:pt>
                <c:pt idx="210">
                  <c:v>2.0944220424326367</c:v>
                </c:pt>
                <c:pt idx="211">
                  <c:v>2.1015063099740212</c:v>
                </c:pt>
                <c:pt idx="212">
                  <c:v>2.1328796899797888</c:v>
                </c:pt>
                <c:pt idx="213">
                  <c:v>2.1475542767025959</c:v>
                </c:pt>
                <c:pt idx="214">
                  <c:v>2.1862648741665751</c:v>
                </c:pt>
                <c:pt idx="215">
                  <c:v>2.1705783359700752</c:v>
                </c:pt>
                <c:pt idx="216">
                  <c:v>2.1756385487576906</c:v>
                </c:pt>
                <c:pt idx="217">
                  <c:v>2.1776626035114597</c:v>
                </c:pt>
                <c:pt idx="218">
                  <c:v>2.1432530654718462</c:v>
                </c:pt>
                <c:pt idx="219">
                  <c:v>2.1637470183455183</c:v>
                </c:pt>
                <c:pt idx="220">
                  <c:v>2.1341447431766927</c:v>
                </c:pt>
                <c:pt idx="221">
                  <c:v>2.1113737856324244</c:v>
                </c:pt>
                <c:pt idx="222">
                  <c:v>2.1465423252289035</c:v>
                </c:pt>
                <c:pt idx="223">
                  <c:v>2.0977111503833101</c:v>
                </c:pt>
                <c:pt idx="224">
                  <c:v>2.0506512321810426</c:v>
                </c:pt>
                <c:pt idx="225">
                  <c:v>2.0724100864452342</c:v>
                </c:pt>
                <c:pt idx="226">
                  <c:v>2.0516633354611193</c:v>
                </c:pt>
                <c:pt idx="227">
                  <c:v>2.0405308066058123</c:v>
                </c:pt>
                <c:pt idx="228">
                  <c:v>2.0878438265312909</c:v>
                </c:pt>
                <c:pt idx="229">
                  <c:v>2.0458439693102548</c:v>
                </c:pt>
                <c:pt idx="230">
                  <c:v>2.0587476030025038</c:v>
                </c:pt>
                <c:pt idx="231">
                  <c:v>2.0964460971864063</c:v>
                </c:pt>
                <c:pt idx="232">
                  <c:v>2.0716510848883689</c:v>
                </c:pt>
                <c:pt idx="233">
                  <c:v>2.0617837610363496</c:v>
                </c:pt>
                <c:pt idx="234">
                  <c:v>2.1354097963735965</c:v>
                </c:pt>
                <c:pt idx="235">
                  <c:v>2.1685541294099222</c:v>
                </c:pt>
                <c:pt idx="236">
                  <c:v>2.1139038920262321</c:v>
                </c:pt>
                <c:pt idx="237">
                  <c:v>2.0696270301345994</c:v>
                </c:pt>
                <c:pt idx="238">
                  <c:v>1.9906876802865263</c:v>
                </c:pt>
                <c:pt idx="239">
                  <c:v>2.0311693825874473</c:v>
                </c:pt>
                <c:pt idx="240">
                  <c:v>1.9884106756159297</c:v>
                </c:pt>
                <c:pt idx="241">
                  <c:v>1.9524831344625853</c:v>
                </c:pt>
                <c:pt idx="242">
                  <c:v>1.9254109656875675</c:v>
                </c:pt>
                <c:pt idx="243">
                  <c:v>1.9438807120010859</c:v>
                </c:pt>
                <c:pt idx="244">
                  <c:v>1.9717118823329693</c:v>
                </c:pt>
                <c:pt idx="245">
                  <c:v>2.0078923734031409</c:v>
                </c:pt>
              </c:numCache>
            </c:numRef>
          </c:val>
          <c:smooth val="0"/>
          <c:extLst>
            <c:ext xmlns:c16="http://schemas.microsoft.com/office/drawing/2014/chart" uri="{C3380CC4-5D6E-409C-BE32-E72D297353CC}">
              <c16:uniqueId val="{00000002-1DCA-454D-9A01-E328CE21A932}"/>
            </c:ext>
          </c:extLst>
        </c:ser>
        <c:ser>
          <c:idx val="3"/>
          <c:order val="3"/>
          <c:tx>
            <c:strRef>
              <c:f>BALKRISIND.NS!$I$1</c:f>
              <c:strCache>
                <c:ptCount val="1"/>
                <c:pt idx="0">
                  <c:v>MRF</c:v>
                </c:pt>
              </c:strCache>
            </c:strRef>
          </c:tx>
          <c:spPr>
            <a:ln w="28575" cap="rnd">
              <a:solidFill>
                <a:schemeClr val="accent4"/>
              </a:solidFill>
              <a:round/>
            </a:ln>
            <a:effectLst/>
          </c:spPr>
          <c:marker>
            <c:symbol val="none"/>
          </c:marker>
          <c:cat>
            <c:numRef>
              <c:f>BALKRISIND.NS!$A$2:$A$247</c:f>
              <c:numCache>
                <c:formatCode>[$-F800]dddd\,\ mmmm\ dd\,\ yyyy</c:formatCode>
                <c:ptCount val="246"/>
                <c:pt idx="0">
                  <c:v>45063</c:v>
                </c:pt>
                <c:pt idx="1">
                  <c:v>45064</c:v>
                </c:pt>
                <c:pt idx="2">
                  <c:v>45065</c:v>
                </c:pt>
                <c:pt idx="3">
                  <c:v>45068</c:v>
                </c:pt>
                <c:pt idx="4">
                  <c:v>45069</c:v>
                </c:pt>
                <c:pt idx="5">
                  <c:v>45070</c:v>
                </c:pt>
                <c:pt idx="6">
                  <c:v>45071</c:v>
                </c:pt>
                <c:pt idx="7">
                  <c:v>45072</c:v>
                </c:pt>
                <c:pt idx="8">
                  <c:v>45075</c:v>
                </c:pt>
                <c:pt idx="9">
                  <c:v>45076</c:v>
                </c:pt>
                <c:pt idx="10">
                  <c:v>45077</c:v>
                </c:pt>
                <c:pt idx="11">
                  <c:v>45078</c:v>
                </c:pt>
                <c:pt idx="12">
                  <c:v>45079</c:v>
                </c:pt>
                <c:pt idx="13">
                  <c:v>45082</c:v>
                </c:pt>
                <c:pt idx="14">
                  <c:v>45083</c:v>
                </c:pt>
                <c:pt idx="15">
                  <c:v>45084</c:v>
                </c:pt>
                <c:pt idx="16">
                  <c:v>45085</c:v>
                </c:pt>
                <c:pt idx="17">
                  <c:v>45086</c:v>
                </c:pt>
                <c:pt idx="18">
                  <c:v>45089</c:v>
                </c:pt>
                <c:pt idx="19">
                  <c:v>45090</c:v>
                </c:pt>
                <c:pt idx="20">
                  <c:v>45091</c:v>
                </c:pt>
                <c:pt idx="21">
                  <c:v>45092</c:v>
                </c:pt>
                <c:pt idx="22">
                  <c:v>45093</c:v>
                </c:pt>
                <c:pt idx="23">
                  <c:v>45096</c:v>
                </c:pt>
                <c:pt idx="24">
                  <c:v>45097</c:v>
                </c:pt>
                <c:pt idx="25">
                  <c:v>45098</c:v>
                </c:pt>
                <c:pt idx="26">
                  <c:v>45099</c:v>
                </c:pt>
                <c:pt idx="27">
                  <c:v>45100</c:v>
                </c:pt>
                <c:pt idx="28">
                  <c:v>45103</c:v>
                </c:pt>
                <c:pt idx="29">
                  <c:v>45104</c:v>
                </c:pt>
                <c:pt idx="30">
                  <c:v>45105</c:v>
                </c:pt>
                <c:pt idx="31">
                  <c:v>45107</c:v>
                </c:pt>
                <c:pt idx="32">
                  <c:v>45110</c:v>
                </c:pt>
                <c:pt idx="33">
                  <c:v>45111</c:v>
                </c:pt>
                <c:pt idx="34">
                  <c:v>45112</c:v>
                </c:pt>
                <c:pt idx="35">
                  <c:v>45113</c:v>
                </c:pt>
                <c:pt idx="36">
                  <c:v>45114</c:v>
                </c:pt>
                <c:pt idx="37">
                  <c:v>45117</c:v>
                </c:pt>
                <c:pt idx="38">
                  <c:v>45118</c:v>
                </c:pt>
                <c:pt idx="39">
                  <c:v>45119</c:v>
                </c:pt>
                <c:pt idx="40">
                  <c:v>45120</c:v>
                </c:pt>
                <c:pt idx="41">
                  <c:v>45121</c:v>
                </c:pt>
                <c:pt idx="42">
                  <c:v>45124</c:v>
                </c:pt>
                <c:pt idx="43">
                  <c:v>45125</c:v>
                </c:pt>
                <c:pt idx="44">
                  <c:v>45126</c:v>
                </c:pt>
                <c:pt idx="45">
                  <c:v>45127</c:v>
                </c:pt>
                <c:pt idx="46">
                  <c:v>45128</c:v>
                </c:pt>
                <c:pt idx="47">
                  <c:v>45131</c:v>
                </c:pt>
                <c:pt idx="48">
                  <c:v>45132</c:v>
                </c:pt>
                <c:pt idx="49">
                  <c:v>45133</c:v>
                </c:pt>
                <c:pt idx="50">
                  <c:v>45134</c:v>
                </c:pt>
                <c:pt idx="51">
                  <c:v>45135</c:v>
                </c:pt>
                <c:pt idx="52">
                  <c:v>45138</c:v>
                </c:pt>
                <c:pt idx="53">
                  <c:v>45139</c:v>
                </c:pt>
                <c:pt idx="54">
                  <c:v>45140</c:v>
                </c:pt>
                <c:pt idx="55">
                  <c:v>45141</c:v>
                </c:pt>
                <c:pt idx="56">
                  <c:v>45142</c:v>
                </c:pt>
                <c:pt idx="57">
                  <c:v>45145</c:v>
                </c:pt>
                <c:pt idx="58">
                  <c:v>45146</c:v>
                </c:pt>
                <c:pt idx="59">
                  <c:v>45147</c:v>
                </c:pt>
                <c:pt idx="60">
                  <c:v>45148</c:v>
                </c:pt>
                <c:pt idx="61">
                  <c:v>45149</c:v>
                </c:pt>
                <c:pt idx="62">
                  <c:v>45152</c:v>
                </c:pt>
                <c:pt idx="63">
                  <c:v>45154</c:v>
                </c:pt>
                <c:pt idx="64">
                  <c:v>45155</c:v>
                </c:pt>
                <c:pt idx="65">
                  <c:v>45156</c:v>
                </c:pt>
                <c:pt idx="66">
                  <c:v>45159</c:v>
                </c:pt>
                <c:pt idx="67">
                  <c:v>45160</c:v>
                </c:pt>
                <c:pt idx="68">
                  <c:v>45161</c:v>
                </c:pt>
                <c:pt idx="69">
                  <c:v>45162</c:v>
                </c:pt>
                <c:pt idx="70">
                  <c:v>45163</c:v>
                </c:pt>
                <c:pt idx="71">
                  <c:v>45166</c:v>
                </c:pt>
                <c:pt idx="72">
                  <c:v>45167</c:v>
                </c:pt>
                <c:pt idx="73">
                  <c:v>45168</c:v>
                </c:pt>
                <c:pt idx="74">
                  <c:v>45169</c:v>
                </c:pt>
                <c:pt idx="75">
                  <c:v>45170</c:v>
                </c:pt>
                <c:pt idx="76">
                  <c:v>45173</c:v>
                </c:pt>
                <c:pt idx="77">
                  <c:v>45174</c:v>
                </c:pt>
                <c:pt idx="78">
                  <c:v>45175</c:v>
                </c:pt>
                <c:pt idx="79">
                  <c:v>45176</c:v>
                </c:pt>
                <c:pt idx="80">
                  <c:v>45177</c:v>
                </c:pt>
                <c:pt idx="81">
                  <c:v>45180</c:v>
                </c:pt>
                <c:pt idx="82">
                  <c:v>45181</c:v>
                </c:pt>
                <c:pt idx="83">
                  <c:v>45182</c:v>
                </c:pt>
                <c:pt idx="84">
                  <c:v>45183</c:v>
                </c:pt>
                <c:pt idx="85">
                  <c:v>45184</c:v>
                </c:pt>
                <c:pt idx="86">
                  <c:v>45187</c:v>
                </c:pt>
                <c:pt idx="87">
                  <c:v>45189</c:v>
                </c:pt>
                <c:pt idx="88">
                  <c:v>45190</c:v>
                </c:pt>
                <c:pt idx="89">
                  <c:v>45191</c:v>
                </c:pt>
                <c:pt idx="90">
                  <c:v>45194</c:v>
                </c:pt>
                <c:pt idx="91">
                  <c:v>45195</c:v>
                </c:pt>
                <c:pt idx="92">
                  <c:v>45196</c:v>
                </c:pt>
                <c:pt idx="93">
                  <c:v>45197</c:v>
                </c:pt>
                <c:pt idx="94">
                  <c:v>45198</c:v>
                </c:pt>
                <c:pt idx="95">
                  <c:v>45202</c:v>
                </c:pt>
                <c:pt idx="96">
                  <c:v>45203</c:v>
                </c:pt>
                <c:pt idx="97">
                  <c:v>45204</c:v>
                </c:pt>
                <c:pt idx="98">
                  <c:v>45205</c:v>
                </c:pt>
                <c:pt idx="99">
                  <c:v>45208</c:v>
                </c:pt>
                <c:pt idx="100">
                  <c:v>45209</c:v>
                </c:pt>
                <c:pt idx="101">
                  <c:v>45210</c:v>
                </c:pt>
                <c:pt idx="102">
                  <c:v>45211</c:v>
                </c:pt>
                <c:pt idx="103">
                  <c:v>45212</c:v>
                </c:pt>
                <c:pt idx="104">
                  <c:v>45215</c:v>
                </c:pt>
                <c:pt idx="105">
                  <c:v>45216</c:v>
                </c:pt>
                <c:pt idx="106">
                  <c:v>45217</c:v>
                </c:pt>
                <c:pt idx="107">
                  <c:v>45218</c:v>
                </c:pt>
                <c:pt idx="108">
                  <c:v>45219</c:v>
                </c:pt>
                <c:pt idx="109">
                  <c:v>45222</c:v>
                </c:pt>
                <c:pt idx="110">
                  <c:v>45224</c:v>
                </c:pt>
                <c:pt idx="111">
                  <c:v>45225</c:v>
                </c:pt>
                <c:pt idx="112">
                  <c:v>45226</c:v>
                </c:pt>
                <c:pt idx="113">
                  <c:v>45229</c:v>
                </c:pt>
                <c:pt idx="114">
                  <c:v>45230</c:v>
                </c:pt>
                <c:pt idx="115">
                  <c:v>45231</c:v>
                </c:pt>
                <c:pt idx="116">
                  <c:v>45232</c:v>
                </c:pt>
                <c:pt idx="117">
                  <c:v>45233</c:v>
                </c:pt>
                <c:pt idx="118">
                  <c:v>45236</c:v>
                </c:pt>
                <c:pt idx="119">
                  <c:v>45237</c:v>
                </c:pt>
                <c:pt idx="120">
                  <c:v>45238</c:v>
                </c:pt>
                <c:pt idx="121">
                  <c:v>45239</c:v>
                </c:pt>
                <c:pt idx="122">
                  <c:v>45240</c:v>
                </c:pt>
                <c:pt idx="123">
                  <c:v>45243</c:v>
                </c:pt>
                <c:pt idx="124">
                  <c:v>45245</c:v>
                </c:pt>
                <c:pt idx="125">
                  <c:v>45246</c:v>
                </c:pt>
                <c:pt idx="126">
                  <c:v>45247</c:v>
                </c:pt>
                <c:pt idx="127">
                  <c:v>45250</c:v>
                </c:pt>
                <c:pt idx="128">
                  <c:v>45251</c:v>
                </c:pt>
                <c:pt idx="129">
                  <c:v>45252</c:v>
                </c:pt>
                <c:pt idx="130">
                  <c:v>45253</c:v>
                </c:pt>
                <c:pt idx="131">
                  <c:v>45254</c:v>
                </c:pt>
                <c:pt idx="132">
                  <c:v>45258</c:v>
                </c:pt>
                <c:pt idx="133">
                  <c:v>45259</c:v>
                </c:pt>
                <c:pt idx="134">
                  <c:v>45260</c:v>
                </c:pt>
                <c:pt idx="135">
                  <c:v>45261</c:v>
                </c:pt>
                <c:pt idx="136">
                  <c:v>45264</c:v>
                </c:pt>
                <c:pt idx="137">
                  <c:v>45265</c:v>
                </c:pt>
                <c:pt idx="138">
                  <c:v>45266</c:v>
                </c:pt>
                <c:pt idx="139">
                  <c:v>45267</c:v>
                </c:pt>
                <c:pt idx="140">
                  <c:v>45268</c:v>
                </c:pt>
                <c:pt idx="141">
                  <c:v>45271</c:v>
                </c:pt>
                <c:pt idx="142">
                  <c:v>45272</c:v>
                </c:pt>
                <c:pt idx="143">
                  <c:v>45273</c:v>
                </c:pt>
                <c:pt idx="144">
                  <c:v>45274</c:v>
                </c:pt>
                <c:pt idx="145">
                  <c:v>45275</c:v>
                </c:pt>
                <c:pt idx="146">
                  <c:v>45278</c:v>
                </c:pt>
                <c:pt idx="147">
                  <c:v>45279</c:v>
                </c:pt>
                <c:pt idx="148">
                  <c:v>45280</c:v>
                </c:pt>
                <c:pt idx="149">
                  <c:v>45281</c:v>
                </c:pt>
                <c:pt idx="150">
                  <c:v>45282</c:v>
                </c:pt>
                <c:pt idx="151">
                  <c:v>45286</c:v>
                </c:pt>
                <c:pt idx="152">
                  <c:v>45287</c:v>
                </c:pt>
                <c:pt idx="153">
                  <c:v>45288</c:v>
                </c:pt>
                <c:pt idx="154">
                  <c:v>45289</c:v>
                </c:pt>
                <c:pt idx="155">
                  <c:v>45292</c:v>
                </c:pt>
                <c:pt idx="156">
                  <c:v>45293</c:v>
                </c:pt>
                <c:pt idx="157">
                  <c:v>45294</c:v>
                </c:pt>
                <c:pt idx="158">
                  <c:v>45295</c:v>
                </c:pt>
                <c:pt idx="159">
                  <c:v>45296</c:v>
                </c:pt>
                <c:pt idx="160">
                  <c:v>45299</c:v>
                </c:pt>
                <c:pt idx="161">
                  <c:v>45300</c:v>
                </c:pt>
                <c:pt idx="162">
                  <c:v>45301</c:v>
                </c:pt>
                <c:pt idx="163">
                  <c:v>45302</c:v>
                </c:pt>
                <c:pt idx="164">
                  <c:v>45303</c:v>
                </c:pt>
                <c:pt idx="165">
                  <c:v>45306</c:v>
                </c:pt>
                <c:pt idx="166">
                  <c:v>45307</c:v>
                </c:pt>
                <c:pt idx="167">
                  <c:v>45308</c:v>
                </c:pt>
                <c:pt idx="168">
                  <c:v>45309</c:v>
                </c:pt>
                <c:pt idx="169">
                  <c:v>45310</c:v>
                </c:pt>
                <c:pt idx="170">
                  <c:v>45314</c:v>
                </c:pt>
                <c:pt idx="171">
                  <c:v>45315</c:v>
                </c:pt>
                <c:pt idx="172">
                  <c:v>45316</c:v>
                </c:pt>
                <c:pt idx="173">
                  <c:v>45320</c:v>
                </c:pt>
                <c:pt idx="174">
                  <c:v>45321</c:v>
                </c:pt>
                <c:pt idx="175">
                  <c:v>45322</c:v>
                </c:pt>
                <c:pt idx="176">
                  <c:v>45323</c:v>
                </c:pt>
                <c:pt idx="177">
                  <c:v>45324</c:v>
                </c:pt>
                <c:pt idx="178">
                  <c:v>45327</c:v>
                </c:pt>
                <c:pt idx="179">
                  <c:v>45328</c:v>
                </c:pt>
                <c:pt idx="180">
                  <c:v>45329</c:v>
                </c:pt>
                <c:pt idx="181">
                  <c:v>45330</c:v>
                </c:pt>
                <c:pt idx="182">
                  <c:v>45331</c:v>
                </c:pt>
                <c:pt idx="183">
                  <c:v>45334</c:v>
                </c:pt>
                <c:pt idx="184">
                  <c:v>45335</c:v>
                </c:pt>
                <c:pt idx="185">
                  <c:v>45336</c:v>
                </c:pt>
                <c:pt idx="186">
                  <c:v>45337</c:v>
                </c:pt>
                <c:pt idx="187">
                  <c:v>45338</c:v>
                </c:pt>
                <c:pt idx="188">
                  <c:v>45341</c:v>
                </c:pt>
                <c:pt idx="189">
                  <c:v>45342</c:v>
                </c:pt>
                <c:pt idx="190">
                  <c:v>45343</c:v>
                </c:pt>
                <c:pt idx="191">
                  <c:v>45344</c:v>
                </c:pt>
                <c:pt idx="192">
                  <c:v>45345</c:v>
                </c:pt>
                <c:pt idx="193">
                  <c:v>45348</c:v>
                </c:pt>
                <c:pt idx="194">
                  <c:v>45349</c:v>
                </c:pt>
                <c:pt idx="195">
                  <c:v>45350</c:v>
                </c:pt>
                <c:pt idx="196">
                  <c:v>45351</c:v>
                </c:pt>
                <c:pt idx="197">
                  <c:v>45352</c:v>
                </c:pt>
                <c:pt idx="198">
                  <c:v>45355</c:v>
                </c:pt>
                <c:pt idx="199">
                  <c:v>45356</c:v>
                </c:pt>
                <c:pt idx="200">
                  <c:v>45357</c:v>
                </c:pt>
                <c:pt idx="201">
                  <c:v>45358</c:v>
                </c:pt>
                <c:pt idx="202">
                  <c:v>45362</c:v>
                </c:pt>
                <c:pt idx="203">
                  <c:v>45363</c:v>
                </c:pt>
                <c:pt idx="204">
                  <c:v>45364</c:v>
                </c:pt>
                <c:pt idx="205">
                  <c:v>45365</c:v>
                </c:pt>
                <c:pt idx="206">
                  <c:v>45366</c:v>
                </c:pt>
                <c:pt idx="207">
                  <c:v>45369</c:v>
                </c:pt>
                <c:pt idx="208">
                  <c:v>45370</c:v>
                </c:pt>
                <c:pt idx="209">
                  <c:v>45371</c:v>
                </c:pt>
                <c:pt idx="210">
                  <c:v>45372</c:v>
                </c:pt>
                <c:pt idx="211">
                  <c:v>45373</c:v>
                </c:pt>
                <c:pt idx="212">
                  <c:v>45377</c:v>
                </c:pt>
                <c:pt idx="213">
                  <c:v>45378</c:v>
                </c:pt>
                <c:pt idx="214">
                  <c:v>45379</c:v>
                </c:pt>
                <c:pt idx="215">
                  <c:v>45383</c:v>
                </c:pt>
                <c:pt idx="216">
                  <c:v>45384</c:v>
                </c:pt>
                <c:pt idx="217">
                  <c:v>45385</c:v>
                </c:pt>
                <c:pt idx="218">
                  <c:v>45386</c:v>
                </c:pt>
                <c:pt idx="219">
                  <c:v>45387</c:v>
                </c:pt>
                <c:pt idx="220">
                  <c:v>45390</c:v>
                </c:pt>
                <c:pt idx="221">
                  <c:v>45391</c:v>
                </c:pt>
                <c:pt idx="222">
                  <c:v>45392</c:v>
                </c:pt>
                <c:pt idx="223">
                  <c:v>45394</c:v>
                </c:pt>
                <c:pt idx="224">
                  <c:v>45397</c:v>
                </c:pt>
                <c:pt idx="225">
                  <c:v>45398</c:v>
                </c:pt>
                <c:pt idx="226">
                  <c:v>45400</c:v>
                </c:pt>
                <c:pt idx="227">
                  <c:v>45401</c:v>
                </c:pt>
                <c:pt idx="228">
                  <c:v>45404</c:v>
                </c:pt>
                <c:pt idx="229">
                  <c:v>45405</c:v>
                </c:pt>
                <c:pt idx="230">
                  <c:v>45406</c:v>
                </c:pt>
                <c:pt idx="231">
                  <c:v>45407</c:v>
                </c:pt>
                <c:pt idx="232">
                  <c:v>45408</c:v>
                </c:pt>
                <c:pt idx="233">
                  <c:v>45411</c:v>
                </c:pt>
                <c:pt idx="234">
                  <c:v>45412</c:v>
                </c:pt>
                <c:pt idx="235">
                  <c:v>45414</c:v>
                </c:pt>
                <c:pt idx="236">
                  <c:v>45415</c:v>
                </c:pt>
                <c:pt idx="237">
                  <c:v>45418</c:v>
                </c:pt>
                <c:pt idx="238">
                  <c:v>45419</c:v>
                </c:pt>
                <c:pt idx="239">
                  <c:v>45420</c:v>
                </c:pt>
                <c:pt idx="240">
                  <c:v>45421</c:v>
                </c:pt>
                <c:pt idx="241">
                  <c:v>45422</c:v>
                </c:pt>
                <c:pt idx="242">
                  <c:v>45425</c:v>
                </c:pt>
                <c:pt idx="243">
                  <c:v>45426</c:v>
                </c:pt>
                <c:pt idx="244">
                  <c:v>45427</c:v>
                </c:pt>
                <c:pt idx="245">
                  <c:v>45428</c:v>
                </c:pt>
              </c:numCache>
            </c:numRef>
          </c:cat>
          <c:val>
            <c:numRef>
              <c:f>BALKRISIND.NS!$I$2:$I$247</c:f>
              <c:numCache>
                <c:formatCode>General</c:formatCode>
                <c:ptCount val="246"/>
                <c:pt idx="0">
                  <c:v>1</c:v>
                </c:pt>
                <c:pt idx="1">
                  <c:v>0.99391330632623798</c:v>
                </c:pt>
                <c:pt idx="2">
                  <c:v>0.98547492462353437</c:v>
                </c:pt>
                <c:pt idx="3">
                  <c:v>0.98214484911436262</c:v>
                </c:pt>
                <c:pt idx="4">
                  <c:v>0.97780497257598076</c:v>
                </c:pt>
                <c:pt idx="5">
                  <c:v>0.97936819680517895</c:v>
                </c:pt>
                <c:pt idx="6">
                  <c:v>0.9904997285024012</c:v>
                </c:pt>
                <c:pt idx="7">
                  <c:v>1.0023213964023163</c:v>
                </c:pt>
                <c:pt idx="8">
                  <c:v>1.0013014981744888</c:v>
                </c:pt>
                <c:pt idx="9">
                  <c:v>0.99427880926532708</c:v>
                </c:pt>
                <c:pt idx="10">
                  <c:v>0.99545954161107864</c:v>
                </c:pt>
                <c:pt idx="11">
                  <c:v>0.99910086759065209</c:v>
                </c:pt>
                <c:pt idx="12">
                  <c:v>0.98682506569596695</c:v>
                </c:pt>
                <c:pt idx="13">
                  <c:v>0.99121759197146886</c:v>
                </c:pt>
                <c:pt idx="14">
                  <c:v>0.98956677845697982</c:v>
                </c:pt>
                <c:pt idx="15">
                  <c:v>0.998955499837483</c:v>
                </c:pt>
                <c:pt idx="16">
                  <c:v>0.99408375683356665</c:v>
                </c:pt>
                <c:pt idx="17">
                  <c:v>1.007535242464437</c:v>
                </c:pt>
                <c:pt idx="18">
                  <c:v>1.0134498027678533</c:v>
                </c:pt>
                <c:pt idx="19">
                  <c:v>1.0239388795111284</c:v>
                </c:pt>
                <c:pt idx="20">
                  <c:v>1.0251809163444643</c:v>
                </c:pt>
                <c:pt idx="21">
                  <c:v>1.0248414577984752</c:v>
                </c:pt>
                <c:pt idx="22">
                  <c:v>1.022911288171777</c:v>
                </c:pt>
                <c:pt idx="23">
                  <c:v>1.0215360643451847</c:v>
                </c:pt>
                <c:pt idx="24">
                  <c:v>1.0173375487310532</c:v>
                </c:pt>
                <c:pt idx="25">
                  <c:v>1.0283354126155491</c:v>
                </c:pt>
                <c:pt idx="26">
                  <c:v>1.0226650284613072</c:v>
                </c:pt>
                <c:pt idx="27">
                  <c:v>1.0188105391832609</c:v>
                </c:pt>
                <c:pt idx="28">
                  <c:v>1.0235476527355103</c:v>
                </c:pt>
                <c:pt idx="29">
                  <c:v>1.0198263504507201</c:v>
                </c:pt>
                <c:pt idx="30">
                  <c:v>1.0279769616953567</c:v>
                </c:pt>
                <c:pt idx="31">
                  <c:v>1.0369197230223415</c:v>
                </c:pt>
                <c:pt idx="32">
                  <c:v>1.0229824494533724</c:v>
                </c:pt>
                <c:pt idx="33">
                  <c:v>1.0152967104947503</c:v>
                </c:pt>
                <c:pt idx="34">
                  <c:v>1.025970021226577</c:v>
                </c:pt>
                <c:pt idx="35">
                  <c:v>1.0373907658300194</c:v>
                </c:pt>
                <c:pt idx="36">
                  <c:v>1.0365832295348809</c:v>
                </c:pt>
                <c:pt idx="37">
                  <c:v>1.0301853655221667</c:v>
                </c:pt>
                <c:pt idx="38">
                  <c:v>1.0437775709949182</c:v>
                </c:pt>
                <c:pt idx="39">
                  <c:v>1.0468618676233479</c:v>
                </c:pt>
                <c:pt idx="40">
                  <c:v>1.0369550632585329</c:v>
                </c:pt>
                <c:pt idx="41">
                  <c:v>1.0459382134210178</c:v>
                </c:pt>
                <c:pt idx="42">
                  <c:v>1.0443709022211936</c:v>
                </c:pt>
                <c:pt idx="43">
                  <c:v>1.0470057929181062</c:v>
                </c:pt>
                <c:pt idx="44">
                  <c:v>1.0518462025250075</c:v>
                </c:pt>
                <c:pt idx="45">
                  <c:v>1.0451489482554908</c:v>
                </c:pt>
                <c:pt idx="46">
                  <c:v>1.0471290429756444</c:v>
                </c:pt>
                <c:pt idx="47">
                  <c:v>1.053634530407985</c:v>
                </c:pt>
                <c:pt idx="48">
                  <c:v>1.0516066742871211</c:v>
                </c:pt>
                <c:pt idx="49">
                  <c:v>1.0483177889792332</c:v>
                </c:pt>
                <c:pt idx="50">
                  <c:v>1.0503486902798178</c:v>
                </c:pt>
                <c:pt idx="51">
                  <c:v>1.0516923402945308</c:v>
                </c:pt>
                <c:pt idx="52">
                  <c:v>1.0560218792091738</c:v>
                </c:pt>
                <c:pt idx="53">
                  <c:v>1.0594015592654873</c:v>
                </c:pt>
                <c:pt idx="54">
                  <c:v>1.0522570627571983</c:v>
                </c:pt>
                <c:pt idx="55">
                  <c:v>1.0972252228918791</c:v>
                </c:pt>
                <c:pt idx="56">
                  <c:v>1.1415677567643285</c:v>
                </c:pt>
                <c:pt idx="57">
                  <c:v>1.1099736703258096</c:v>
                </c:pt>
                <c:pt idx="58">
                  <c:v>1.1040103068512928</c:v>
                </c:pt>
                <c:pt idx="59">
                  <c:v>1.0915177355069792</c:v>
                </c:pt>
                <c:pt idx="60">
                  <c:v>1.0908889839130627</c:v>
                </c:pt>
                <c:pt idx="61">
                  <c:v>1.0871312996216913</c:v>
                </c:pt>
                <c:pt idx="62">
                  <c:v>1.0899735036417266</c:v>
                </c:pt>
                <c:pt idx="63">
                  <c:v>1.0919978337531422</c:v>
                </c:pt>
                <c:pt idx="64">
                  <c:v>1.0920921545007587</c:v>
                </c:pt>
                <c:pt idx="65">
                  <c:v>1.1052974605731241</c:v>
                </c:pt>
                <c:pt idx="66">
                  <c:v>1.1056882866607216</c:v>
                </c:pt>
                <c:pt idx="67">
                  <c:v>1.1119794087510426</c:v>
                </c:pt>
                <c:pt idx="68">
                  <c:v>1.1146846593637669</c:v>
                </c:pt>
                <c:pt idx="69">
                  <c:v>1.113859973830599</c:v>
                </c:pt>
                <c:pt idx="70">
                  <c:v>1.1133148046930545</c:v>
                </c:pt>
                <c:pt idx="71">
                  <c:v>1.1107095645301401</c:v>
                </c:pt>
                <c:pt idx="72">
                  <c:v>1.1160893734409429</c:v>
                </c:pt>
                <c:pt idx="73">
                  <c:v>1.1241047942829925</c:v>
                </c:pt>
                <c:pt idx="74">
                  <c:v>1.1147944464761383</c:v>
                </c:pt>
                <c:pt idx="75">
                  <c:v>1.1075929728554972</c:v>
                </c:pt>
                <c:pt idx="76">
                  <c:v>1.1097597858032602</c:v>
                </c:pt>
                <c:pt idx="77">
                  <c:v>1.1130891400883554</c:v>
                </c:pt>
                <c:pt idx="78">
                  <c:v>1.1220717292896629</c:v>
                </c:pt>
                <c:pt idx="79">
                  <c:v>1.1201167974653763</c:v>
                </c:pt>
                <c:pt idx="80">
                  <c:v>1.1165600957023074</c:v>
                </c:pt>
                <c:pt idx="81">
                  <c:v>1.1225302707911147</c:v>
                </c:pt>
                <c:pt idx="82">
                  <c:v>1.1068961051699633</c:v>
                </c:pt>
                <c:pt idx="83">
                  <c:v>1.1186141564791705</c:v>
                </c:pt>
                <c:pt idx="84">
                  <c:v>1.1385393954676033</c:v>
                </c:pt>
                <c:pt idx="85">
                  <c:v>1.1204111391126124</c:v>
                </c:pt>
                <c:pt idx="86">
                  <c:v>1.1180531202991082</c:v>
                </c:pt>
                <c:pt idx="87">
                  <c:v>1.1242068081523904</c:v>
                </c:pt>
                <c:pt idx="88">
                  <c:v>1.1163882828782752</c:v>
                </c:pt>
                <c:pt idx="89">
                  <c:v>1.1144743809821154</c:v>
                </c:pt>
                <c:pt idx="90">
                  <c:v>1.1217071879997718</c:v>
                </c:pt>
                <c:pt idx="91">
                  <c:v>1.1253934706049415</c:v>
                </c:pt>
                <c:pt idx="92">
                  <c:v>1.1311968814690252</c:v>
                </c:pt>
                <c:pt idx="93">
                  <c:v>1.1152062683472697</c:v>
                </c:pt>
                <c:pt idx="94">
                  <c:v>1.1005305362034623</c:v>
                </c:pt>
                <c:pt idx="95">
                  <c:v>1.1107757573438763</c:v>
                </c:pt>
                <c:pt idx="96">
                  <c:v>1.0964872451467687</c:v>
                </c:pt>
                <c:pt idx="97">
                  <c:v>1.0951446369127031</c:v>
                </c:pt>
                <c:pt idx="98">
                  <c:v>1.1031425078389601</c:v>
                </c:pt>
                <c:pt idx="99">
                  <c:v>1.1002367555071459</c:v>
                </c:pt>
                <c:pt idx="100">
                  <c:v>1.0995920567392619</c:v>
                </c:pt>
                <c:pt idx="101">
                  <c:v>1.1050697124173872</c:v>
                </c:pt>
                <c:pt idx="102">
                  <c:v>1.1147841889941066</c:v>
                </c:pt>
                <c:pt idx="103">
                  <c:v>1.1189638725071915</c:v>
                </c:pt>
                <c:pt idx="104">
                  <c:v>1.1236380788505467</c:v>
                </c:pt>
                <c:pt idx="105">
                  <c:v>1.1373546562929333</c:v>
                </c:pt>
                <c:pt idx="106">
                  <c:v>1.1249133723587785</c:v>
                </c:pt>
                <c:pt idx="107">
                  <c:v>1.123910863763329</c:v>
                </c:pt>
                <c:pt idx="108">
                  <c:v>1.1231882722412663</c:v>
                </c:pt>
                <c:pt idx="109">
                  <c:v>1.1177802552446185</c:v>
                </c:pt>
                <c:pt idx="110">
                  <c:v>1.11424262599746</c:v>
                </c:pt>
                <c:pt idx="111">
                  <c:v>1.1024352223982377</c:v>
                </c:pt>
                <c:pt idx="112">
                  <c:v>1.1097125853534697</c:v>
                </c:pt>
                <c:pt idx="113">
                  <c:v>1.1181736457129816</c:v>
                </c:pt>
                <c:pt idx="114">
                  <c:v>1.11081005579942</c:v>
                </c:pt>
                <c:pt idx="115">
                  <c:v>1.1137435353873515</c:v>
                </c:pt>
                <c:pt idx="116">
                  <c:v>1.1333985538232521</c:v>
                </c:pt>
                <c:pt idx="117">
                  <c:v>1.1049168919573007</c:v>
                </c:pt>
                <c:pt idx="118">
                  <c:v>1.1015177387175712</c:v>
                </c:pt>
                <c:pt idx="119">
                  <c:v>1.0994002097706363</c:v>
                </c:pt>
                <c:pt idx="120">
                  <c:v>1.1113260552224367</c:v>
                </c:pt>
                <c:pt idx="121">
                  <c:v>1.1085576569859543</c:v>
                </c:pt>
                <c:pt idx="122">
                  <c:v>1.110788579196416</c:v>
                </c:pt>
                <c:pt idx="123">
                  <c:v>1.1040385149268803</c:v>
                </c:pt>
                <c:pt idx="124">
                  <c:v>1.1219050452066466</c:v>
                </c:pt>
                <c:pt idx="125">
                  <c:v>1.131334876656984</c:v>
                </c:pt>
                <c:pt idx="126">
                  <c:v>1.1434322945282103</c:v>
                </c:pt>
                <c:pt idx="127">
                  <c:v>1.142567620847563</c:v>
                </c:pt>
                <c:pt idx="128">
                  <c:v>1.1430122185843776</c:v>
                </c:pt>
                <c:pt idx="129">
                  <c:v>1.1405858432643923</c:v>
                </c:pt>
                <c:pt idx="130">
                  <c:v>1.1424419666926737</c:v>
                </c:pt>
                <c:pt idx="131">
                  <c:v>1.143154861693882</c:v>
                </c:pt>
                <c:pt idx="132">
                  <c:v>1.1441677079130705</c:v>
                </c:pt>
                <c:pt idx="133">
                  <c:v>1.1515488477321669</c:v>
                </c:pt>
                <c:pt idx="134">
                  <c:v>1.1455632062888623</c:v>
                </c:pt>
                <c:pt idx="135">
                  <c:v>1.1427557815335834</c:v>
                </c:pt>
                <c:pt idx="136">
                  <c:v>1.1437543634418212</c:v>
                </c:pt>
                <c:pt idx="137">
                  <c:v>1.1665583487300275</c:v>
                </c:pt>
                <c:pt idx="138">
                  <c:v>1.1702407046377281</c:v>
                </c:pt>
                <c:pt idx="139">
                  <c:v>1.2042916984274639</c:v>
                </c:pt>
                <c:pt idx="140">
                  <c:v>1.2098393934750875</c:v>
                </c:pt>
                <c:pt idx="141">
                  <c:v>1.2211332017383867</c:v>
                </c:pt>
                <c:pt idx="142">
                  <c:v>1.2257740712651386</c:v>
                </c:pt>
                <c:pt idx="143">
                  <c:v>1.2286702072075479</c:v>
                </c:pt>
                <c:pt idx="144">
                  <c:v>1.2366046901054406</c:v>
                </c:pt>
                <c:pt idx="145">
                  <c:v>1.2317350306525618</c:v>
                </c:pt>
                <c:pt idx="146">
                  <c:v>1.2249098784039614</c:v>
                </c:pt>
                <c:pt idx="147">
                  <c:v>1.2184063142495016</c:v>
                </c:pt>
                <c:pt idx="148">
                  <c:v>1.2033727722883867</c:v>
                </c:pt>
                <c:pt idx="149">
                  <c:v>1.206001171917322</c:v>
                </c:pt>
                <c:pt idx="150">
                  <c:v>1.2261987149990672</c:v>
                </c:pt>
                <c:pt idx="151">
                  <c:v>1.2336357901498682</c:v>
                </c:pt>
                <c:pt idx="152">
                  <c:v>1.2415256369787357</c:v>
                </c:pt>
                <c:pt idx="153">
                  <c:v>1.290994427628015</c:v>
                </c:pt>
                <c:pt idx="154">
                  <c:v>1.3291299828174354</c:v>
                </c:pt>
                <c:pt idx="155">
                  <c:v>1.3275328608104564</c:v>
                </c:pt>
                <c:pt idx="156">
                  <c:v>1.3333667235743223</c:v>
                </c:pt>
                <c:pt idx="157">
                  <c:v>1.3395575146685199</c:v>
                </c:pt>
                <c:pt idx="158">
                  <c:v>1.3489316511917591</c:v>
                </c:pt>
                <c:pt idx="159">
                  <c:v>1.3611531204863072</c:v>
                </c:pt>
                <c:pt idx="160">
                  <c:v>1.353145713302095</c:v>
                </c:pt>
                <c:pt idx="161">
                  <c:v>1.3508057252135961</c:v>
                </c:pt>
                <c:pt idx="162">
                  <c:v>1.3522002619504474</c:v>
                </c:pt>
                <c:pt idx="163">
                  <c:v>1.3679922966309941</c:v>
                </c:pt>
                <c:pt idx="164">
                  <c:v>1.3780760425608574</c:v>
                </c:pt>
                <c:pt idx="165">
                  <c:v>1.394488334358013</c:v>
                </c:pt>
                <c:pt idx="166">
                  <c:v>1.4010893445917747</c:v>
                </c:pt>
                <c:pt idx="167">
                  <c:v>1.3834838191426413</c:v>
                </c:pt>
                <c:pt idx="168">
                  <c:v>1.411269735235156</c:v>
                </c:pt>
                <c:pt idx="169">
                  <c:v>1.430191904666962</c:v>
                </c:pt>
                <c:pt idx="170">
                  <c:v>1.4462475886903567</c:v>
                </c:pt>
                <c:pt idx="171">
                  <c:v>1.4336699924415179</c:v>
                </c:pt>
                <c:pt idx="172">
                  <c:v>1.4037896267366399</c:v>
                </c:pt>
                <c:pt idx="173">
                  <c:v>1.4757509919305671</c:v>
                </c:pt>
                <c:pt idx="174">
                  <c:v>1.4423763508623015</c:v>
                </c:pt>
                <c:pt idx="175">
                  <c:v>1.4624556924858174</c:v>
                </c:pt>
                <c:pt idx="176">
                  <c:v>1.4614339511115584</c:v>
                </c:pt>
                <c:pt idx="177">
                  <c:v>1.4456792600765336</c:v>
                </c:pt>
                <c:pt idx="178">
                  <c:v>1.452899405514807</c:v>
                </c:pt>
                <c:pt idx="179">
                  <c:v>1.4707671378483778</c:v>
                </c:pt>
                <c:pt idx="180">
                  <c:v>1.4667574240128936</c:v>
                </c:pt>
                <c:pt idx="181">
                  <c:v>1.4614882837116956</c:v>
                </c:pt>
                <c:pt idx="182">
                  <c:v>1.4061015670227082</c:v>
                </c:pt>
                <c:pt idx="183">
                  <c:v>1.4750243134378784</c:v>
                </c:pt>
                <c:pt idx="184">
                  <c:v>1.4834830498314888</c:v>
                </c:pt>
                <c:pt idx="185">
                  <c:v>1.5107376604093889</c:v>
                </c:pt>
                <c:pt idx="186">
                  <c:v>1.52330628136145</c:v>
                </c:pt>
                <c:pt idx="187">
                  <c:v>1.5186357613007</c:v>
                </c:pt>
                <c:pt idx="188">
                  <c:v>1.5273317019662951</c:v>
                </c:pt>
                <c:pt idx="189">
                  <c:v>1.524498713647644</c:v>
                </c:pt>
                <c:pt idx="190">
                  <c:v>1.5354009745890116</c:v>
                </c:pt>
                <c:pt idx="191">
                  <c:v>1.5403096605606867</c:v>
                </c:pt>
                <c:pt idx="192">
                  <c:v>1.5460589792394974</c:v>
                </c:pt>
                <c:pt idx="193">
                  <c:v>1.521951332094315</c:v>
                </c:pt>
                <c:pt idx="194">
                  <c:v>1.5093798262254325</c:v>
                </c:pt>
                <c:pt idx="195">
                  <c:v>1.4978837532383191</c:v>
                </c:pt>
                <c:pt idx="196">
                  <c:v>1.4984288422444141</c:v>
                </c:pt>
                <c:pt idx="197">
                  <c:v>1.489242786265488</c:v>
                </c:pt>
                <c:pt idx="198">
                  <c:v>1.4990878854649556</c:v>
                </c:pt>
                <c:pt idx="199">
                  <c:v>1.4913994218626689</c:v>
                </c:pt>
                <c:pt idx="200">
                  <c:v>1.4949263929500325</c:v>
                </c:pt>
                <c:pt idx="201">
                  <c:v>1.4766328148389865</c:v>
                </c:pt>
                <c:pt idx="202">
                  <c:v>1.4868292327980424</c:v>
                </c:pt>
                <c:pt idx="203">
                  <c:v>1.4594002450256021</c:v>
                </c:pt>
                <c:pt idx="204">
                  <c:v>1.4263818911847841</c:v>
                </c:pt>
                <c:pt idx="205">
                  <c:v>1.4391421988323139</c:v>
                </c:pt>
                <c:pt idx="206">
                  <c:v>1.4495057816938566</c:v>
                </c:pt>
                <c:pt idx="207">
                  <c:v>1.4054058212492715</c:v>
                </c:pt>
                <c:pt idx="208">
                  <c:v>1.3609601516055845</c:v>
                </c:pt>
                <c:pt idx="209">
                  <c:v>1.348988708435561</c:v>
                </c:pt>
                <c:pt idx="210">
                  <c:v>1.3497163485671901</c:v>
                </c:pt>
                <c:pt idx="211">
                  <c:v>1.3468376823988661</c:v>
                </c:pt>
                <c:pt idx="212">
                  <c:v>1.3503503891752793</c:v>
                </c:pt>
                <c:pt idx="213">
                  <c:v>1.3520326162284906</c:v>
                </c:pt>
                <c:pt idx="214">
                  <c:v>1.3682182817820068</c:v>
                </c:pt>
                <c:pt idx="215">
                  <c:v>1.3921387298801093</c:v>
                </c:pt>
                <c:pt idx="216">
                  <c:v>1.406226900631284</c:v>
                </c:pt>
                <c:pt idx="217">
                  <c:v>1.3969736901996812</c:v>
                </c:pt>
                <c:pt idx="218">
                  <c:v>1.3884625444838146</c:v>
                </c:pt>
                <c:pt idx="219">
                  <c:v>1.3895256363325141</c:v>
                </c:pt>
                <c:pt idx="220">
                  <c:v>1.3612545733945278</c:v>
                </c:pt>
                <c:pt idx="221">
                  <c:v>1.3634624964018676</c:v>
                </c:pt>
                <c:pt idx="222">
                  <c:v>1.360958548874017</c:v>
                </c:pt>
                <c:pt idx="223">
                  <c:v>1.3510796320384759</c:v>
                </c:pt>
                <c:pt idx="224">
                  <c:v>1.3277674205702263</c:v>
                </c:pt>
                <c:pt idx="225">
                  <c:v>1.3350743539280066</c:v>
                </c:pt>
                <c:pt idx="226">
                  <c:v>1.3255897891895114</c:v>
                </c:pt>
                <c:pt idx="227">
                  <c:v>1.324832258119278</c:v>
                </c:pt>
                <c:pt idx="228">
                  <c:v>1.323420812559261</c:v>
                </c:pt>
                <c:pt idx="229">
                  <c:v>1.3255405853303903</c:v>
                </c:pt>
                <c:pt idx="230">
                  <c:v>1.3183372685735752</c:v>
                </c:pt>
                <c:pt idx="231">
                  <c:v>1.3297051230352914</c:v>
                </c:pt>
                <c:pt idx="232">
                  <c:v>1.3359113804839864</c:v>
                </c:pt>
                <c:pt idx="233">
                  <c:v>1.3418971020689983</c:v>
                </c:pt>
                <c:pt idx="234">
                  <c:v>1.3644446503064103</c:v>
                </c:pt>
                <c:pt idx="235">
                  <c:v>1.3730865789181819</c:v>
                </c:pt>
                <c:pt idx="236">
                  <c:v>1.3187059769757994</c:v>
                </c:pt>
                <c:pt idx="237">
                  <c:v>1.2973201687099358</c:v>
                </c:pt>
                <c:pt idx="238">
                  <c:v>1.2772052464456223</c:v>
                </c:pt>
                <c:pt idx="239">
                  <c:v>1.2993937026804725</c:v>
                </c:pt>
                <c:pt idx="240">
                  <c:v>1.2947521920610936</c:v>
                </c:pt>
                <c:pt idx="241">
                  <c:v>1.3088106321365629</c:v>
                </c:pt>
                <c:pt idx="242">
                  <c:v>1.3220037574490155</c:v>
                </c:pt>
                <c:pt idx="243">
                  <c:v>1.314957428244105</c:v>
                </c:pt>
                <c:pt idx="244">
                  <c:v>1.3072694454612885</c:v>
                </c:pt>
                <c:pt idx="245">
                  <c:v>1.3228489579359894</c:v>
                </c:pt>
              </c:numCache>
            </c:numRef>
          </c:val>
          <c:smooth val="0"/>
          <c:extLst>
            <c:ext xmlns:c16="http://schemas.microsoft.com/office/drawing/2014/chart" uri="{C3380CC4-5D6E-409C-BE32-E72D297353CC}">
              <c16:uniqueId val="{00000003-1DCA-454D-9A01-E328CE21A932}"/>
            </c:ext>
          </c:extLst>
        </c:ser>
        <c:ser>
          <c:idx val="4"/>
          <c:order val="4"/>
          <c:tx>
            <c:strRef>
              <c:f>BALKRISIND.NS!$K$1</c:f>
              <c:strCache>
                <c:ptCount val="1"/>
                <c:pt idx="0">
                  <c:v>Goodyear</c:v>
                </c:pt>
              </c:strCache>
            </c:strRef>
          </c:tx>
          <c:spPr>
            <a:ln w="28575" cap="rnd">
              <a:solidFill>
                <a:schemeClr val="accent5"/>
              </a:solidFill>
              <a:round/>
            </a:ln>
            <a:effectLst/>
          </c:spPr>
          <c:marker>
            <c:symbol val="none"/>
          </c:marker>
          <c:cat>
            <c:numRef>
              <c:f>BALKRISIND.NS!$A$2:$A$247</c:f>
              <c:numCache>
                <c:formatCode>[$-F800]dddd\,\ mmmm\ dd\,\ yyyy</c:formatCode>
                <c:ptCount val="246"/>
                <c:pt idx="0">
                  <c:v>45063</c:v>
                </c:pt>
                <c:pt idx="1">
                  <c:v>45064</c:v>
                </c:pt>
                <c:pt idx="2">
                  <c:v>45065</c:v>
                </c:pt>
                <c:pt idx="3">
                  <c:v>45068</c:v>
                </c:pt>
                <c:pt idx="4">
                  <c:v>45069</c:v>
                </c:pt>
                <c:pt idx="5">
                  <c:v>45070</c:v>
                </c:pt>
                <c:pt idx="6">
                  <c:v>45071</c:v>
                </c:pt>
                <c:pt idx="7">
                  <c:v>45072</c:v>
                </c:pt>
                <c:pt idx="8">
                  <c:v>45075</c:v>
                </c:pt>
                <c:pt idx="9">
                  <c:v>45076</c:v>
                </c:pt>
                <c:pt idx="10">
                  <c:v>45077</c:v>
                </c:pt>
                <c:pt idx="11">
                  <c:v>45078</c:v>
                </c:pt>
                <c:pt idx="12">
                  <c:v>45079</c:v>
                </c:pt>
                <c:pt idx="13">
                  <c:v>45082</c:v>
                </c:pt>
                <c:pt idx="14">
                  <c:v>45083</c:v>
                </c:pt>
                <c:pt idx="15">
                  <c:v>45084</c:v>
                </c:pt>
                <c:pt idx="16">
                  <c:v>45085</c:v>
                </c:pt>
                <c:pt idx="17">
                  <c:v>45086</c:v>
                </c:pt>
                <c:pt idx="18">
                  <c:v>45089</c:v>
                </c:pt>
                <c:pt idx="19">
                  <c:v>45090</c:v>
                </c:pt>
                <c:pt idx="20">
                  <c:v>45091</c:v>
                </c:pt>
                <c:pt idx="21">
                  <c:v>45092</c:v>
                </c:pt>
                <c:pt idx="22">
                  <c:v>45093</c:v>
                </c:pt>
                <c:pt idx="23">
                  <c:v>45096</c:v>
                </c:pt>
                <c:pt idx="24">
                  <c:v>45097</c:v>
                </c:pt>
                <c:pt idx="25">
                  <c:v>45098</c:v>
                </c:pt>
                <c:pt idx="26">
                  <c:v>45099</c:v>
                </c:pt>
                <c:pt idx="27">
                  <c:v>45100</c:v>
                </c:pt>
                <c:pt idx="28">
                  <c:v>45103</c:v>
                </c:pt>
                <c:pt idx="29">
                  <c:v>45104</c:v>
                </c:pt>
                <c:pt idx="30">
                  <c:v>45105</c:v>
                </c:pt>
                <c:pt idx="31">
                  <c:v>45107</c:v>
                </c:pt>
                <c:pt idx="32">
                  <c:v>45110</c:v>
                </c:pt>
                <c:pt idx="33">
                  <c:v>45111</c:v>
                </c:pt>
                <c:pt idx="34">
                  <c:v>45112</c:v>
                </c:pt>
                <c:pt idx="35">
                  <c:v>45113</c:v>
                </c:pt>
                <c:pt idx="36">
                  <c:v>45114</c:v>
                </c:pt>
                <c:pt idx="37">
                  <c:v>45117</c:v>
                </c:pt>
                <c:pt idx="38">
                  <c:v>45118</c:v>
                </c:pt>
                <c:pt idx="39">
                  <c:v>45119</c:v>
                </c:pt>
                <c:pt idx="40">
                  <c:v>45120</c:v>
                </c:pt>
                <c:pt idx="41">
                  <c:v>45121</c:v>
                </c:pt>
                <c:pt idx="42">
                  <c:v>45124</c:v>
                </c:pt>
                <c:pt idx="43">
                  <c:v>45125</c:v>
                </c:pt>
                <c:pt idx="44">
                  <c:v>45126</c:v>
                </c:pt>
                <c:pt idx="45">
                  <c:v>45127</c:v>
                </c:pt>
                <c:pt idx="46">
                  <c:v>45128</c:v>
                </c:pt>
                <c:pt idx="47">
                  <c:v>45131</c:v>
                </c:pt>
                <c:pt idx="48">
                  <c:v>45132</c:v>
                </c:pt>
                <c:pt idx="49">
                  <c:v>45133</c:v>
                </c:pt>
                <c:pt idx="50">
                  <c:v>45134</c:v>
                </c:pt>
                <c:pt idx="51">
                  <c:v>45135</c:v>
                </c:pt>
                <c:pt idx="52">
                  <c:v>45138</c:v>
                </c:pt>
                <c:pt idx="53">
                  <c:v>45139</c:v>
                </c:pt>
                <c:pt idx="54">
                  <c:v>45140</c:v>
                </c:pt>
                <c:pt idx="55">
                  <c:v>45141</c:v>
                </c:pt>
                <c:pt idx="56">
                  <c:v>45142</c:v>
                </c:pt>
                <c:pt idx="57">
                  <c:v>45145</c:v>
                </c:pt>
                <c:pt idx="58">
                  <c:v>45146</c:v>
                </c:pt>
                <c:pt idx="59">
                  <c:v>45147</c:v>
                </c:pt>
                <c:pt idx="60">
                  <c:v>45148</c:v>
                </c:pt>
                <c:pt idx="61">
                  <c:v>45149</c:v>
                </c:pt>
                <c:pt idx="62">
                  <c:v>45152</c:v>
                </c:pt>
                <c:pt idx="63">
                  <c:v>45154</c:v>
                </c:pt>
                <c:pt idx="64">
                  <c:v>45155</c:v>
                </c:pt>
                <c:pt idx="65">
                  <c:v>45156</c:v>
                </c:pt>
                <c:pt idx="66">
                  <c:v>45159</c:v>
                </c:pt>
                <c:pt idx="67">
                  <c:v>45160</c:v>
                </c:pt>
                <c:pt idx="68">
                  <c:v>45161</c:v>
                </c:pt>
                <c:pt idx="69">
                  <c:v>45162</c:v>
                </c:pt>
                <c:pt idx="70">
                  <c:v>45163</c:v>
                </c:pt>
                <c:pt idx="71">
                  <c:v>45166</c:v>
                </c:pt>
                <c:pt idx="72">
                  <c:v>45167</c:v>
                </c:pt>
                <c:pt idx="73">
                  <c:v>45168</c:v>
                </c:pt>
                <c:pt idx="74">
                  <c:v>45169</c:v>
                </c:pt>
                <c:pt idx="75">
                  <c:v>45170</c:v>
                </c:pt>
                <c:pt idx="76">
                  <c:v>45173</c:v>
                </c:pt>
                <c:pt idx="77">
                  <c:v>45174</c:v>
                </c:pt>
                <c:pt idx="78">
                  <c:v>45175</c:v>
                </c:pt>
                <c:pt idx="79">
                  <c:v>45176</c:v>
                </c:pt>
                <c:pt idx="80">
                  <c:v>45177</c:v>
                </c:pt>
                <c:pt idx="81">
                  <c:v>45180</c:v>
                </c:pt>
                <c:pt idx="82">
                  <c:v>45181</c:v>
                </c:pt>
                <c:pt idx="83">
                  <c:v>45182</c:v>
                </c:pt>
                <c:pt idx="84">
                  <c:v>45183</c:v>
                </c:pt>
                <c:pt idx="85">
                  <c:v>45184</c:v>
                </c:pt>
                <c:pt idx="86">
                  <c:v>45187</c:v>
                </c:pt>
                <c:pt idx="87">
                  <c:v>45189</c:v>
                </c:pt>
                <c:pt idx="88">
                  <c:v>45190</c:v>
                </c:pt>
                <c:pt idx="89">
                  <c:v>45191</c:v>
                </c:pt>
                <c:pt idx="90">
                  <c:v>45194</c:v>
                </c:pt>
                <c:pt idx="91">
                  <c:v>45195</c:v>
                </c:pt>
                <c:pt idx="92">
                  <c:v>45196</c:v>
                </c:pt>
                <c:pt idx="93">
                  <c:v>45197</c:v>
                </c:pt>
                <c:pt idx="94">
                  <c:v>45198</c:v>
                </c:pt>
                <c:pt idx="95">
                  <c:v>45202</c:v>
                </c:pt>
                <c:pt idx="96">
                  <c:v>45203</c:v>
                </c:pt>
                <c:pt idx="97">
                  <c:v>45204</c:v>
                </c:pt>
                <c:pt idx="98">
                  <c:v>45205</c:v>
                </c:pt>
                <c:pt idx="99">
                  <c:v>45208</c:v>
                </c:pt>
                <c:pt idx="100">
                  <c:v>45209</c:v>
                </c:pt>
                <c:pt idx="101">
                  <c:v>45210</c:v>
                </c:pt>
                <c:pt idx="102">
                  <c:v>45211</c:v>
                </c:pt>
                <c:pt idx="103">
                  <c:v>45212</c:v>
                </c:pt>
                <c:pt idx="104">
                  <c:v>45215</c:v>
                </c:pt>
                <c:pt idx="105">
                  <c:v>45216</c:v>
                </c:pt>
                <c:pt idx="106">
                  <c:v>45217</c:v>
                </c:pt>
                <c:pt idx="107">
                  <c:v>45218</c:v>
                </c:pt>
                <c:pt idx="108">
                  <c:v>45219</c:v>
                </c:pt>
                <c:pt idx="109">
                  <c:v>45222</c:v>
                </c:pt>
                <c:pt idx="110">
                  <c:v>45224</c:v>
                </c:pt>
                <c:pt idx="111">
                  <c:v>45225</c:v>
                </c:pt>
                <c:pt idx="112">
                  <c:v>45226</c:v>
                </c:pt>
                <c:pt idx="113">
                  <c:v>45229</c:v>
                </c:pt>
                <c:pt idx="114">
                  <c:v>45230</c:v>
                </c:pt>
                <c:pt idx="115">
                  <c:v>45231</c:v>
                </c:pt>
                <c:pt idx="116">
                  <c:v>45232</c:v>
                </c:pt>
                <c:pt idx="117">
                  <c:v>45233</c:v>
                </c:pt>
                <c:pt idx="118">
                  <c:v>45236</c:v>
                </c:pt>
                <c:pt idx="119">
                  <c:v>45237</c:v>
                </c:pt>
                <c:pt idx="120">
                  <c:v>45238</c:v>
                </c:pt>
                <c:pt idx="121">
                  <c:v>45239</c:v>
                </c:pt>
                <c:pt idx="122">
                  <c:v>45240</c:v>
                </c:pt>
                <c:pt idx="123">
                  <c:v>45243</c:v>
                </c:pt>
                <c:pt idx="124">
                  <c:v>45245</c:v>
                </c:pt>
                <c:pt idx="125">
                  <c:v>45246</c:v>
                </c:pt>
                <c:pt idx="126">
                  <c:v>45247</c:v>
                </c:pt>
                <c:pt idx="127">
                  <c:v>45250</c:v>
                </c:pt>
                <c:pt idx="128">
                  <c:v>45251</c:v>
                </c:pt>
                <c:pt idx="129">
                  <c:v>45252</c:v>
                </c:pt>
                <c:pt idx="130">
                  <c:v>45253</c:v>
                </c:pt>
                <c:pt idx="131">
                  <c:v>45254</c:v>
                </c:pt>
                <c:pt idx="132">
                  <c:v>45258</c:v>
                </c:pt>
                <c:pt idx="133">
                  <c:v>45259</c:v>
                </c:pt>
                <c:pt idx="134">
                  <c:v>45260</c:v>
                </c:pt>
                <c:pt idx="135">
                  <c:v>45261</c:v>
                </c:pt>
                <c:pt idx="136">
                  <c:v>45264</c:v>
                </c:pt>
                <c:pt idx="137">
                  <c:v>45265</c:v>
                </c:pt>
                <c:pt idx="138">
                  <c:v>45266</c:v>
                </c:pt>
                <c:pt idx="139">
                  <c:v>45267</c:v>
                </c:pt>
                <c:pt idx="140">
                  <c:v>45268</c:v>
                </c:pt>
                <c:pt idx="141">
                  <c:v>45271</c:v>
                </c:pt>
                <c:pt idx="142">
                  <c:v>45272</c:v>
                </c:pt>
                <c:pt idx="143">
                  <c:v>45273</c:v>
                </c:pt>
                <c:pt idx="144">
                  <c:v>45274</c:v>
                </c:pt>
                <c:pt idx="145">
                  <c:v>45275</c:v>
                </c:pt>
                <c:pt idx="146">
                  <c:v>45278</c:v>
                </c:pt>
                <c:pt idx="147">
                  <c:v>45279</c:v>
                </c:pt>
                <c:pt idx="148">
                  <c:v>45280</c:v>
                </c:pt>
                <c:pt idx="149">
                  <c:v>45281</c:v>
                </c:pt>
                <c:pt idx="150">
                  <c:v>45282</c:v>
                </c:pt>
                <c:pt idx="151">
                  <c:v>45286</c:v>
                </c:pt>
                <c:pt idx="152">
                  <c:v>45287</c:v>
                </c:pt>
                <c:pt idx="153">
                  <c:v>45288</c:v>
                </c:pt>
                <c:pt idx="154">
                  <c:v>45289</c:v>
                </c:pt>
                <c:pt idx="155">
                  <c:v>45292</c:v>
                </c:pt>
                <c:pt idx="156">
                  <c:v>45293</c:v>
                </c:pt>
                <c:pt idx="157">
                  <c:v>45294</c:v>
                </c:pt>
                <c:pt idx="158">
                  <c:v>45295</c:v>
                </c:pt>
                <c:pt idx="159">
                  <c:v>45296</c:v>
                </c:pt>
                <c:pt idx="160">
                  <c:v>45299</c:v>
                </c:pt>
                <c:pt idx="161">
                  <c:v>45300</c:v>
                </c:pt>
                <c:pt idx="162">
                  <c:v>45301</c:v>
                </c:pt>
                <c:pt idx="163">
                  <c:v>45302</c:v>
                </c:pt>
                <c:pt idx="164">
                  <c:v>45303</c:v>
                </c:pt>
                <c:pt idx="165">
                  <c:v>45306</c:v>
                </c:pt>
                <c:pt idx="166">
                  <c:v>45307</c:v>
                </c:pt>
                <c:pt idx="167">
                  <c:v>45308</c:v>
                </c:pt>
                <c:pt idx="168">
                  <c:v>45309</c:v>
                </c:pt>
                <c:pt idx="169">
                  <c:v>45310</c:v>
                </c:pt>
                <c:pt idx="170">
                  <c:v>45314</c:v>
                </c:pt>
                <c:pt idx="171">
                  <c:v>45315</c:v>
                </c:pt>
                <c:pt idx="172">
                  <c:v>45316</c:v>
                </c:pt>
                <c:pt idx="173">
                  <c:v>45320</c:v>
                </c:pt>
                <c:pt idx="174">
                  <c:v>45321</c:v>
                </c:pt>
                <c:pt idx="175">
                  <c:v>45322</c:v>
                </c:pt>
                <c:pt idx="176">
                  <c:v>45323</c:v>
                </c:pt>
                <c:pt idx="177">
                  <c:v>45324</c:v>
                </c:pt>
                <c:pt idx="178">
                  <c:v>45327</c:v>
                </c:pt>
                <c:pt idx="179">
                  <c:v>45328</c:v>
                </c:pt>
                <c:pt idx="180">
                  <c:v>45329</c:v>
                </c:pt>
                <c:pt idx="181">
                  <c:v>45330</c:v>
                </c:pt>
                <c:pt idx="182">
                  <c:v>45331</c:v>
                </c:pt>
                <c:pt idx="183">
                  <c:v>45334</c:v>
                </c:pt>
                <c:pt idx="184">
                  <c:v>45335</c:v>
                </c:pt>
                <c:pt idx="185">
                  <c:v>45336</c:v>
                </c:pt>
                <c:pt idx="186">
                  <c:v>45337</c:v>
                </c:pt>
                <c:pt idx="187">
                  <c:v>45338</c:v>
                </c:pt>
                <c:pt idx="188">
                  <c:v>45341</c:v>
                </c:pt>
                <c:pt idx="189">
                  <c:v>45342</c:v>
                </c:pt>
                <c:pt idx="190">
                  <c:v>45343</c:v>
                </c:pt>
                <c:pt idx="191">
                  <c:v>45344</c:v>
                </c:pt>
                <c:pt idx="192">
                  <c:v>45345</c:v>
                </c:pt>
                <c:pt idx="193">
                  <c:v>45348</c:v>
                </c:pt>
                <c:pt idx="194">
                  <c:v>45349</c:v>
                </c:pt>
                <c:pt idx="195">
                  <c:v>45350</c:v>
                </c:pt>
                <c:pt idx="196">
                  <c:v>45351</c:v>
                </c:pt>
                <c:pt idx="197">
                  <c:v>45352</c:v>
                </c:pt>
                <c:pt idx="198">
                  <c:v>45355</c:v>
                </c:pt>
                <c:pt idx="199">
                  <c:v>45356</c:v>
                </c:pt>
                <c:pt idx="200">
                  <c:v>45357</c:v>
                </c:pt>
                <c:pt idx="201">
                  <c:v>45358</c:v>
                </c:pt>
                <c:pt idx="202">
                  <c:v>45362</c:v>
                </c:pt>
                <c:pt idx="203">
                  <c:v>45363</c:v>
                </c:pt>
                <c:pt idx="204">
                  <c:v>45364</c:v>
                </c:pt>
                <c:pt idx="205">
                  <c:v>45365</c:v>
                </c:pt>
                <c:pt idx="206">
                  <c:v>45366</c:v>
                </c:pt>
                <c:pt idx="207">
                  <c:v>45369</c:v>
                </c:pt>
                <c:pt idx="208">
                  <c:v>45370</c:v>
                </c:pt>
                <c:pt idx="209">
                  <c:v>45371</c:v>
                </c:pt>
                <c:pt idx="210">
                  <c:v>45372</c:v>
                </c:pt>
                <c:pt idx="211">
                  <c:v>45373</c:v>
                </c:pt>
                <c:pt idx="212">
                  <c:v>45377</c:v>
                </c:pt>
                <c:pt idx="213">
                  <c:v>45378</c:v>
                </c:pt>
                <c:pt idx="214">
                  <c:v>45379</c:v>
                </c:pt>
                <c:pt idx="215">
                  <c:v>45383</c:v>
                </c:pt>
                <c:pt idx="216">
                  <c:v>45384</c:v>
                </c:pt>
                <c:pt idx="217">
                  <c:v>45385</c:v>
                </c:pt>
                <c:pt idx="218">
                  <c:v>45386</c:v>
                </c:pt>
                <c:pt idx="219">
                  <c:v>45387</c:v>
                </c:pt>
                <c:pt idx="220">
                  <c:v>45390</c:v>
                </c:pt>
                <c:pt idx="221">
                  <c:v>45391</c:v>
                </c:pt>
                <c:pt idx="222">
                  <c:v>45392</c:v>
                </c:pt>
                <c:pt idx="223">
                  <c:v>45394</c:v>
                </c:pt>
                <c:pt idx="224">
                  <c:v>45397</c:v>
                </c:pt>
                <c:pt idx="225">
                  <c:v>45398</c:v>
                </c:pt>
                <c:pt idx="226">
                  <c:v>45400</c:v>
                </c:pt>
                <c:pt idx="227">
                  <c:v>45401</c:v>
                </c:pt>
                <c:pt idx="228">
                  <c:v>45404</c:v>
                </c:pt>
                <c:pt idx="229">
                  <c:v>45405</c:v>
                </c:pt>
                <c:pt idx="230">
                  <c:v>45406</c:v>
                </c:pt>
                <c:pt idx="231">
                  <c:v>45407</c:v>
                </c:pt>
                <c:pt idx="232">
                  <c:v>45408</c:v>
                </c:pt>
                <c:pt idx="233">
                  <c:v>45411</c:v>
                </c:pt>
                <c:pt idx="234">
                  <c:v>45412</c:v>
                </c:pt>
                <c:pt idx="235">
                  <c:v>45414</c:v>
                </c:pt>
                <c:pt idx="236">
                  <c:v>45415</c:v>
                </c:pt>
                <c:pt idx="237">
                  <c:v>45418</c:v>
                </c:pt>
                <c:pt idx="238">
                  <c:v>45419</c:v>
                </c:pt>
                <c:pt idx="239">
                  <c:v>45420</c:v>
                </c:pt>
                <c:pt idx="240">
                  <c:v>45421</c:v>
                </c:pt>
                <c:pt idx="241">
                  <c:v>45422</c:v>
                </c:pt>
                <c:pt idx="242">
                  <c:v>45425</c:v>
                </c:pt>
                <c:pt idx="243">
                  <c:v>45426</c:v>
                </c:pt>
                <c:pt idx="244">
                  <c:v>45427</c:v>
                </c:pt>
                <c:pt idx="245">
                  <c:v>45428</c:v>
                </c:pt>
              </c:numCache>
            </c:numRef>
          </c:cat>
          <c:val>
            <c:numRef>
              <c:f>BALKRISIND.NS!$K$2:$K$247</c:f>
              <c:numCache>
                <c:formatCode>0.0000</c:formatCode>
                <c:ptCount val="246"/>
                <c:pt idx="0">
                  <c:v>1</c:v>
                </c:pt>
                <c:pt idx="1">
                  <c:v>0.99908834742250963</c:v>
                </c:pt>
                <c:pt idx="2">
                  <c:v>1.0068373943311786</c:v>
                </c:pt>
                <c:pt idx="3">
                  <c:v>1.0225841206696502</c:v>
                </c:pt>
                <c:pt idx="4">
                  <c:v>1.0274324548317588</c:v>
                </c:pt>
                <c:pt idx="5">
                  <c:v>1.0354715730150839</c:v>
                </c:pt>
                <c:pt idx="6">
                  <c:v>1.0321979114868225</c:v>
                </c:pt>
                <c:pt idx="7">
                  <c:v>1.0409829272335489</c:v>
                </c:pt>
                <c:pt idx="8">
                  <c:v>1.0496850654732306</c:v>
                </c:pt>
                <c:pt idx="9">
                  <c:v>1.0032736615282614</c:v>
                </c:pt>
                <c:pt idx="10">
                  <c:v>1.0067130780706117</c:v>
                </c:pt>
                <c:pt idx="11">
                  <c:v>1.0072103431128792</c:v>
                </c:pt>
                <c:pt idx="12">
                  <c:v>1.0044753853804078</c:v>
                </c:pt>
                <c:pt idx="13">
                  <c:v>0.98673959887286589</c:v>
                </c:pt>
                <c:pt idx="14">
                  <c:v>0.99374274821813369</c:v>
                </c:pt>
                <c:pt idx="15">
                  <c:v>0.99146361677440742</c:v>
                </c:pt>
                <c:pt idx="16">
                  <c:v>0.99138073926736292</c:v>
                </c:pt>
                <c:pt idx="17">
                  <c:v>0.98553787502071954</c:v>
                </c:pt>
                <c:pt idx="18">
                  <c:v>0.98644952759820992</c:v>
                </c:pt>
                <c:pt idx="19">
                  <c:v>0.99569036963368152</c:v>
                </c:pt>
                <c:pt idx="20">
                  <c:v>0.98806563898557942</c:v>
                </c:pt>
                <c:pt idx="21">
                  <c:v>0.98454334493618445</c:v>
                </c:pt>
                <c:pt idx="22">
                  <c:v>0.98591082380242001</c:v>
                </c:pt>
                <c:pt idx="23">
                  <c:v>0.99175368804906361</c:v>
                </c:pt>
                <c:pt idx="24">
                  <c:v>0.99146361677440742</c:v>
                </c:pt>
                <c:pt idx="25">
                  <c:v>0.99216807558428655</c:v>
                </c:pt>
                <c:pt idx="26">
                  <c:v>0.98615945632355395</c:v>
                </c:pt>
                <c:pt idx="27">
                  <c:v>0.98002652080225439</c:v>
                </c:pt>
                <c:pt idx="28">
                  <c:v>0.97832753190784028</c:v>
                </c:pt>
                <c:pt idx="29">
                  <c:v>0.9911321067462292</c:v>
                </c:pt>
                <c:pt idx="30">
                  <c:v>0.98483341621084042</c:v>
                </c:pt>
                <c:pt idx="31">
                  <c:v>0.99374274821813369</c:v>
                </c:pt>
                <c:pt idx="32">
                  <c:v>0.98968175037294892</c:v>
                </c:pt>
                <c:pt idx="33">
                  <c:v>0.98872865904193608</c:v>
                </c:pt>
                <c:pt idx="34">
                  <c:v>0.99946129620421031</c:v>
                </c:pt>
                <c:pt idx="35">
                  <c:v>1.0525857782197912</c:v>
                </c:pt>
                <c:pt idx="36">
                  <c:v>1.0454997513674789</c:v>
                </c:pt>
                <c:pt idx="37">
                  <c:v>1.0590087850157468</c:v>
                </c:pt>
                <c:pt idx="38">
                  <c:v>1.0491049229239184</c:v>
                </c:pt>
                <c:pt idx="39">
                  <c:v>1.0764545002486325</c:v>
                </c:pt>
                <c:pt idx="40">
                  <c:v>1.0772832753190784</c:v>
                </c:pt>
                <c:pt idx="41">
                  <c:v>1.0677523620089509</c:v>
                </c:pt>
                <c:pt idx="42">
                  <c:v>1.0697828609315432</c:v>
                </c:pt>
                <c:pt idx="43">
                  <c:v>1.0701972484667661</c:v>
                </c:pt>
                <c:pt idx="44">
                  <c:v>1.1452842698491632</c:v>
                </c:pt>
                <c:pt idx="45">
                  <c:v>1.1268854632852645</c:v>
                </c:pt>
                <c:pt idx="46">
                  <c:v>1.146941819990055</c:v>
                </c:pt>
                <c:pt idx="47">
                  <c:v>1.1840709431460303</c:v>
                </c:pt>
                <c:pt idx="48">
                  <c:v>1.1908254599701642</c:v>
                </c:pt>
                <c:pt idx="49">
                  <c:v>1.1590004972650423</c:v>
                </c:pt>
                <c:pt idx="50">
                  <c:v>1.1732554284767116</c:v>
                </c:pt>
                <c:pt idx="51">
                  <c:v>1.1733797447372785</c:v>
                </c:pt>
                <c:pt idx="52">
                  <c:v>1.1669567379413228</c:v>
                </c:pt>
                <c:pt idx="53">
                  <c:v>1.1782280788993869</c:v>
                </c:pt>
                <c:pt idx="54">
                  <c:v>1.1420106083209018</c:v>
                </c:pt>
                <c:pt idx="55">
                  <c:v>1.1476462787999338</c:v>
                </c:pt>
                <c:pt idx="56">
                  <c:v>1.1579230896734627</c:v>
                </c:pt>
                <c:pt idx="57">
                  <c:v>1.1429636996519146</c:v>
                </c:pt>
                <c:pt idx="58">
                  <c:v>1.1406431294546659</c:v>
                </c:pt>
                <c:pt idx="59">
                  <c:v>1.1551052544339466</c:v>
                </c:pt>
                <c:pt idx="60">
                  <c:v>1.1456572186308636</c:v>
                </c:pt>
                <c:pt idx="61">
                  <c:v>1.1274241670810543</c:v>
                </c:pt>
                <c:pt idx="62">
                  <c:v>1.1192192938836401</c:v>
                </c:pt>
                <c:pt idx="63">
                  <c:v>1.1337642963699652</c:v>
                </c:pt>
                <c:pt idx="64">
                  <c:v>1.1403944969335322</c:v>
                </c:pt>
                <c:pt idx="65">
                  <c:v>1.12879164594729</c:v>
                </c:pt>
                <c:pt idx="66">
                  <c:v>1.1360019890601691</c:v>
                </c:pt>
                <c:pt idx="67">
                  <c:v>1.1480606663351567</c:v>
                </c:pt>
                <c:pt idx="68">
                  <c:v>1.1511271340958065</c:v>
                </c:pt>
                <c:pt idx="69">
                  <c:v>1.1523288579479531</c:v>
                </c:pt>
                <c:pt idx="70">
                  <c:v>1.1331841538206531</c:v>
                </c:pt>
                <c:pt idx="71">
                  <c:v>1.1277556771092327</c:v>
                </c:pt>
                <c:pt idx="72">
                  <c:v>1.1158213160948118</c:v>
                </c:pt>
                <c:pt idx="73">
                  <c:v>1.1258494944472071</c:v>
                </c:pt>
                <c:pt idx="74">
                  <c:v>1.133598541355876</c:v>
                </c:pt>
                <c:pt idx="75">
                  <c:v>1.1263881982429969</c:v>
                </c:pt>
                <c:pt idx="76">
                  <c:v>1.1211254765456655</c:v>
                </c:pt>
                <c:pt idx="77">
                  <c:v>1.1206696502569204</c:v>
                </c:pt>
                <c:pt idx="78">
                  <c:v>1.1170644787004806</c:v>
                </c:pt>
                <c:pt idx="79">
                  <c:v>1.1164428973976463</c:v>
                </c:pt>
                <c:pt idx="80">
                  <c:v>1.1158213160948118</c:v>
                </c:pt>
                <c:pt idx="81">
                  <c:v>1.1124647770595062</c:v>
                </c:pt>
                <c:pt idx="82">
                  <c:v>1.0779877341289574</c:v>
                </c:pt>
                <c:pt idx="83">
                  <c:v>1.106373280291729</c:v>
                </c:pt>
                <c:pt idx="84">
                  <c:v>1.0940659704956075</c:v>
                </c:pt>
                <c:pt idx="85">
                  <c:v>1.0913310127631362</c:v>
                </c:pt>
                <c:pt idx="86">
                  <c:v>1.0870628211503399</c:v>
                </c:pt>
                <c:pt idx="87">
                  <c:v>1.0820901707276647</c:v>
                </c:pt>
                <c:pt idx="88">
                  <c:v>1.0754185314105751</c:v>
                </c:pt>
                <c:pt idx="89">
                  <c:v>1.0751698988894414</c:v>
                </c:pt>
                <c:pt idx="90">
                  <c:v>1.0762058677274988</c:v>
                </c:pt>
                <c:pt idx="91">
                  <c:v>1.086234046079894</c:v>
                </c:pt>
                <c:pt idx="92">
                  <c:v>1.0778634178683906</c:v>
                </c:pt>
                <c:pt idx="93">
                  <c:v>1.0730565224598045</c:v>
                </c:pt>
                <c:pt idx="94">
                  <c:v>1.0730979612133267</c:v>
                </c:pt>
                <c:pt idx="95">
                  <c:v>1.0972567545168244</c:v>
                </c:pt>
                <c:pt idx="96">
                  <c:v>1.0926984916293718</c:v>
                </c:pt>
                <c:pt idx="97">
                  <c:v>1.1039698325874359</c:v>
                </c:pt>
                <c:pt idx="98">
                  <c:v>1.0934029504392508</c:v>
                </c:pt>
                <c:pt idx="99">
                  <c:v>1.0735123487485496</c:v>
                </c:pt>
                <c:pt idx="100">
                  <c:v>1.0812199569036964</c:v>
                </c:pt>
                <c:pt idx="101">
                  <c:v>1.1028095474888118</c:v>
                </c:pt>
                <c:pt idx="102">
                  <c:v>1.1244820155809714</c:v>
                </c:pt>
                <c:pt idx="103">
                  <c:v>1.1263881982429969</c:v>
                </c:pt>
                <c:pt idx="104">
                  <c:v>1.1070777391016078</c:v>
                </c:pt>
                <c:pt idx="105">
                  <c:v>1.1357119177855131</c:v>
                </c:pt>
                <c:pt idx="106">
                  <c:v>1.1109729819327034</c:v>
                </c:pt>
                <c:pt idx="107">
                  <c:v>1.116401458644124</c:v>
                </c:pt>
                <c:pt idx="108">
                  <c:v>1.1016907011437096</c:v>
                </c:pt>
                <c:pt idx="109">
                  <c:v>1.0725178186640145</c:v>
                </c:pt>
                <c:pt idx="110">
                  <c:v>1.0607906514172054</c:v>
                </c:pt>
                <c:pt idx="111">
                  <c:v>1.0710674622907344</c:v>
                </c:pt>
                <c:pt idx="112">
                  <c:v>1.0693684733963202</c:v>
                </c:pt>
                <c:pt idx="113">
                  <c:v>1.0625310790651417</c:v>
                </c:pt>
                <c:pt idx="114">
                  <c:v>1.0663848831427152</c:v>
                </c:pt>
                <c:pt idx="115">
                  <c:v>1.0591331012763137</c:v>
                </c:pt>
                <c:pt idx="116">
                  <c:v>1.0626968340792309</c:v>
                </c:pt>
                <c:pt idx="117">
                  <c:v>1.0722277473893587</c:v>
                </c:pt>
                <c:pt idx="118">
                  <c:v>1.0721034311287916</c:v>
                </c:pt>
                <c:pt idx="119">
                  <c:v>1.0759986739598872</c:v>
                </c:pt>
                <c:pt idx="120">
                  <c:v>1.0941902867561744</c:v>
                </c:pt>
                <c:pt idx="121">
                  <c:v>1.0937758992209514</c:v>
                </c:pt>
                <c:pt idx="122">
                  <c:v>1.0857782197911487</c:v>
                </c:pt>
                <c:pt idx="123">
                  <c:v>1.0988314271506714</c:v>
                </c:pt>
                <c:pt idx="124">
                  <c:v>1.0769103265373778</c:v>
                </c:pt>
                <c:pt idx="125">
                  <c:v>1.07297364495276</c:v>
                </c:pt>
                <c:pt idx="126">
                  <c:v>1.0827531907840213</c:v>
                </c:pt>
                <c:pt idx="127">
                  <c:v>1.0867313111221615</c:v>
                </c:pt>
                <c:pt idx="128">
                  <c:v>1.0818415382065307</c:v>
                </c:pt>
                <c:pt idx="129">
                  <c:v>1.0811785181501741</c:v>
                </c:pt>
                <c:pt idx="130">
                  <c:v>1.080888446875518</c:v>
                </c:pt>
                <c:pt idx="131">
                  <c:v>1.0772832753190784</c:v>
                </c:pt>
                <c:pt idx="132">
                  <c:v>1.0716476048400465</c:v>
                </c:pt>
                <c:pt idx="133">
                  <c:v>1.0833333333333335</c:v>
                </c:pt>
                <c:pt idx="134">
                  <c:v>1.0881402287419195</c:v>
                </c:pt>
                <c:pt idx="135">
                  <c:v>1.0875186474390852</c:v>
                </c:pt>
                <c:pt idx="136">
                  <c:v>1.0859025360517156</c:v>
                </c:pt>
                <c:pt idx="137">
                  <c:v>1.0883059837560087</c:v>
                </c:pt>
                <c:pt idx="138">
                  <c:v>1.0953091331012763</c:v>
                </c:pt>
                <c:pt idx="139">
                  <c:v>1.0919525940659704</c:v>
                </c:pt>
                <c:pt idx="140">
                  <c:v>1.1029753025029008</c:v>
                </c:pt>
                <c:pt idx="141">
                  <c:v>1.0929885629040279</c:v>
                </c:pt>
                <c:pt idx="142">
                  <c:v>1.0912895740096138</c:v>
                </c:pt>
                <c:pt idx="143">
                  <c:v>1.0942731642632191</c:v>
                </c:pt>
                <c:pt idx="144">
                  <c:v>1.0865655561080723</c:v>
                </c:pt>
                <c:pt idx="145">
                  <c:v>1.0911238189955246</c:v>
                </c:pt>
                <c:pt idx="146">
                  <c:v>1.0867313111221615</c:v>
                </c:pt>
                <c:pt idx="147">
                  <c:v>1.095101939333665</c:v>
                </c:pt>
                <c:pt idx="148">
                  <c:v>1.0906265539532571</c:v>
                </c:pt>
                <c:pt idx="149">
                  <c:v>1.0704044422343777</c:v>
                </c:pt>
                <c:pt idx="150">
                  <c:v>1.0773247140726008</c:v>
                </c:pt>
                <c:pt idx="151">
                  <c:v>1.0761229902204543</c:v>
                </c:pt>
                <c:pt idx="152">
                  <c:v>1.0843693021713909</c:v>
                </c:pt>
                <c:pt idx="153">
                  <c:v>1.0842864246643462</c:v>
                </c:pt>
                <c:pt idx="154">
                  <c:v>1.088223106248964</c:v>
                </c:pt>
                <c:pt idx="155">
                  <c:v>1.0878501574672634</c:v>
                </c:pt>
                <c:pt idx="156">
                  <c:v>1.097215315763302</c:v>
                </c:pt>
                <c:pt idx="157">
                  <c:v>1.104964362671971</c:v>
                </c:pt>
                <c:pt idx="158">
                  <c:v>1.097381070777391</c:v>
                </c:pt>
                <c:pt idx="159">
                  <c:v>1.0989143046577161</c:v>
                </c:pt>
                <c:pt idx="160">
                  <c:v>1.0995773247140728</c:v>
                </c:pt>
                <c:pt idx="161">
                  <c:v>1.0874357699320405</c:v>
                </c:pt>
                <c:pt idx="162">
                  <c:v>1.0799767942980276</c:v>
                </c:pt>
                <c:pt idx="163">
                  <c:v>1.0791894579811041</c:v>
                </c:pt>
                <c:pt idx="164">
                  <c:v>1.0721034311287916</c:v>
                </c:pt>
                <c:pt idx="165">
                  <c:v>1.0742996850654734</c:v>
                </c:pt>
                <c:pt idx="166">
                  <c:v>1.08254599701641</c:v>
                </c:pt>
                <c:pt idx="167">
                  <c:v>1.07947952925576</c:v>
                </c:pt>
                <c:pt idx="168">
                  <c:v>1.0764959390021549</c:v>
                </c:pt>
                <c:pt idx="169">
                  <c:v>1.0809713243825627</c:v>
                </c:pt>
                <c:pt idx="170">
                  <c:v>1.0975882645450026</c:v>
                </c:pt>
                <c:pt idx="171">
                  <c:v>1.134137245151666</c:v>
                </c:pt>
                <c:pt idx="172">
                  <c:v>1.1074921266368307</c:v>
                </c:pt>
                <c:pt idx="173">
                  <c:v>1.107782197911487</c:v>
                </c:pt>
                <c:pt idx="174">
                  <c:v>1.1143295209680093</c:v>
                </c:pt>
                <c:pt idx="175">
                  <c:v>1.1505055527929722</c:v>
                </c:pt>
                <c:pt idx="176">
                  <c:v>1.1510856953422843</c:v>
                </c:pt>
                <c:pt idx="177">
                  <c:v>1.1543593568705453</c:v>
                </c:pt>
                <c:pt idx="178">
                  <c:v>1.1775236200895078</c:v>
                </c:pt>
                <c:pt idx="179">
                  <c:v>1.1838637493784188</c:v>
                </c:pt>
                <c:pt idx="180">
                  <c:v>1.1197165589259075</c:v>
                </c:pt>
                <c:pt idx="181">
                  <c:v>1.1346759489474556</c:v>
                </c:pt>
                <c:pt idx="182">
                  <c:v>1.1439996684899718</c:v>
                </c:pt>
                <c:pt idx="183">
                  <c:v>1.1379910492292391</c:v>
                </c:pt>
                <c:pt idx="184">
                  <c:v>1.1258494944472071</c:v>
                </c:pt>
                <c:pt idx="185">
                  <c:v>1.0844936184319576</c:v>
                </c:pt>
                <c:pt idx="186">
                  <c:v>1.0635670479031991</c:v>
                </c:pt>
                <c:pt idx="187">
                  <c:v>1.0745897563401292</c:v>
                </c:pt>
                <c:pt idx="188">
                  <c:v>1.0765788165091994</c:v>
                </c:pt>
                <c:pt idx="189">
                  <c:v>1.0822973644952762</c:v>
                </c:pt>
                <c:pt idx="190">
                  <c:v>1.0813028344107412</c:v>
                </c:pt>
                <c:pt idx="191">
                  <c:v>1.0827946295375437</c:v>
                </c:pt>
                <c:pt idx="192">
                  <c:v>1.0849080059671805</c:v>
                </c:pt>
                <c:pt idx="193">
                  <c:v>1.0813442731642633</c:v>
                </c:pt>
                <c:pt idx="194">
                  <c:v>1.079603845516327</c:v>
                </c:pt>
                <c:pt idx="195">
                  <c:v>1.0705287584949446</c:v>
                </c:pt>
                <c:pt idx="196">
                  <c:v>1.0670893419525942</c:v>
                </c:pt>
                <c:pt idx="197">
                  <c:v>1.0554864909663517</c:v>
                </c:pt>
                <c:pt idx="198">
                  <c:v>1.0560251947621417</c:v>
                </c:pt>
                <c:pt idx="199">
                  <c:v>1.060459141389027</c:v>
                </c:pt>
                <c:pt idx="200">
                  <c:v>1.0716061660865241</c:v>
                </c:pt>
                <c:pt idx="201">
                  <c:v>1.0607906514172054</c:v>
                </c:pt>
                <c:pt idx="202">
                  <c:v>1.0590087850157468</c:v>
                </c:pt>
                <c:pt idx="203">
                  <c:v>1.0421846510856954</c:v>
                </c:pt>
                <c:pt idx="204">
                  <c:v>1.0459141389027018</c:v>
                </c:pt>
                <c:pt idx="205">
                  <c:v>1.0216310293386377</c:v>
                </c:pt>
                <c:pt idx="206">
                  <c:v>1.0023620089507708</c:v>
                </c:pt>
                <c:pt idx="207">
                  <c:v>0.97720868556273832</c:v>
                </c:pt>
                <c:pt idx="208">
                  <c:v>0.96436267197082715</c:v>
                </c:pt>
                <c:pt idx="209">
                  <c:v>0.98383888612630532</c:v>
                </c:pt>
                <c:pt idx="210">
                  <c:v>0.98068954085861104</c:v>
                </c:pt>
                <c:pt idx="211">
                  <c:v>0.95694513509033663</c:v>
                </c:pt>
                <c:pt idx="212">
                  <c:v>0.93788330847008139</c:v>
                </c:pt>
                <c:pt idx="213">
                  <c:v>0.94318746892093486</c:v>
                </c:pt>
                <c:pt idx="214">
                  <c:v>0.94480358030830436</c:v>
                </c:pt>
                <c:pt idx="215">
                  <c:v>0.93307641306149514</c:v>
                </c:pt>
                <c:pt idx="216">
                  <c:v>0.92304823470910002</c:v>
                </c:pt>
                <c:pt idx="217">
                  <c:v>0.91529918780043107</c:v>
                </c:pt>
                <c:pt idx="218">
                  <c:v>0.92988562904027849</c:v>
                </c:pt>
                <c:pt idx="219">
                  <c:v>0.9392922260898392</c:v>
                </c:pt>
                <c:pt idx="220">
                  <c:v>0.97078567876678268</c:v>
                </c:pt>
                <c:pt idx="221">
                  <c:v>0.96548151831592921</c:v>
                </c:pt>
                <c:pt idx="222">
                  <c:v>0.97675285927399302</c:v>
                </c:pt>
                <c:pt idx="223">
                  <c:v>0.97331344273164278</c:v>
                </c:pt>
                <c:pt idx="224">
                  <c:v>0.97530250290071274</c:v>
                </c:pt>
                <c:pt idx="225">
                  <c:v>0.97841040941488489</c:v>
                </c:pt>
                <c:pt idx="226">
                  <c:v>0.97542681916127971</c:v>
                </c:pt>
                <c:pt idx="227">
                  <c:v>0.95934858279462953</c:v>
                </c:pt>
                <c:pt idx="228">
                  <c:v>0.95711089010442563</c:v>
                </c:pt>
                <c:pt idx="229">
                  <c:v>0.96742913973147693</c:v>
                </c:pt>
                <c:pt idx="230">
                  <c:v>0.96398972318912657</c:v>
                </c:pt>
                <c:pt idx="231">
                  <c:v>0.97463948284435609</c:v>
                </c:pt>
                <c:pt idx="232">
                  <c:v>0.97236035140062993</c:v>
                </c:pt>
                <c:pt idx="233">
                  <c:v>0.97173877009779552</c:v>
                </c:pt>
                <c:pt idx="234">
                  <c:v>0.96788496602022212</c:v>
                </c:pt>
                <c:pt idx="235">
                  <c:v>0.9681750372948783</c:v>
                </c:pt>
                <c:pt idx="236">
                  <c:v>0.96523288579479549</c:v>
                </c:pt>
                <c:pt idx="237">
                  <c:v>0.96713906845682096</c:v>
                </c:pt>
                <c:pt idx="238">
                  <c:v>0.97165589259075102</c:v>
                </c:pt>
                <c:pt idx="239">
                  <c:v>0.97397646278799943</c:v>
                </c:pt>
                <c:pt idx="240">
                  <c:v>0.96311950936515833</c:v>
                </c:pt>
                <c:pt idx="241">
                  <c:v>0.96303663185811383</c:v>
                </c:pt>
                <c:pt idx="242">
                  <c:v>0.96191778551301188</c:v>
                </c:pt>
                <c:pt idx="243">
                  <c:v>0.95595060500580153</c:v>
                </c:pt>
                <c:pt idx="244">
                  <c:v>0.94065970495607498</c:v>
                </c:pt>
                <c:pt idx="245">
                  <c:v>0.9505221282943811</c:v>
                </c:pt>
              </c:numCache>
            </c:numRef>
          </c:val>
          <c:smooth val="0"/>
          <c:extLst>
            <c:ext xmlns:c16="http://schemas.microsoft.com/office/drawing/2014/chart" uri="{C3380CC4-5D6E-409C-BE32-E72D297353CC}">
              <c16:uniqueId val="{00000004-1DCA-454D-9A01-E328CE21A932}"/>
            </c:ext>
          </c:extLst>
        </c:ser>
        <c:ser>
          <c:idx val="5"/>
          <c:order val="5"/>
          <c:tx>
            <c:strRef>
              <c:f>BALKRISIND.NS!$M$1</c:f>
              <c:strCache>
                <c:ptCount val="1"/>
                <c:pt idx="0">
                  <c:v>TVS</c:v>
                </c:pt>
              </c:strCache>
            </c:strRef>
          </c:tx>
          <c:spPr>
            <a:ln w="28575" cap="rnd">
              <a:solidFill>
                <a:schemeClr val="accent6"/>
              </a:solidFill>
              <a:round/>
            </a:ln>
            <a:effectLst/>
          </c:spPr>
          <c:marker>
            <c:symbol val="none"/>
          </c:marker>
          <c:cat>
            <c:numRef>
              <c:f>BALKRISIND.NS!$A$2:$A$247</c:f>
              <c:numCache>
                <c:formatCode>[$-F800]dddd\,\ mmmm\ dd\,\ yyyy</c:formatCode>
                <c:ptCount val="246"/>
                <c:pt idx="0">
                  <c:v>45063</c:v>
                </c:pt>
                <c:pt idx="1">
                  <c:v>45064</c:v>
                </c:pt>
                <c:pt idx="2">
                  <c:v>45065</c:v>
                </c:pt>
                <c:pt idx="3">
                  <c:v>45068</c:v>
                </c:pt>
                <c:pt idx="4">
                  <c:v>45069</c:v>
                </c:pt>
                <c:pt idx="5">
                  <c:v>45070</c:v>
                </c:pt>
                <c:pt idx="6">
                  <c:v>45071</c:v>
                </c:pt>
                <c:pt idx="7">
                  <c:v>45072</c:v>
                </c:pt>
                <c:pt idx="8">
                  <c:v>45075</c:v>
                </c:pt>
                <c:pt idx="9">
                  <c:v>45076</c:v>
                </c:pt>
                <c:pt idx="10">
                  <c:v>45077</c:v>
                </c:pt>
                <c:pt idx="11">
                  <c:v>45078</c:v>
                </c:pt>
                <c:pt idx="12">
                  <c:v>45079</c:v>
                </c:pt>
                <c:pt idx="13">
                  <c:v>45082</c:v>
                </c:pt>
                <c:pt idx="14">
                  <c:v>45083</c:v>
                </c:pt>
                <c:pt idx="15">
                  <c:v>45084</c:v>
                </c:pt>
                <c:pt idx="16">
                  <c:v>45085</c:v>
                </c:pt>
                <c:pt idx="17">
                  <c:v>45086</c:v>
                </c:pt>
                <c:pt idx="18">
                  <c:v>45089</c:v>
                </c:pt>
                <c:pt idx="19">
                  <c:v>45090</c:v>
                </c:pt>
                <c:pt idx="20">
                  <c:v>45091</c:v>
                </c:pt>
                <c:pt idx="21">
                  <c:v>45092</c:v>
                </c:pt>
                <c:pt idx="22">
                  <c:v>45093</c:v>
                </c:pt>
                <c:pt idx="23">
                  <c:v>45096</c:v>
                </c:pt>
                <c:pt idx="24">
                  <c:v>45097</c:v>
                </c:pt>
                <c:pt idx="25">
                  <c:v>45098</c:v>
                </c:pt>
                <c:pt idx="26">
                  <c:v>45099</c:v>
                </c:pt>
                <c:pt idx="27">
                  <c:v>45100</c:v>
                </c:pt>
                <c:pt idx="28">
                  <c:v>45103</c:v>
                </c:pt>
                <c:pt idx="29">
                  <c:v>45104</c:v>
                </c:pt>
                <c:pt idx="30">
                  <c:v>45105</c:v>
                </c:pt>
                <c:pt idx="31">
                  <c:v>45107</c:v>
                </c:pt>
                <c:pt idx="32">
                  <c:v>45110</c:v>
                </c:pt>
                <c:pt idx="33">
                  <c:v>45111</c:v>
                </c:pt>
                <c:pt idx="34">
                  <c:v>45112</c:v>
                </c:pt>
                <c:pt idx="35">
                  <c:v>45113</c:v>
                </c:pt>
                <c:pt idx="36">
                  <c:v>45114</c:v>
                </c:pt>
                <c:pt idx="37">
                  <c:v>45117</c:v>
                </c:pt>
                <c:pt idx="38">
                  <c:v>45118</c:v>
                </c:pt>
                <c:pt idx="39">
                  <c:v>45119</c:v>
                </c:pt>
                <c:pt idx="40">
                  <c:v>45120</c:v>
                </c:pt>
                <c:pt idx="41">
                  <c:v>45121</c:v>
                </c:pt>
                <c:pt idx="42">
                  <c:v>45124</c:v>
                </c:pt>
                <c:pt idx="43">
                  <c:v>45125</c:v>
                </c:pt>
                <c:pt idx="44">
                  <c:v>45126</c:v>
                </c:pt>
                <c:pt idx="45">
                  <c:v>45127</c:v>
                </c:pt>
                <c:pt idx="46">
                  <c:v>45128</c:v>
                </c:pt>
                <c:pt idx="47">
                  <c:v>45131</c:v>
                </c:pt>
                <c:pt idx="48">
                  <c:v>45132</c:v>
                </c:pt>
                <c:pt idx="49">
                  <c:v>45133</c:v>
                </c:pt>
                <c:pt idx="50">
                  <c:v>45134</c:v>
                </c:pt>
                <c:pt idx="51">
                  <c:v>45135</c:v>
                </c:pt>
                <c:pt idx="52">
                  <c:v>45138</c:v>
                </c:pt>
                <c:pt idx="53">
                  <c:v>45139</c:v>
                </c:pt>
                <c:pt idx="54">
                  <c:v>45140</c:v>
                </c:pt>
                <c:pt idx="55">
                  <c:v>45141</c:v>
                </c:pt>
                <c:pt idx="56">
                  <c:v>45142</c:v>
                </c:pt>
                <c:pt idx="57">
                  <c:v>45145</c:v>
                </c:pt>
                <c:pt idx="58">
                  <c:v>45146</c:v>
                </c:pt>
                <c:pt idx="59">
                  <c:v>45147</c:v>
                </c:pt>
                <c:pt idx="60">
                  <c:v>45148</c:v>
                </c:pt>
                <c:pt idx="61">
                  <c:v>45149</c:v>
                </c:pt>
                <c:pt idx="62">
                  <c:v>45152</c:v>
                </c:pt>
                <c:pt idx="63">
                  <c:v>45154</c:v>
                </c:pt>
                <c:pt idx="64">
                  <c:v>45155</c:v>
                </c:pt>
                <c:pt idx="65">
                  <c:v>45156</c:v>
                </c:pt>
                <c:pt idx="66">
                  <c:v>45159</c:v>
                </c:pt>
                <c:pt idx="67">
                  <c:v>45160</c:v>
                </c:pt>
                <c:pt idx="68">
                  <c:v>45161</c:v>
                </c:pt>
                <c:pt idx="69">
                  <c:v>45162</c:v>
                </c:pt>
                <c:pt idx="70">
                  <c:v>45163</c:v>
                </c:pt>
                <c:pt idx="71">
                  <c:v>45166</c:v>
                </c:pt>
                <c:pt idx="72">
                  <c:v>45167</c:v>
                </c:pt>
                <c:pt idx="73">
                  <c:v>45168</c:v>
                </c:pt>
                <c:pt idx="74">
                  <c:v>45169</c:v>
                </c:pt>
                <c:pt idx="75">
                  <c:v>45170</c:v>
                </c:pt>
                <c:pt idx="76">
                  <c:v>45173</c:v>
                </c:pt>
                <c:pt idx="77">
                  <c:v>45174</c:v>
                </c:pt>
                <c:pt idx="78">
                  <c:v>45175</c:v>
                </c:pt>
                <c:pt idx="79">
                  <c:v>45176</c:v>
                </c:pt>
                <c:pt idx="80">
                  <c:v>45177</c:v>
                </c:pt>
                <c:pt idx="81">
                  <c:v>45180</c:v>
                </c:pt>
                <c:pt idx="82">
                  <c:v>45181</c:v>
                </c:pt>
                <c:pt idx="83">
                  <c:v>45182</c:v>
                </c:pt>
                <c:pt idx="84">
                  <c:v>45183</c:v>
                </c:pt>
                <c:pt idx="85">
                  <c:v>45184</c:v>
                </c:pt>
                <c:pt idx="86">
                  <c:v>45187</c:v>
                </c:pt>
                <c:pt idx="87">
                  <c:v>45189</c:v>
                </c:pt>
                <c:pt idx="88">
                  <c:v>45190</c:v>
                </c:pt>
                <c:pt idx="89">
                  <c:v>45191</c:v>
                </c:pt>
                <c:pt idx="90">
                  <c:v>45194</c:v>
                </c:pt>
                <c:pt idx="91">
                  <c:v>45195</c:v>
                </c:pt>
                <c:pt idx="92">
                  <c:v>45196</c:v>
                </c:pt>
                <c:pt idx="93">
                  <c:v>45197</c:v>
                </c:pt>
                <c:pt idx="94">
                  <c:v>45198</c:v>
                </c:pt>
                <c:pt idx="95">
                  <c:v>45202</c:v>
                </c:pt>
                <c:pt idx="96">
                  <c:v>45203</c:v>
                </c:pt>
                <c:pt idx="97">
                  <c:v>45204</c:v>
                </c:pt>
                <c:pt idx="98">
                  <c:v>45205</c:v>
                </c:pt>
                <c:pt idx="99">
                  <c:v>45208</c:v>
                </c:pt>
                <c:pt idx="100">
                  <c:v>45209</c:v>
                </c:pt>
                <c:pt idx="101">
                  <c:v>45210</c:v>
                </c:pt>
                <c:pt idx="102">
                  <c:v>45211</c:v>
                </c:pt>
                <c:pt idx="103">
                  <c:v>45212</c:v>
                </c:pt>
                <c:pt idx="104">
                  <c:v>45215</c:v>
                </c:pt>
                <c:pt idx="105">
                  <c:v>45216</c:v>
                </c:pt>
                <c:pt idx="106">
                  <c:v>45217</c:v>
                </c:pt>
                <c:pt idx="107">
                  <c:v>45218</c:v>
                </c:pt>
                <c:pt idx="108">
                  <c:v>45219</c:v>
                </c:pt>
                <c:pt idx="109">
                  <c:v>45222</c:v>
                </c:pt>
                <c:pt idx="110">
                  <c:v>45224</c:v>
                </c:pt>
                <c:pt idx="111">
                  <c:v>45225</c:v>
                </c:pt>
                <c:pt idx="112">
                  <c:v>45226</c:v>
                </c:pt>
                <c:pt idx="113">
                  <c:v>45229</c:v>
                </c:pt>
                <c:pt idx="114">
                  <c:v>45230</c:v>
                </c:pt>
                <c:pt idx="115">
                  <c:v>45231</c:v>
                </c:pt>
                <c:pt idx="116">
                  <c:v>45232</c:v>
                </c:pt>
                <c:pt idx="117">
                  <c:v>45233</c:v>
                </c:pt>
                <c:pt idx="118">
                  <c:v>45236</c:v>
                </c:pt>
                <c:pt idx="119">
                  <c:v>45237</c:v>
                </c:pt>
                <c:pt idx="120">
                  <c:v>45238</c:v>
                </c:pt>
                <c:pt idx="121">
                  <c:v>45239</c:v>
                </c:pt>
                <c:pt idx="122">
                  <c:v>45240</c:v>
                </c:pt>
                <c:pt idx="123">
                  <c:v>45243</c:v>
                </c:pt>
                <c:pt idx="124">
                  <c:v>45245</c:v>
                </c:pt>
                <c:pt idx="125">
                  <c:v>45246</c:v>
                </c:pt>
                <c:pt idx="126">
                  <c:v>45247</c:v>
                </c:pt>
                <c:pt idx="127">
                  <c:v>45250</c:v>
                </c:pt>
                <c:pt idx="128">
                  <c:v>45251</c:v>
                </c:pt>
                <c:pt idx="129">
                  <c:v>45252</c:v>
                </c:pt>
                <c:pt idx="130">
                  <c:v>45253</c:v>
                </c:pt>
                <c:pt idx="131">
                  <c:v>45254</c:v>
                </c:pt>
                <c:pt idx="132">
                  <c:v>45258</c:v>
                </c:pt>
                <c:pt idx="133">
                  <c:v>45259</c:v>
                </c:pt>
                <c:pt idx="134">
                  <c:v>45260</c:v>
                </c:pt>
                <c:pt idx="135">
                  <c:v>45261</c:v>
                </c:pt>
                <c:pt idx="136">
                  <c:v>45264</c:v>
                </c:pt>
                <c:pt idx="137">
                  <c:v>45265</c:v>
                </c:pt>
                <c:pt idx="138">
                  <c:v>45266</c:v>
                </c:pt>
                <c:pt idx="139">
                  <c:v>45267</c:v>
                </c:pt>
                <c:pt idx="140">
                  <c:v>45268</c:v>
                </c:pt>
                <c:pt idx="141">
                  <c:v>45271</c:v>
                </c:pt>
                <c:pt idx="142">
                  <c:v>45272</c:v>
                </c:pt>
                <c:pt idx="143">
                  <c:v>45273</c:v>
                </c:pt>
                <c:pt idx="144">
                  <c:v>45274</c:v>
                </c:pt>
                <c:pt idx="145">
                  <c:v>45275</c:v>
                </c:pt>
                <c:pt idx="146">
                  <c:v>45278</c:v>
                </c:pt>
                <c:pt idx="147">
                  <c:v>45279</c:v>
                </c:pt>
                <c:pt idx="148">
                  <c:v>45280</c:v>
                </c:pt>
                <c:pt idx="149">
                  <c:v>45281</c:v>
                </c:pt>
                <c:pt idx="150">
                  <c:v>45282</c:v>
                </c:pt>
                <c:pt idx="151">
                  <c:v>45286</c:v>
                </c:pt>
                <c:pt idx="152">
                  <c:v>45287</c:v>
                </c:pt>
                <c:pt idx="153">
                  <c:v>45288</c:v>
                </c:pt>
                <c:pt idx="154">
                  <c:v>45289</c:v>
                </c:pt>
                <c:pt idx="155">
                  <c:v>45292</c:v>
                </c:pt>
                <c:pt idx="156">
                  <c:v>45293</c:v>
                </c:pt>
                <c:pt idx="157">
                  <c:v>45294</c:v>
                </c:pt>
                <c:pt idx="158">
                  <c:v>45295</c:v>
                </c:pt>
                <c:pt idx="159">
                  <c:v>45296</c:v>
                </c:pt>
                <c:pt idx="160">
                  <c:v>45299</c:v>
                </c:pt>
                <c:pt idx="161">
                  <c:v>45300</c:v>
                </c:pt>
                <c:pt idx="162">
                  <c:v>45301</c:v>
                </c:pt>
                <c:pt idx="163">
                  <c:v>45302</c:v>
                </c:pt>
                <c:pt idx="164">
                  <c:v>45303</c:v>
                </c:pt>
                <c:pt idx="165">
                  <c:v>45306</c:v>
                </c:pt>
                <c:pt idx="166">
                  <c:v>45307</c:v>
                </c:pt>
                <c:pt idx="167">
                  <c:v>45308</c:v>
                </c:pt>
                <c:pt idx="168">
                  <c:v>45309</c:v>
                </c:pt>
                <c:pt idx="169">
                  <c:v>45310</c:v>
                </c:pt>
                <c:pt idx="170">
                  <c:v>45314</c:v>
                </c:pt>
                <c:pt idx="171">
                  <c:v>45315</c:v>
                </c:pt>
                <c:pt idx="172">
                  <c:v>45316</c:v>
                </c:pt>
                <c:pt idx="173">
                  <c:v>45320</c:v>
                </c:pt>
                <c:pt idx="174">
                  <c:v>45321</c:v>
                </c:pt>
                <c:pt idx="175">
                  <c:v>45322</c:v>
                </c:pt>
                <c:pt idx="176">
                  <c:v>45323</c:v>
                </c:pt>
                <c:pt idx="177">
                  <c:v>45324</c:v>
                </c:pt>
                <c:pt idx="178">
                  <c:v>45327</c:v>
                </c:pt>
                <c:pt idx="179">
                  <c:v>45328</c:v>
                </c:pt>
                <c:pt idx="180">
                  <c:v>45329</c:v>
                </c:pt>
                <c:pt idx="181">
                  <c:v>45330</c:v>
                </c:pt>
                <c:pt idx="182">
                  <c:v>45331</c:v>
                </c:pt>
                <c:pt idx="183">
                  <c:v>45334</c:v>
                </c:pt>
                <c:pt idx="184">
                  <c:v>45335</c:v>
                </c:pt>
                <c:pt idx="185">
                  <c:v>45336</c:v>
                </c:pt>
                <c:pt idx="186">
                  <c:v>45337</c:v>
                </c:pt>
                <c:pt idx="187">
                  <c:v>45338</c:v>
                </c:pt>
                <c:pt idx="188">
                  <c:v>45341</c:v>
                </c:pt>
                <c:pt idx="189">
                  <c:v>45342</c:v>
                </c:pt>
                <c:pt idx="190">
                  <c:v>45343</c:v>
                </c:pt>
                <c:pt idx="191">
                  <c:v>45344</c:v>
                </c:pt>
                <c:pt idx="192">
                  <c:v>45345</c:v>
                </c:pt>
                <c:pt idx="193">
                  <c:v>45348</c:v>
                </c:pt>
                <c:pt idx="194">
                  <c:v>45349</c:v>
                </c:pt>
                <c:pt idx="195">
                  <c:v>45350</c:v>
                </c:pt>
                <c:pt idx="196">
                  <c:v>45351</c:v>
                </c:pt>
                <c:pt idx="197">
                  <c:v>45352</c:v>
                </c:pt>
                <c:pt idx="198">
                  <c:v>45355</c:v>
                </c:pt>
                <c:pt idx="199">
                  <c:v>45356</c:v>
                </c:pt>
                <c:pt idx="200">
                  <c:v>45357</c:v>
                </c:pt>
                <c:pt idx="201">
                  <c:v>45358</c:v>
                </c:pt>
                <c:pt idx="202">
                  <c:v>45362</c:v>
                </c:pt>
                <c:pt idx="203">
                  <c:v>45363</c:v>
                </c:pt>
                <c:pt idx="204">
                  <c:v>45364</c:v>
                </c:pt>
                <c:pt idx="205">
                  <c:v>45365</c:v>
                </c:pt>
                <c:pt idx="206">
                  <c:v>45366</c:v>
                </c:pt>
                <c:pt idx="207">
                  <c:v>45369</c:v>
                </c:pt>
                <c:pt idx="208">
                  <c:v>45370</c:v>
                </c:pt>
                <c:pt idx="209">
                  <c:v>45371</c:v>
                </c:pt>
                <c:pt idx="210">
                  <c:v>45372</c:v>
                </c:pt>
                <c:pt idx="211">
                  <c:v>45373</c:v>
                </c:pt>
                <c:pt idx="212">
                  <c:v>45377</c:v>
                </c:pt>
                <c:pt idx="213">
                  <c:v>45378</c:v>
                </c:pt>
                <c:pt idx="214">
                  <c:v>45379</c:v>
                </c:pt>
                <c:pt idx="215">
                  <c:v>45383</c:v>
                </c:pt>
                <c:pt idx="216">
                  <c:v>45384</c:v>
                </c:pt>
                <c:pt idx="217">
                  <c:v>45385</c:v>
                </c:pt>
                <c:pt idx="218">
                  <c:v>45386</c:v>
                </c:pt>
                <c:pt idx="219">
                  <c:v>45387</c:v>
                </c:pt>
                <c:pt idx="220">
                  <c:v>45390</c:v>
                </c:pt>
                <c:pt idx="221">
                  <c:v>45391</c:v>
                </c:pt>
                <c:pt idx="222">
                  <c:v>45392</c:v>
                </c:pt>
                <c:pt idx="223">
                  <c:v>45394</c:v>
                </c:pt>
                <c:pt idx="224">
                  <c:v>45397</c:v>
                </c:pt>
                <c:pt idx="225">
                  <c:v>45398</c:v>
                </c:pt>
                <c:pt idx="226">
                  <c:v>45400</c:v>
                </c:pt>
                <c:pt idx="227">
                  <c:v>45401</c:v>
                </c:pt>
                <c:pt idx="228">
                  <c:v>45404</c:v>
                </c:pt>
                <c:pt idx="229">
                  <c:v>45405</c:v>
                </c:pt>
                <c:pt idx="230">
                  <c:v>45406</c:v>
                </c:pt>
                <c:pt idx="231">
                  <c:v>45407</c:v>
                </c:pt>
                <c:pt idx="232">
                  <c:v>45408</c:v>
                </c:pt>
                <c:pt idx="233">
                  <c:v>45411</c:v>
                </c:pt>
                <c:pt idx="234">
                  <c:v>45412</c:v>
                </c:pt>
                <c:pt idx="235">
                  <c:v>45414</c:v>
                </c:pt>
                <c:pt idx="236">
                  <c:v>45415</c:v>
                </c:pt>
                <c:pt idx="237">
                  <c:v>45418</c:v>
                </c:pt>
                <c:pt idx="238">
                  <c:v>45419</c:v>
                </c:pt>
                <c:pt idx="239">
                  <c:v>45420</c:v>
                </c:pt>
                <c:pt idx="240">
                  <c:v>45421</c:v>
                </c:pt>
                <c:pt idx="241">
                  <c:v>45422</c:v>
                </c:pt>
                <c:pt idx="242">
                  <c:v>45425</c:v>
                </c:pt>
                <c:pt idx="243">
                  <c:v>45426</c:v>
                </c:pt>
                <c:pt idx="244">
                  <c:v>45427</c:v>
                </c:pt>
                <c:pt idx="245">
                  <c:v>45428</c:v>
                </c:pt>
              </c:numCache>
            </c:numRef>
          </c:cat>
          <c:val>
            <c:numRef>
              <c:f>BALKRISIND.NS!$M$2:$M$247</c:f>
              <c:numCache>
                <c:formatCode>General</c:formatCode>
                <c:ptCount val="246"/>
                <c:pt idx="0">
                  <c:v>1</c:v>
                </c:pt>
                <c:pt idx="1">
                  <c:v>1.013426506618726</c:v>
                </c:pt>
                <c:pt idx="2">
                  <c:v>0.99934784481067229</c:v>
                </c:pt>
                <c:pt idx="3">
                  <c:v>1.0341097565896595</c:v>
                </c:pt>
                <c:pt idx="4">
                  <c:v>1.0004180692897333</c:v>
                </c:pt>
                <c:pt idx="5">
                  <c:v>1.0084772750215485</c:v>
                </c:pt>
                <c:pt idx="6">
                  <c:v>1.0010701419857597</c:v>
                </c:pt>
                <c:pt idx="7">
                  <c:v>0.99147262280708315</c:v>
                </c:pt>
                <c:pt idx="8">
                  <c:v>0.98792782377608401</c:v>
                </c:pt>
                <c:pt idx="9">
                  <c:v>0.96652564299304045</c:v>
                </c:pt>
                <c:pt idx="10">
                  <c:v>0.96152622639310581</c:v>
                </c:pt>
                <c:pt idx="11">
                  <c:v>0.95776417990052887</c:v>
                </c:pt>
                <c:pt idx="12">
                  <c:v>0.95724582343667008</c:v>
                </c:pt>
                <c:pt idx="13">
                  <c:v>0.95783103801661273</c:v>
                </c:pt>
                <c:pt idx="14">
                  <c:v>0.96251275465615382</c:v>
                </c:pt>
                <c:pt idx="15">
                  <c:v>0.96811405894935754</c:v>
                </c:pt>
                <c:pt idx="16">
                  <c:v>0.95609206739011143</c:v>
                </c:pt>
                <c:pt idx="17">
                  <c:v>0.97475215866358056</c:v>
                </c:pt>
                <c:pt idx="18">
                  <c:v>0.96655915454438379</c:v>
                </c:pt>
                <c:pt idx="19">
                  <c:v>0.96585681435229886</c:v>
                </c:pt>
                <c:pt idx="20">
                  <c:v>0.96269665555299111</c:v>
                </c:pt>
                <c:pt idx="21">
                  <c:v>0.96008828227558418</c:v>
                </c:pt>
                <c:pt idx="22">
                  <c:v>0.95632615328970594</c:v>
                </c:pt>
                <c:pt idx="23">
                  <c:v>0.95117634734427714</c:v>
                </c:pt>
                <c:pt idx="24">
                  <c:v>0.9591519390152935</c:v>
                </c:pt>
                <c:pt idx="25">
                  <c:v>0.98787772126662832</c:v>
                </c:pt>
                <c:pt idx="26">
                  <c:v>0.97771157812803411</c:v>
                </c:pt>
                <c:pt idx="27">
                  <c:v>0.97585564721408069</c:v>
                </c:pt>
                <c:pt idx="28">
                  <c:v>0.98461719279989357</c:v>
                </c:pt>
                <c:pt idx="29">
                  <c:v>0.9895162397324011</c:v>
                </c:pt>
                <c:pt idx="30">
                  <c:v>0.97833030425931999</c:v>
                </c:pt>
                <c:pt idx="31">
                  <c:v>0.98343000803338032</c:v>
                </c:pt>
                <c:pt idx="32">
                  <c:v>0.98914835510733778</c:v>
                </c:pt>
                <c:pt idx="33">
                  <c:v>0.98103896471085261</c:v>
                </c:pt>
                <c:pt idx="34">
                  <c:v>0.99033554021193826</c:v>
                </c:pt>
                <c:pt idx="35">
                  <c:v>1.0251141251042521</c:v>
                </c:pt>
                <c:pt idx="36">
                  <c:v>1.0313006439773986</c:v>
                </c:pt>
                <c:pt idx="37">
                  <c:v>1.0546591253418227</c:v>
                </c:pt>
                <c:pt idx="38">
                  <c:v>1.0532044252795858</c:v>
                </c:pt>
                <c:pt idx="39">
                  <c:v>1.0409817772168741</c:v>
                </c:pt>
                <c:pt idx="40">
                  <c:v>1.0133261369512991</c:v>
                </c:pt>
                <c:pt idx="41">
                  <c:v>1.0077750173227651</c:v>
                </c:pt>
                <c:pt idx="42">
                  <c:v>1.0430050184076398</c:v>
                </c:pt>
                <c:pt idx="43">
                  <c:v>1.0299964985853458</c:v>
                </c:pt>
                <c:pt idx="44">
                  <c:v>1.0366010867482254</c:v>
                </c:pt>
                <c:pt idx="45">
                  <c:v>1.044242305683609</c:v>
                </c:pt>
                <c:pt idx="46">
                  <c:v>1.0403965626369316</c:v>
                </c:pt>
                <c:pt idx="47">
                  <c:v>1.0536057389626909</c:v>
                </c:pt>
                <c:pt idx="48">
                  <c:v>1.0420853482606758</c:v>
                </c:pt>
                <c:pt idx="49">
                  <c:v>1.0565485678071194</c:v>
                </c:pt>
                <c:pt idx="50">
                  <c:v>1.0544919800516133</c:v>
                </c:pt>
                <c:pt idx="51">
                  <c:v>1.0499774087022815</c:v>
                </c:pt>
                <c:pt idx="52">
                  <c:v>1.0155500349836173</c:v>
                </c:pt>
                <c:pt idx="53">
                  <c:v>0.99555236926005353</c:v>
                </c:pt>
                <c:pt idx="54">
                  <c:v>0.98572068135039359</c:v>
                </c:pt>
                <c:pt idx="55">
                  <c:v>1.0001672277835107</c:v>
                </c:pt>
                <c:pt idx="56">
                  <c:v>1.0228234514491514</c:v>
                </c:pt>
                <c:pt idx="57">
                  <c:v>1.0045981854101307</c:v>
                </c:pt>
                <c:pt idx="58">
                  <c:v>1.0118213347176936</c:v>
                </c:pt>
                <c:pt idx="59">
                  <c:v>1.0195629229824168</c:v>
                </c:pt>
                <c:pt idx="60">
                  <c:v>1.0155500349836173</c:v>
                </c:pt>
                <c:pt idx="61">
                  <c:v>0.99359606867867301</c:v>
                </c:pt>
                <c:pt idx="62">
                  <c:v>0.97032120103696051</c:v>
                </c:pt>
                <c:pt idx="63">
                  <c:v>0.96834814484895204</c:v>
                </c:pt>
                <c:pt idx="64">
                  <c:v>0.94697947561725182</c:v>
                </c:pt>
                <c:pt idx="65">
                  <c:v>0.92840299806649429</c:v>
                </c:pt>
                <c:pt idx="66">
                  <c:v>0.92683133771680515</c:v>
                </c:pt>
                <c:pt idx="67">
                  <c:v>0.93507444434545783</c:v>
                </c:pt>
                <c:pt idx="68">
                  <c:v>0.9343889425913896</c:v>
                </c:pt>
                <c:pt idx="69">
                  <c:v>0.92880431174959965</c:v>
                </c:pt>
                <c:pt idx="70">
                  <c:v>0.93957226008816153</c:v>
                </c:pt>
                <c:pt idx="71">
                  <c:v>0.93288405786448281</c:v>
                </c:pt>
                <c:pt idx="72">
                  <c:v>0.93890343178550717</c:v>
                </c:pt>
                <c:pt idx="73">
                  <c:v>0.96333205513569087</c:v>
                </c:pt>
                <c:pt idx="74">
                  <c:v>0.96211144097304857</c:v>
                </c:pt>
                <c:pt idx="75">
                  <c:v>0.98511879365712451</c:v>
                </c:pt>
                <c:pt idx="76">
                  <c:v>1.0163242680878697</c:v>
                </c:pt>
                <c:pt idx="77">
                  <c:v>1.0054040317055324</c:v>
                </c:pt>
                <c:pt idx="78">
                  <c:v>0.99201574146102767</c:v>
                </c:pt>
                <c:pt idx="79">
                  <c:v>1.0062830089887969</c:v>
                </c:pt>
                <c:pt idx="80">
                  <c:v>1.0291546645872098</c:v>
                </c:pt>
                <c:pt idx="81">
                  <c:v>1.0305239347217552</c:v>
                </c:pt>
                <c:pt idx="82">
                  <c:v>1.0047616161351662</c:v>
                </c:pt>
                <c:pt idx="83">
                  <c:v>1.0068409027339611</c:v>
                </c:pt>
                <c:pt idx="84">
                  <c:v>0.99925085939712632</c:v>
                </c:pt>
                <c:pt idx="85">
                  <c:v>1.0038657179205837</c:v>
                </c:pt>
                <c:pt idx="86">
                  <c:v>1.0167806362451257</c:v>
                </c:pt>
                <c:pt idx="87">
                  <c:v>1.0167806362451257</c:v>
                </c:pt>
                <c:pt idx="88">
                  <c:v>1.01561425162362</c:v>
                </c:pt>
                <c:pt idx="89">
                  <c:v>1.0190965673882075</c:v>
                </c:pt>
                <c:pt idx="90">
                  <c:v>1.0216659811755062</c:v>
                </c:pt>
                <c:pt idx="91">
                  <c:v>1.0213786566686536</c:v>
                </c:pt>
                <c:pt idx="92">
                  <c:v>1.0314536747989738</c:v>
                </c:pt>
                <c:pt idx="93">
                  <c:v>1.0338202859046213</c:v>
                </c:pt>
                <c:pt idx="94">
                  <c:v>1.0781942441355135</c:v>
                </c:pt>
                <c:pt idx="95">
                  <c:v>1.1407741538160185</c:v>
                </c:pt>
                <c:pt idx="96">
                  <c:v>1.1554978723324323</c:v>
                </c:pt>
                <c:pt idx="97">
                  <c:v>1.1771523805153854</c:v>
                </c:pt>
                <c:pt idx="98">
                  <c:v>1.1737376656446814</c:v>
                </c:pt>
                <c:pt idx="99">
                  <c:v>1.1987899677670206</c:v>
                </c:pt>
                <c:pt idx="100">
                  <c:v>1.2262426400262547</c:v>
                </c:pt>
                <c:pt idx="101">
                  <c:v>1.276161196857823</c:v>
                </c:pt>
                <c:pt idx="102">
                  <c:v>1.2940291438380176</c:v>
                </c:pt>
                <c:pt idx="103">
                  <c:v>1.2918484973140916</c:v>
                </c:pt>
                <c:pt idx="104">
                  <c:v>1.3261643583459815</c:v>
                </c:pt>
                <c:pt idx="105">
                  <c:v>1.3501516357719461</c:v>
                </c:pt>
                <c:pt idx="106">
                  <c:v>1.3519772740637472</c:v>
                </c:pt>
                <c:pt idx="107">
                  <c:v>1.3289704995089557</c:v>
                </c:pt>
                <c:pt idx="108">
                  <c:v>1.353515587848696</c:v>
                </c:pt>
                <c:pt idx="109">
                  <c:v>1.32322301539524</c:v>
                </c:pt>
                <c:pt idx="110">
                  <c:v>1.334058647120987</c:v>
                </c:pt>
                <c:pt idx="111">
                  <c:v>1.2911384808498418</c:v>
                </c:pt>
                <c:pt idx="112">
                  <c:v>1.3240174708533028</c:v>
                </c:pt>
                <c:pt idx="113">
                  <c:v>1.2853572377048788</c:v>
                </c:pt>
                <c:pt idx="114">
                  <c:v>1.2966493204192704</c:v>
                </c:pt>
                <c:pt idx="115">
                  <c:v>1.3295621522853676</c:v>
                </c:pt>
                <c:pt idx="116">
                  <c:v>1.3602435748335844</c:v>
                </c:pt>
                <c:pt idx="117">
                  <c:v>1.4100269298773853</c:v>
                </c:pt>
                <c:pt idx="118">
                  <c:v>1.4228065635827714</c:v>
                </c:pt>
                <c:pt idx="119">
                  <c:v>1.4871446759858842</c:v>
                </c:pt>
                <c:pt idx="120">
                  <c:v>1.5797467548823978</c:v>
                </c:pt>
                <c:pt idx="121">
                  <c:v>1.568268624754896</c:v>
                </c:pt>
                <c:pt idx="122">
                  <c:v>1.5700267449842022</c:v>
                </c:pt>
                <c:pt idx="123">
                  <c:v>1.58289090051479</c:v>
                </c:pt>
                <c:pt idx="124">
                  <c:v>1.5905485450835957</c:v>
                </c:pt>
                <c:pt idx="125">
                  <c:v>1.5898555320439656</c:v>
                </c:pt>
                <c:pt idx="126">
                  <c:v>1.6010800963577749</c:v>
                </c:pt>
                <c:pt idx="127">
                  <c:v>1.6267408896945426</c:v>
                </c:pt>
                <c:pt idx="128">
                  <c:v>1.6489869678225191</c:v>
                </c:pt>
                <c:pt idx="129">
                  <c:v>1.6566446123913245</c:v>
                </c:pt>
                <c:pt idx="130">
                  <c:v>1.6568813394289132</c:v>
                </c:pt>
                <c:pt idx="131">
                  <c:v>1.6760677937496988</c:v>
                </c:pt>
                <c:pt idx="132">
                  <c:v>1.7017624286110156</c:v>
                </c:pt>
                <c:pt idx="133">
                  <c:v>1.7083719694147645</c:v>
                </c:pt>
                <c:pt idx="134">
                  <c:v>1.6300540789773383</c:v>
                </c:pt>
                <c:pt idx="135">
                  <c:v>1.5390917569603804</c:v>
                </c:pt>
                <c:pt idx="136">
                  <c:v>1.5390579150977441</c:v>
                </c:pt>
                <c:pt idx="137">
                  <c:v>1.5087652598128998</c:v>
                </c:pt>
                <c:pt idx="138">
                  <c:v>1.5087652598128998</c:v>
                </c:pt>
                <c:pt idx="139">
                  <c:v>1.5062127669569192</c:v>
                </c:pt>
                <c:pt idx="140">
                  <c:v>1.5271234993062881</c:v>
                </c:pt>
                <c:pt idx="141">
                  <c:v>1.5595460386591915</c:v>
                </c:pt>
                <c:pt idx="142">
                  <c:v>1.532160967293841</c:v>
                </c:pt>
                <c:pt idx="143">
                  <c:v>1.5724440360524155</c:v>
                </c:pt>
                <c:pt idx="144">
                  <c:v>1.5668149156265376</c:v>
                </c:pt>
                <c:pt idx="145">
                  <c:v>1.5495386214227549</c:v>
                </c:pt>
                <c:pt idx="146">
                  <c:v>1.5516516670527973</c:v>
                </c:pt>
                <c:pt idx="147">
                  <c:v>1.5554551491868738</c:v>
                </c:pt>
                <c:pt idx="148">
                  <c:v>1.523336855610228</c:v>
                </c:pt>
                <c:pt idx="149">
                  <c:v>1.5446701974236925</c:v>
                </c:pt>
                <c:pt idx="150">
                  <c:v>1.5380098113326877</c:v>
                </c:pt>
                <c:pt idx="151">
                  <c:v>1.5730188503908107</c:v>
                </c:pt>
                <c:pt idx="152">
                  <c:v>1.566764235325885</c:v>
                </c:pt>
                <c:pt idx="153">
                  <c:v>1.5490483289095613</c:v>
                </c:pt>
                <c:pt idx="154">
                  <c:v>1.5295746322371373</c:v>
                </c:pt>
                <c:pt idx="155">
                  <c:v>1.5259231903288446</c:v>
                </c:pt>
                <c:pt idx="156">
                  <c:v>1.5087991016755358</c:v>
                </c:pt>
                <c:pt idx="157">
                  <c:v>1.5054350671054844</c:v>
                </c:pt>
                <c:pt idx="158">
                  <c:v>1.5085962161624964</c:v>
                </c:pt>
                <c:pt idx="159">
                  <c:v>1.5011076155821812</c:v>
                </c:pt>
                <c:pt idx="160">
                  <c:v>1.4961039894572643</c:v>
                </c:pt>
                <c:pt idx="161">
                  <c:v>1.4856232831322536</c:v>
                </c:pt>
                <c:pt idx="162">
                  <c:v>1.5033220214754419</c:v>
                </c:pt>
                <c:pt idx="163">
                  <c:v>1.4917763729473581</c:v>
                </c:pt>
                <c:pt idx="164">
                  <c:v>1.4975070189611441</c:v>
                </c:pt>
                <c:pt idx="165">
                  <c:v>1.5090526671511408</c:v>
                </c:pt>
                <c:pt idx="166">
                  <c:v>1.4903565053435488</c:v>
                </c:pt>
                <c:pt idx="167">
                  <c:v>1.4829015813011797</c:v>
                </c:pt>
                <c:pt idx="168">
                  <c:v>1.468752594967947</c:v>
                </c:pt>
                <c:pt idx="169">
                  <c:v>1.4837467995531968</c:v>
                </c:pt>
                <c:pt idx="170">
                  <c:v>1.4905592258699853</c:v>
                </c:pt>
                <c:pt idx="171">
                  <c:v>1.4922496623740193</c:v>
                </c:pt>
                <c:pt idx="172">
                  <c:v>1.5330907073710596</c:v>
                </c:pt>
                <c:pt idx="173">
                  <c:v>1.5205814772412081</c:v>
                </c:pt>
                <c:pt idx="174">
                  <c:v>1.4983860787377101</c:v>
                </c:pt>
                <c:pt idx="175">
                  <c:v>1.4981831935627579</c:v>
                </c:pt>
                <c:pt idx="176">
                  <c:v>1.4819550031240316</c:v>
                </c:pt>
                <c:pt idx="177">
                  <c:v>1.4876009619879258</c:v>
                </c:pt>
                <c:pt idx="178">
                  <c:v>1.456361728187846</c:v>
                </c:pt>
                <c:pt idx="179">
                  <c:v>1.4765117644484866</c:v>
                </c:pt>
                <c:pt idx="180">
                  <c:v>1.4746522842940493</c:v>
                </c:pt>
                <c:pt idx="181">
                  <c:v>1.4573759900902665</c:v>
                </c:pt>
                <c:pt idx="182">
                  <c:v>1.4220458671559562</c:v>
                </c:pt>
                <c:pt idx="183">
                  <c:v>1.389166877152495</c:v>
                </c:pt>
                <c:pt idx="184">
                  <c:v>1.4076603187717378</c:v>
                </c:pt>
                <c:pt idx="185">
                  <c:v>1.4389840740589321</c:v>
                </c:pt>
                <c:pt idx="186">
                  <c:v>1.4231953311842309</c:v>
                </c:pt>
                <c:pt idx="187">
                  <c:v>1.4193073272249528</c:v>
                </c:pt>
                <c:pt idx="188">
                  <c:v>1.3841463304343473</c:v>
                </c:pt>
                <c:pt idx="189">
                  <c:v>1.4152672830398907</c:v>
                </c:pt>
                <c:pt idx="190">
                  <c:v>1.4920131003230337</c:v>
                </c:pt>
                <c:pt idx="191">
                  <c:v>1.4763934007606487</c:v>
                </c:pt>
                <c:pt idx="192">
                  <c:v>1.5093230710647625</c:v>
                </c:pt>
                <c:pt idx="193">
                  <c:v>1.5005666427683348</c:v>
                </c:pt>
                <c:pt idx="194">
                  <c:v>1.4751594152452594</c:v>
                </c:pt>
                <c:pt idx="195">
                  <c:v>1.4568688591390562</c:v>
                </c:pt>
                <c:pt idx="196">
                  <c:v>1.4526089263544224</c:v>
                </c:pt>
                <c:pt idx="197">
                  <c:v>1.4774415045257054</c:v>
                </c:pt>
                <c:pt idx="198">
                  <c:v>1.4575281956407404</c:v>
                </c:pt>
                <c:pt idx="199">
                  <c:v>1.4497015074215314</c:v>
                </c:pt>
                <c:pt idx="200">
                  <c:v>1.4397279320477308</c:v>
                </c:pt>
                <c:pt idx="201">
                  <c:v>1.435281952188074</c:v>
                </c:pt>
                <c:pt idx="202">
                  <c:v>1.4133907994608337</c:v>
                </c:pt>
                <c:pt idx="203">
                  <c:v>1.377671908925064</c:v>
                </c:pt>
                <c:pt idx="204">
                  <c:v>1.3325204161674271</c:v>
                </c:pt>
                <c:pt idx="205">
                  <c:v>1.3587559410112013</c:v>
                </c:pt>
                <c:pt idx="206">
                  <c:v>1.3709440047715642</c:v>
                </c:pt>
                <c:pt idx="207">
                  <c:v>1.3847886631733248</c:v>
                </c:pt>
                <c:pt idx="208">
                  <c:v>1.3826756175432822</c:v>
                </c:pt>
                <c:pt idx="209">
                  <c:v>1.3605647412030732</c:v>
                </c:pt>
                <c:pt idx="210">
                  <c:v>1.3822192493860264</c:v>
                </c:pt>
                <c:pt idx="211">
                  <c:v>1.3875102825110972</c:v>
                </c:pt>
                <c:pt idx="212">
                  <c:v>1.3705383165768736</c:v>
                </c:pt>
                <c:pt idx="213">
                  <c:v>1.3528056542158349</c:v>
                </c:pt>
                <c:pt idx="214">
                  <c:v>1.3211775706590811</c:v>
                </c:pt>
                <c:pt idx="215">
                  <c:v>1.3079245650337326</c:v>
                </c:pt>
                <c:pt idx="216">
                  <c:v>1.3337713226141343</c:v>
                </c:pt>
                <c:pt idx="217">
                  <c:v>1.3468722055203979</c:v>
                </c:pt>
                <c:pt idx="218">
                  <c:v>1.3445562743773158</c:v>
                </c:pt>
                <c:pt idx="219">
                  <c:v>1.3643513024058316</c:v>
                </c:pt>
                <c:pt idx="220">
                  <c:v>1.4397279320477308</c:v>
                </c:pt>
                <c:pt idx="221">
                  <c:v>1.4301261208507703</c:v>
                </c:pt>
                <c:pt idx="222">
                  <c:v>1.5388381914847753</c:v>
                </c:pt>
                <c:pt idx="223">
                  <c:v>1.5142761818756296</c:v>
                </c:pt>
                <c:pt idx="224">
                  <c:v>1.4785909682158931</c:v>
                </c:pt>
                <c:pt idx="225">
                  <c:v>1.4530315354804308</c:v>
                </c:pt>
                <c:pt idx="226">
                  <c:v>1.4430918016311793</c:v>
                </c:pt>
                <c:pt idx="227">
                  <c:v>1.4063079695685106</c:v>
                </c:pt>
                <c:pt idx="228">
                  <c:v>1.3877976898493385</c:v>
                </c:pt>
                <c:pt idx="229">
                  <c:v>1.3913306030831902</c:v>
                </c:pt>
                <c:pt idx="230">
                  <c:v>1.396993565371704</c:v>
                </c:pt>
                <c:pt idx="231">
                  <c:v>1.3831827484944925</c:v>
                </c:pt>
                <c:pt idx="232">
                  <c:v>1.4061727674426563</c:v>
                </c:pt>
                <c:pt idx="233">
                  <c:v>1.3868679497721197</c:v>
                </c:pt>
                <c:pt idx="234">
                  <c:v>1.4140162937617946</c:v>
                </c:pt>
                <c:pt idx="235">
                  <c:v>1.4160954978672882</c:v>
                </c:pt>
                <c:pt idx="236">
                  <c:v>1.4108044644041302</c:v>
                </c:pt>
                <c:pt idx="237">
                  <c:v>1.4218938269301722</c:v>
                </c:pt>
                <c:pt idx="238">
                  <c:v>1.4159941376040699</c:v>
                </c:pt>
                <c:pt idx="239">
                  <c:v>1.4193581721741213</c:v>
                </c:pt>
                <c:pt idx="240">
                  <c:v>1.3762012788653875</c:v>
                </c:pt>
                <c:pt idx="241">
                  <c:v>1.3506756876544743</c:v>
                </c:pt>
                <c:pt idx="242">
                  <c:v>1.3412430022631314</c:v>
                </c:pt>
                <c:pt idx="243">
                  <c:v>1.3776212289624983</c:v>
                </c:pt>
                <c:pt idx="244">
                  <c:v>1.3731584931581264</c:v>
                </c:pt>
                <c:pt idx="245">
                  <c:v>1.3663291462481069</c:v>
                </c:pt>
              </c:numCache>
            </c:numRef>
          </c:val>
          <c:smooth val="0"/>
          <c:extLst>
            <c:ext xmlns:c16="http://schemas.microsoft.com/office/drawing/2014/chart" uri="{C3380CC4-5D6E-409C-BE32-E72D297353CC}">
              <c16:uniqueId val="{00000005-1DCA-454D-9A01-E328CE21A932}"/>
            </c:ext>
          </c:extLst>
        </c:ser>
        <c:ser>
          <c:idx val="6"/>
          <c:order val="6"/>
          <c:tx>
            <c:strRef>
              <c:f>BALKRISIND.NS!$N$1</c:f>
              <c:strCache>
                <c:ptCount val="1"/>
                <c:pt idx="0">
                  <c:v>Apollo Tyres</c:v>
                </c:pt>
              </c:strCache>
            </c:strRef>
          </c:tx>
          <c:spPr>
            <a:ln w="28575" cap="rnd">
              <a:solidFill>
                <a:schemeClr val="accent5">
                  <a:lumMod val="60000"/>
                  <a:lumOff val="40000"/>
                </a:schemeClr>
              </a:solidFill>
              <a:round/>
            </a:ln>
            <a:effectLst/>
          </c:spPr>
          <c:marker>
            <c:symbol val="none"/>
          </c:marker>
          <c:cat>
            <c:numRef>
              <c:f>BALKRISIND.NS!$A$2:$A$247</c:f>
              <c:numCache>
                <c:formatCode>[$-F800]dddd\,\ mmmm\ dd\,\ yyyy</c:formatCode>
                <c:ptCount val="246"/>
                <c:pt idx="0">
                  <c:v>45063</c:v>
                </c:pt>
                <c:pt idx="1">
                  <c:v>45064</c:v>
                </c:pt>
                <c:pt idx="2">
                  <c:v>45065</c:v>
                </c:pt>
                <c:pt idx="3">
                  <c:v>45068</c:v>
                </c:pt>
                <c:pt idx="4">
                  <c:v>45069</c:v>
                </c:pt>
                <c:pt idx="5">
                  <c:v>45070</c:v>
                </c:pt>
                <c:pt idx="6">
                  <c:v>45071</c:v>
                </c:pt>
                <c:pt idx="7">
                  <c:v>45072</c:v>
                </c:pt>
                <c:pt idx="8">
                  <c:v>45075</c:v>
                </c:pt>
                <c:pt idx="9">
                  <c:v>45076</c:v>
                </c:pt>
                <c:pt idx="10">
                  <c:v>45077</c:v>
                </c:pt>
                <c:pt idx="11">
                  <c:v>45078</c:v>
                </c:pt>
                <c:pt idx="12">
                  <c:v>45079</c:v>
                </c:pt>
                <c:pt idx="13">
                  <c:v>45082</c:v>
                </c:pt>
                <c:pt idx="14">
                  <c:v>45083</c:v>
                </c:pt>
                <c:pt idx="15">
                  <c:v>45084</c:v>
                </c:pt>
                <c:pt idx="16">
                  <c:v>45085</c:v>
                </c:pt>
                <c:pt idx="17">
                  <c:v>45086</c:v>
                </c:pt>
                <c:pt idx="18">
                  <c:v>45089</c:v>
                </c:pt>
                <c:pt idx="19">
                  <c:v>45090</c:v>
                </c:pt>
                <c:pt idx="20">
                  <c:v>45091</c:v>
                </c:pt>
                <c:pt idx="21">
                  <c:v>45092</c:v>
                </c:pt>
                <c:pt idx="22">
                  <c:v>45093</c:v>
                </c:pt>
                <c:pt idx="23">
                  <c:v>45096</c:v>
                </c:pt>
                <c:pt idx="24">
                  <c:v>45097</c:v>
                </c:pt>
                <c:pt idx="25">
                  <c:v>45098</c:v>
                </c:pt>
                <c:pt idx="26">
                  <c:v>45099</c:v>
                </c:pt>
                <c:pt idx="27">
                  <c:v>45100</c:v>
                </c:pt>
                <c:pt idx="28">
                  <c:v>45103</c:v>
                </c:pt>
                <c:pt idx="29">
                  <c:v>45104</c:v>
                </c:pt>
                <c:pt idx="30">
                  <c:v>45105</c:v>
                </c:pt>
                <c:pt idx="31">
                  <c:v>45107</c:v>
                </c:pt>
                <c:pt idx="32">
                  <c:v>45110</c:v>
                </c:pt>
                <c:pt idx="33">
                  <c:v>45111</c:v>
                </c:pt>
                <c:pt idx="34">
                  <c:v>45112</c:v>
                </c:pt>
                <c:pt idx="35">
                  <c:v>45113</c:v>
                </c:pt>
                <c:pt idx="36">
                  <c:v>45114</c:v>
                </c:pt>
                <c:pt idx="37">
                  <c:v>45117</c:v>
                </c:pt>
                <c:pt idx="38">
                  <c:v>45118</c:v>
                </c:pt>
                <c:pt idx="39">
                  <c:v>45119</c:v>
                </c:pt>
                <c:pt idx="40">
                  <c:v>45120</c:v>
                </c:pt>
                <c:pt idx="41">
                  <c:v>45121</c:v>
                </c:pt>
                <c:pt idx="42">
                  <c:v>45124</c:v>
                </c:pt>
                <c:pt idx="43">
                  <c:v>45125</c:v>
                </c:pt>
                <c:pt idx="44">
                  <c:v>45126</c:v>
                </c:pt>
                <c:pt idx="45">
                  <c:v>45127</c:v>
                </c:pt>
                <c:pt idx="46">
                  <c:v>45128</c:v>
                </c:pt>
                <c:pt idx="47">
                  <c:v>45131</c:v>
                </c:pt>
                <c:pt idx="48">
                  <c:v>45132</c:v>
                </c:pt>
                <c:pt idx="49">
                  <c:v>45133</c:v>
                </c:pt>
                <c:pt idx="50">
                  <c:v>45134</c:v>
                </c:pt>
                <c:pt idx="51">
                  <c:v>45135</c:v>
                </c:pt>
                <c:pt idx="52">
                  <c:v>45138</c:v>
                </c:pt>
                <c:pt idx="53">
                  <c:v>45139</c:v>
                </c:pt>
                <c:pt idx="54">
                  <c:v>45140</c:v>
                </c:pt>
                <c:pt idx="55">
                  <c:v>45141</c:v>
                </c:pt>
                <c:pt idx="56">
                  <c:v>45142</c:v>
                </c:pt>
                <c:pt idx="57">
                  <c:v>45145</c:v>
                </c:pt>
                <c:pt idx="58">
                  <c:v>45146</c:v>
                </c:pt>
                <c:pt idx="59">
                  <c:v>45147</c:v>
                </c:pt>
                <c:pt idx="60">
                  <c:v>45148</c:v>
                </c:pt>
                <c:pt idx="61">
                  <c:v>45149</c:v>
                </c:pt>
                <c:pt idx="62">
                  <c:v>45152</c:v>
                </c:pt>
                <c:pt idx="63">
                  <c:v>45154</c:v>
                </c:pt>
                <c:pt idx="64">
                  <c:v>45155</c:v>
                </c:pt>
                <c:pt idx="65">
                  <c:v>45156</c:v>
                </c:pt>
                <c:pt idx="66">
                  <c:v>45159</c:v>
                </c:pt>
                <c:pt idx="67">
                  <c:v>45160</c:v>
                </c:pt>
                <c:pt idx="68">
                  <c:v>45161</c:v>
                </c:pt>
                <c:pt idx="69">
                  <c:v>45162</c:v>
                </c:pt>
                <c:pt idx="70">
                  <c:v>45163</c:v>
                </c:pt>
                <c:pt idx="71">
                  <c:v>45166</c:v>
                </c:pt>
                <c:pt idx="72">
                  <c:v>45167</c:v>
                </c:pt>
                <c:pt idx="73">
                  <c:v>45168</c:v>
                </c:pt>
                <c:pt idx="74">
                  <c:v>45169</c:v>
                </c:pt>
                <c:pt idx="75">
                  <c:v>45170</c:v>
                </c:pt>
                <c:pt idx="76">
                  <c:v>45173</c:v>
                </c:pt>
                <c:pt idx="77">
                  <c:v>45174</c:v>
                </c:pt>
                <c:pt idx="78">
                  <c:v>45175</c:v>
                </c:pt>
                <c:pt idx="79">
                  <c:v>45176</c:v>
                </c:pt>
                <c:pt idx="80">
                  <c:v>45177</c:v>
                </c:pt>
                <c:pt idx="81">
                  <c:v>45180</c:v>
                </c:pt>
                <c:pt idx="82">
                  <c:v>45181</c:v>
                </c:pt>
                <c:pt idx="83">
                  <c:v>45182</c:v>
                </c:pt>
                <c:pt idx="84">
                  <c:v>45183</c:v>
                </c:pt>
                <c:pt idx="85">
                  <c:v>45184</c:v>
                </c:pt>
                <c:pt idx="86">
                  <c:v>45187</c:v>
                </c:pt>
                <c:pt idx="87">
                  <c:v>45189</c:v>
                </c:pt>
                <c:pt idx="88">
                  <c:v>45190</c:v>
                </c:pt>
                <c:pt idx="89">
                  <c:v>45191</c:v>
                </c:pt>
                <c:pt idx="90">
                  <c:v>45194</c:v>
                </c:pt>
                <c:pt idx="91">
                  <c:v>45195</c:v>
                </c:pt>
                <c:pt idx="92">
                  <c:v>45196</c:v>
                </c:pt>
                <c:pt idx="93">
                  <c:v>45197</c:v>
                </c:pt>
                <c:pt idx="94">
                  <c:v>45198</c:v>
                </c:pt>
                <c:pt idx="95">
                  <c:v>45202</c:v>
                </c:pt>
                <c:pt idx="96">
                  <c:v>45203</c:v>
                </c:pt>
                <c:pt idx="97">
                  <c:v>45204</c:v>
                </c:pt>
                <c:pt idx="98">
                  <c:v>45205</c:v>
                </c:pt>
                <c:pt idx="99">
                  <c:v>45208</c:v>
                </c:pt>
                <c:pt idx="100">
                  <c:v>45209</c:v>
                </c:pt>
                <c:pt idx="101">
                  <c:v>45210</c:v>
                </c:pt>
                <c:pt idx="102">
                  <c:v>45211</c:v>
                </c:pt>
                <c:pt idx="103">
                  <c:v>45212</c:v>
                </c:pt>
                <c:pt idx="104">
                  <c:v>45215</c:v>
                </c:pt>
                <c:pt idx="105">
                  <c:v>45216</c:v>
                </c:pt>
                <c:pt idx="106">
                  <c:v>45217</c:v>
                </c:pt>
                <c:pt idx="107">
                  <c:v>45218</c:v>
                </c:pt>
                <c:pt idx="108">
                  <c:v>45219</c:v>
                </c:pt>
                <c:pt idx="109">
                  <c:v>45222</c:v>
                </c:pt>
                <c:pt idx="110">
                  <c:v>45224</c:v>
                </c:pt>
                <c:pt idx="111">
                  <c:v>45225</c:v>
                </c:pt>
                <c:pt idx="112">
                  <c:v>45226</c:v>
                </c:pt>
                <c:pt idx="113">
                  <c:v>45229</c:v>
                </c:pt>
                <c:pt idx="114">
                  <c:v>45230</c:v>
                </c:pt>
                <c:pt idx="115">
                  <c:v>45231</c:v>
                </c:pt>
                <c:pt idx="116">
                  <c:v>45232</c:v>
                </c:pt>
                <c:pt idx="117">
                  <c:v>45233</c:v>
                </c:pt>
                <c:pt idx="118">
                  <c:v>45236</c:v>
                </c:pt>
                <c:pt idx="119">
                  <c:v>45237</c:v>
                </c:pt>
                <c:pt idx="120">
                  <c:v>45238</c:v>
                </c:pt>
                <c:pt idx="121">
                  <c:v>45239</c:v>
                </c:pt>
                <c:pt idx="122">
                  <c:v>45240</c:v>
                </c:pt>
                <c:pt idx="123">
                  <c:v>45243</c:v>
                </c:pt>
                <c:pt idx="124">
                  <c:v>45245</c:v>
                </c:pt>
                <c:pt idx="125">
                  <c:v>45246</c:v>
                </c:pt>
                <c:pt idx="126">
                  <c:v>45247</c:v>
                </c:pt>
                <c:pt idx="127">
                  <c:v>45250</c:v>
                </c:pt>
                <c:pt idx="128">
                  <c:v>45251</c:v>
                </c:pt>
                <c:pt idx="129">
                  <c:v>45252</c:v>
                </c:pt>
                <c:pt idx="130">
                  <c:v>45253</c:v>
                </c:pt>
                <c:pt idx="131">
                  <c:v>45254</c:v>
                </c:pt>
                <c:pt idx="132">
                  <c:v>45258</c:v>
                </c:pt>
                <c:pt idx="133">
                  <c:v>45259</c:v>
                </c:pt>
                <c:pt idx="134">
                  <c:v>45260</c:v>
                </c:pt>
                <c:pt idx="135">
                  <c:v>45261</c:v>
                </c:pt>
                <c:pt idx="136">
                  <c:v>45264</c:v>
                </c:pt>
                <c:pt idx="137">
                  <c:v>45265</c:v>
                </c:pt>
                <c:pt idx="138">
                  <c:v>45266</c:v>
                </c:pt>
                <c:pt idx="139">
                  <c:v>45267</c:v>
                </c:pt>
                <c:pt idx="140">
                  <c:v>45268</c:v>
                </c:pt>
                <c:pt idx="141">
                  <c:v>45271</c:v>
                </c:pt>
                <c:pt idx="142">
                  <c:v>45272</c:v>
                </c:pt>
                <c:pt idx="143">
                  <c:v>45273</c:v>
                </c:pt>
                <c:pt idx="144">
                  <c:v>45274</c:v>
                </c:pt>
                <c:pt idx="145">
                  <c:v>45275</c:v>
                </c:pt>
                <c:pt idx="146">
                  <c:v>45278</c:v>
                </c:pt>
                <c:pt idx="147">
                  <c:v>45279</c:v>
                </c:pt>
                <c:pt idx="148">
                  <c:v>45280</c:v>
                </c:pt>
                <c:pt idx="149">
                  <c:v>45281</c:v>
                </c:pt>
                <c:pt idx="150">
                  <c:v>45282</c:v>
                </c:pt>
                <c:pt idx="151">
                  <c:v>45286</c:v>
                </c:pt>
                <c:pt idx="152">
                  <c:v>45287</c:v>
                </c:pt>
                <c:pt idx="153">
                  <c:v>45288</c:v>
                </c:pt>
                <c:pt idx="154">
                  <c:v>45289</c:v>
                </c:pt>
                <c:pt idx="155">
                  <c:v>45292</c:v>
                </c:pt>
                <c:pt idx="156">
                  <c:v>45293</c:v>
                </c:pt>
                <c:pt idx="157">
                  <c:v>45294</c:v>
                </c:pt>
                <c:pt idx="158">
                  <c:v>45295</c:v>
                </c:pt>
                <c:pt idx="159">
                  <c:v>45296</c:v>
                </c:pt>
                <c:pt idx="160">
                  <c:v>45299</c:v>
                </c:pt>
                <c:pt idx="161">
                  <c:v>45300</c:v>
                </c:pt>
                <c:pt idx="162">
                  <c:v>45301</c:v>
                </c:pt>
                <c:pt idx="163">
                  <c:v>45302</c:v>
                </c:pt>
                <c:pt idx="164">
                  <c:v>45303</c:v>
                </c:pt>
                <c:pt idx="165">
                  <c:v>45306</c:v>
                </c:pt>
                <c:pt idx="166">
                  <c:v>45307</c:v>
                </c:pt>
                <c:pt idx="167">
                  <c:v>45308</c:v>
                </c:pt>
                <c:pt idx="168">
                  <c:v>45309</c:v>
                </c:pt>
                <c:pt idx="169">
                  <c:v>45310</c:v>
                </c:pt>
                <c:pt idx="170">
                  <c:v>45314</c:v>
                </c:pt>
                <c:pt idx="171">
                  <c:v>45315</c:v>
                </c:pt>
                <c:pt idx="172">
                  <c:v>45316</c:v>
                </c:pt>
                <c:pt idx="173">
                  <c:v>45320</c:v>
                </c:pt>
                <c:pt idx="174">
                  <c:v>45321</c:v>
                </c:pt>
                <c:pt idx="175">
                  <c:v>45322</c:v>
                </c:pt>
                <c:pt idx="176">
                  <c:v>45323</c:v>
                </c:pt>
                <c:pt idx="177">
                  <c:v>45324</c:v>
                </c:pt>
                <c:pt idx="178">
                  <c:v>45327</c:v>
                </c:pt>
                <c:pt idx="179">
                  <c:v>45328</c:v>
                </c:pt>
                <c:pt idx="180">
                  <c:v>45329</c:v>
                </c:pt>
                <c:pt idx="181">
                  <c:v>45330</c:v>
                </c:pt>
                <c:pt idx="182">
                  <c:v>45331</c:v>
                </c:pt>
                <c:pt idx="183">
                  <c:v>45334</c:v>
                </c:pt>
                <c:pt idx="184">
                  <c:v>45335</c:v>
                </c:pt>
                <c:pt idx="185">
                  <c:v>45336</c:v>
                </c:pt>
                <c:pt idx="186">
                  <c:v>45337</c:v>
                </c:pt>
                <c:pt idx="187">
                  <c:v>45338</c:v>
                </c:pt>
                <c:pt idx="188">
                  <c:v>45341</c:v>
                </c:pt>
                <c:pt idx="189">
                  <c:v>45342</c:v>
                </c:pt>
                <c:pt idx="190">
                  <c:v>45343</c:v>
                </c:pt>
                <c:pt idx="191">
                  <c:v>45344</c:v>
                </c:pt>
                <c:pt idx="192">
                  <c:v>45345</c:v>
                </c:pt>
                <c:pt idx="193">
                  <c:v>45348</c:v>
                </c:pt>
                <c:pt idx="194">
                  <c:v>45349</c:v>
                </c:pt>
                <c:pt idx="195">
                  <c:v>45350</c:v>
                </c:pt>
                <c:pt idx="196">
                  <c:v>45351</c:v>
                </c:pt>
                <c:pt idx="197">
                  <c:v>45352</c:v>
                </c:pt>
                <c:pt idx="198">
                  <c:v>45355</c:v>
                </c:pt>
                <c:pt idx="199">
                  <c:v>45356</c:v>
                </c:pt>
                <c:pt idx="200">
                  <c:v>45357</c:v>
                </c:pt>
                <c:pt idx="201">
                  <c:v>45358</c:v>
                </c:pt>
                <c:pt idx="202">
                  <c:v>45362</c:v>
                </c:pt>
                <c:pt idx="203">
                  <c:v>45363</c:v>
                </c:pt>
                <c:pt idx="204">
                  <c:v>45364</c:v>
                </c:pt>
                <c:pt idx="205">
                  <c:v>45365</c:v>
                </c:pt>
                <c:pt idx="206">
                  <c:v>45366</c:v>
                </c:pt>
                <c:pt idx="207">
                  <c:v>45369</c:v>
                </c:pt>
                <c:pt idx="208">
                  <c:v>45370</c:v>
                </c:pt>
                <c:pt idx="209">
                  <c:v>45371</c:v>
                </c:pt>
                <c:pt idx="210">
                  <c:v>45372</c:v>
                </c:pt>
                <c:pt idx="211">
                  <c:v>45373</c:v>
                </c:pt>
                <c:pt idx="212">
                  <c:v>45377</c:v>
                </c:pt>
                <c:pt idx="213">
                  <c:v>45378</c:v>
                </c:pt>
                <c:pt idx="214">
                  <c:v>45379</c:v>
                </c:pt>
                <c:pt idx="215">
                  <c:v>45383</c:v>
                </c:pt>
                <c:pt idx="216">
                  <c:v>45384</c:v>
                </c:pt>
                <c:pt idx="217">
                  <c:v>45385</c:v>
                </c:pt>
                <c:pt idx="218">
                  <c:v>45386</c:v>
                </c:pt>
                <c:pt idx="219">
                  <c:v>45387</c:v>
                </c:pt>
                <c:pt idx="220">
                  <c:v>45390</c:v>
                </c:pt>
                <c:pt idx="221">
                  <c:v>45391</c:v>
                </c:pt>
                <c:pt idx="222">
                  <c:v>45392</c:v>
                </c:pt>
                <c:pt idx="223">
                  <c:v>45394</c:v>
                </c:pt>
                <c:pt idx="224">
                  <c:v>45397</c:v>
                </c:pt>
                <c:pt idx="225">
                  <c:v>45398</c:v>
                </c:pt>
                <c:pt idx="226">
                  <c:v>45400</c:v>
                </c:pt>
                <c:pt idx="227">
                  <c:v>45401</c:v>
                </c:pt>
                <c:pt idx="228">
                  <c:v>45404</c:v>
                </c:pt>
                <c:pt idx="229">
                  <c:v>45405</c:v>
                </c:pt>
                <c:pt idx="230">
                  <c:v>45406</c:v>
                </c:pt>
                <c:pt idx="231">
                  <c:v>45407</c:v>
                </c:pt>
                <c:pt idx="232">
                  <c:v>45408</c:v>
                </c:pt>
                <c:pt idx="233">
                  <c:v>45411</c:v>
                </c:pt>
                <c:pt idx="234">
                  <c:v>45412</c:v>
                </c:pt>
                <c:pt idx="235">
                  <c:v>45414</c:v>
                </c:pt>
                <c:pt idx="236">
                  <c:v>45415</c:v>
                </c:pt>
                <c:pt idx="237">
                  <c:v>45418</c:v>
                </c:pt>
                <c:pt idx="238">
                  <c:v>45419</c:v>
                </c:pt>
                <c:pt idx="239">
                  <c:v>45420</c:v>
                </c:pt>
                <c:pt idx="240">
                  <c:v>45421</c:v>
                </c:pt>
                <c:pt idx="241">
                  <c:v>45422</c:v>
                </c:pt>
                <c:pt idx="242">
                  <c:v>45425</c:v>
                </c:pt>
                <c:pt idx="243">
                  <c:v>45426</c:v>
                </c:pt>
                <c:pt idx="244">
                  <c:v>45427</c:v>
                </c:pt>
                <c:pt idx="245">
                  <c:v>45428</c:v>
                </c:pt>
              </c:numCache>
            </c:numRef>
          </c:cat>
          <c:val>
            <c:numRef>
              <c:f>BALKRISIND.NS!$N$2:$N$247</c:f>
              <c:numCache>
                <c:formatCode>0.00</c:formatCode>
                <c:ptCount val="246"/>
                <c:pt idx="0">
                  <c:v>1</c:v>
                </c:pt>
                <c:pt idx="1">
                  <c:v>1</c:v>
                </c:pt>
                <c:pt idx="2">
                  <c:v>0.99485233373487358</c:v>
                </c:pt>
                <c:pt idx="3">
                  <c:v>1.0013545863444044</c:v>
                </c:pt>
                <c:pt idx="4">
                  <c:v>1.0270929203825232</c:v>
                </c:pt>
                <c:pt idx="5">
                  <c:v>1.03982649422777</c:v>
                </c:pt>
                <c:pt idx="6">
                  <c:v>1.0544567748513494</c:v>
                </c:pt>
                <c:pt idx="7">
                  <c:v>1.0633974369500896</c:v>
                </c:pt>
                <c:pt idx="8">
                  <c:v>1.0628554874028642</c:v>
                </c:pt>
                <c:pt idx="9">
                  <c:v>1.0448387368495426</c:v>
                </c:pt>
                <c:pt idx="10">
                  <c:v>1.0587915574829476</c:v>
                </c:pt>
                <c:pt idx="11">
                  <c:v>1.059333507030173</c:v>
                </c:pt>
                <c:pt idx="12">
                  <c:v>1.0619073401627364</c:v>
                </c:pt>
                <c:pt idx="13">
                  <c:v>1.0602817356449215</c:v>
                </c:pt>
                <c:pt idx="14">
                  <c:v>1.0609590301733676</c:v>
                </c:pt>
                <c:pt idx="15">
                  <c:v>1.068138661398452</c:v>
                </c:pt>
                <c:pt idx="16">
                  <c:v>1.0734218353940399</c:v>
                </c:pt>
                <c:pt idx="17">
                  <c:v>1.0980763489998409</c:v>
                </c:pt>
                <c:pt idx="18">
                  <c:v>1.1021402789197576</c:v>
                </c:pt>
                <c:pt idx="19">
                  <c:v>1.1068815033681199</c:v>
                </c:pt>
                <c:pt idx="20">
                  <c:v>1.1059333588404794</c:v>
                </c:pt>
                <c:pt idx="21">
                  <c:v>1.1036304597942186</c:v>
                </c:pt>
                <c:pt idx="22">
                  <c:v>1.1151449550255221</c:v>
                </c:pt>
                <c:pt idx="23">
                  <c:v>1.1026821470923625</c:v>
                </c:pt>
                <c:pt idx="24">
                  <c:v>1.1079653238004377</c:v>
                </c:pt>
                <c:pt idx="25">
                  <c:v>1.1364129146144732</c:v>
                </c:pt>
                <c:pt idx="26">
                  <c:v>1.1246274852968674</c:v>
                </c:pt>
                <c:pt idx="27">
                  <c:v>1.1267948766126665</c:v>
                </c:pt>
                <c:pt idx="28">
                  <c:v>1.0938769954365708</c:v>
                </c:pt>
                <c:pt idx="29">
                  <c:v>1.0814141875034111</c:v>
                </c:pt>
                <c:pt idx="30">
                  <c:v>1.1093199942319498</c:v>
                </c:pt>
                <c:pt idx="31">
                  <c:v>1.1018694289205628</c:v>
                </c:pt>
                <c:pt idx="32">
                  <c:v>1.075589226709839</c:v>
                </c:pt>
                <c:pt idx="33">
                  <c:v>1.0765375394116952</c:v>
                </c:pt>
                <c:pt idx="34">
                  <c:v>1.0811432534171088</c:v>
                </c:pt>
                <c:pt idx="35">
                  <c:v>1.1132484164214047</c:v>
                </c:pt>
                <c:pt idx="36">
                  <c:v>1.1328907714925414</c:v>
                </c:pt>
                <c:pt idx="37">
                  <c:v>1.161880230479182</c:v>
                </c:pt>
                <c:pt idx="38">
                  <c:v>1.1740720202389314</c:v>
                </c:pt>
                <c:pt idx="39">
                  <c:v>1.1720400552789731</c:v>
                </c:pt>
                <c:pt idx="40">
                  <c:v>1.150230227517417</c:v>
                </c:pt>
                <c:pt idx="41">
                  <c:v>1.1278522068935402</c:v>
                </c:pt>
                <c:pt idx="42">
                  <c:v>1.1282591450954889</c:v>
                </c:pt>
                <c:pt idx="43">
                  <c:v>1.1399228081435402</c:v>
                </c:pt>
                <c:pt idx="44">
                  <c:v>1.139651543133781</c:v>
                </c:pt>
                <c:pt idx="45">
                  <c:v>1.1380240344498478</c:v>
                </c:pt>
                <c:pt idx="46">
                  <c:v>1.1353115471014992</c:v>
                </c:pt>
                <c:pt idx="47">
                  <c:v>1.124868535910053</c:v>
                </c:pt>
                <c:pt idx="48">
                  <c:v>1.1395159513162119</c:v>
                </c:pt>
                <c:pt idx="49">
                  <c:v>1.1544346317321297</c:v>
                </c:pt>
                <c:pt idx="50">
                  <c:v>1.1385665644693657</c:v>
                </c:pt>
                <c:pt idx="51">
                  <c:v>1.150908349354504</c:v>
                </c:pt>
                <c:pt idx="52">
                  <c:v>1.1739644918154681</c:v>
                </c:pt>
                <c:pt idx="53">
                  <c:v>1.1589102195819809</c:v>
                </c:pt>
                <c:pt idx="54">
                  <c:v>1.1521290012111092</c:v>
                </c:pt>
                <c:pt idx="55">
                  <c:v>1.1705738826300323</c:v>
                </c:pt>
                <c:pt idx="56">
                  <c:v>1.1861706848830371</c:v>
                </c:pt>
                <c:pt idx="57">
                  <c:v>1.1795251397043551</c:v>
                </c:pt>
                <c:pt idx="58">
                  <c:v>1.1883407235864885</c:v>
                </c:pt>
                <c:pt idx="59">
                  <c:v>1.189561294068473</c:v>
                </c:pt>
                <c:pt idx="60">
                  <c:v>1.1705738826300323</c:v>
                </c:pt>
                <c:pt idx="61">
                  <c:v>1.0737381331187561</c:v>
                </c:pt>
                <c:pt idx="62">
                  <c:v>1.0836386956653046</c:v>
                </c:pt>
                <c:pt idx="63">
                  <c:v>1.0750943767929304</c:v>
                </c:pt>
                <c:pt idx="64">
                  <c:v>1.0624813268980331</c:v>
                </c:pt>
                <c:pt idx="65">
                  <c:v>1.0623456537058433</c:v>
                </c:pt>
                <c:pt idx="66">
                  <c:v>1.0817399219716124</c:v>
                </c:pt>
                <c:pt idx="67">
                  <c:v>1.0685844234318176</c:v>
                </c:pt>
                <c:pt idx="68">
                  <c:v>1.0669569147478843</c:v>
                </c:pt>
                <c:pt idx="69">
                  <c:v>1.0730600112816688</c:v>
                </c:pt>
                <c:pt idx="70">
                  <c:v>1.0555644353349716</c:v>
                </c:pt>
                <c:pt idx="71">
                  <c:v>1.0622100618882739</c:v>
                </c:pt>
                <c:pt idx="72">
                  <c:v>1.0569206790091459</c:v>
                </c:pt>
                <c:pt idx="73">
                  <c:v>1.0601756963770126</c:v>
                </c:pt>
                <c:pt idx="74">
                  <c:v>1.05353006982371</c:v>
                </c:pt>
                <c:pt idx="75">
                  <c:v>1.0436295072771613</c:v>
                </c:pt>
                <c:pt idx="76">
                  <c:v>1.0574632090286638</c:v>
                </c:pt>
                <c:pt idx="77">
                  <c:v>1.0405101631014844</c:v>
                </c:pt>
                <c:pt idx="78">
                  <c:v>1.0368482889062896</c:v>
                </c:pt>
                <c:pt idx="79">
                  <c:v>1.0424088554205562</c:v>
                </c:pt>
                <c:pt idx="80">
                  <c:v>1.0352207802223563</c:v>
                </c:pt>
                <c:pt idx="81">
                  <c:v>1.0405101631014844</c:v>
                </c:pt>
                <c:pt idx="82">
                  <c:v>1.0340002097403718</c:v>
                </c:pt>
                <c:pt idx="83">
                  <c:v>1.0443076291142486</c:v>
                </c:pt>
                <c:pt idx="84">
                  <c:v>1.037662002560946</c:v>
                </c:pt>
                <c:pt idx="85">
                  <c:v>1.0209802216435255</c:v>
                </c:pt>
                <c:pt idx="86">
                  <c:v>1.0118933727516333</c:v>
                </c:pt>
                <c:pt idx="87">
                  <c:v>1.0278971132065871</c:v>
                </c:pt>
                <c:pt idx="88">
                  <c:v>1.0003653015211513</c:v>
                </c:pt>
                <c:pt idx="89">
                  <c:v>1.0083671717486282</c:v>
                </c:pt>
                <c:pt idx="90">
                  <c:v>1.0238283821840641</c:v>
                </c:pt>
                <c:pt idx="91">
                  <c:v>1.0051121543807617</c:v>
                </c:pt>
                <c:pt idx="92">
                  <c:v>1.0212514866532847</c:v>
                </c:pt>
                <c:pt idx="93">
                  <c:v>0.99602538686348996</c:v>
                </c:pt>
                <c:pt idx="94">
                  <c:v>0.99995844469382322</c:v>
                </c:pt>
                <c:pt idx="95">
                  <c:v>1.0087740285759565</c:v>
                </c:pt>
                <c:pt idx="96">
                  <c:v>1.0047052975534334</c:v>
                </c:pt>
                <c:pt idx="97">
                  <c:v>1.0104015372598898</c:v>
                </c:pt>
                <c:pt idx="98">
                  <c:v>1.0318301710369204</c:v>
                </c:pt>
                <c:pt idx="99">
                  <c:v>1.0066040712471258</c:v>
                </c:pt>
                <c:pt idx="100">
                  <c:v>1.0177252856502794</c:v>
                </c:pt>
                <c:pt idx="101">
                  <c:v>1.0254558094933768</c:v>
                </c:pt>
                <c:pt idx="102">
                  <c:v>1.0288464186788127</c:v>
                </c:pt>
                <c:pt idx="103">
                  <c:v>1.0349495152125974</c:v>
                </c:pt>
                <c:pt idx="104">
                  <c:v>1.0323727010564383</c:v>
                </c:pt>
                <c:pt idx="105">
                  <c:v>1.0575988008462331</c:v>
                </c:pt>
                <c:pt idx="106">
                  <c:v>1.0383401243980332</c:v>
                </c:pt>
                <c:pt idx="107">
                  <c:v>1.0443076291142486</c:v>
                </c:pt>
                <c:pt idx="108">
                  <c:v>1.0414595499483306</c:v>
                </c:pt>
                <c:pt idx="109">
                  <c:v>1.0171827556307615</c:v>
                </c:pt>
                <c:pt idx="110">
                  <c:v>1.0163690419761051</c:v>
                </c:pt>
                <c:pt idx="111">
                  <c:v>1.0056546844002796</c:v>
                </c:pt>
                <c:pt idx="112">
                  <c:v>1.0188102643146948</c:v>
                </c:pt>
                <c:pt idx="113">
                  <c:v>1.014877125109741</c:v>
                </c:pt>
                <c:pt idx="114">
                  <c:v>1.0342713933755101</c:v>
                </c:pt>
                <c:pt idx="115">
                  <c:v>1.0326439660661975</c:v>
                </c:pt>
                <c:pt idx="116">
                  <c:v>1.0508175824753614</c:v>
                </c:pt>
                <c:pt idx="117">
                  <c:v>1.0424088554205562</c:v>
                </c:pt>
                <c:pt idx="118">
                  <c:v>1.0660075279010381</c:v>
                </c:pt>
                <c:pt idx="119">
                  <c:v>1.0418664067756589</c:v>
                </c:pt>
                <c:pt idx="120">
                  <c:v>1.1129335264776223</c:v>
                </c:pt>
                <c:pt idx="121">
                  <c:v>1.1334128547824274</c:v>
                </c:pt>
                <c:pt idx="122">
                  <c:v>1.1357184853034479</c:v>
                </c:pt>
                <c:pt idx="123">
                  <c:v>1.1269029014213146</c:v>
                </c:pt>
                <c:pt idx="124">
                  <c:v>1.1617582987478989</c:v>
                </c:pt>
                <c:pt idx="125">
                  <c:v>1.1605377282659144</c:v>
                </c:pt>
                <c:pt idx="126">
                  <c:v>1.1690820471382886</c:v>
                </c:pt>
                <c:pt idx="127">
                  <c:v>1.1551127535692169</c:v>
                </c:pt>
                <c:pt idx="128">
                  <c:v>1.1517221443837811</c:v>
                </c:pt>
                <c:pt idx="129">
                  <c:v>1.1415503168274734</c:v>
                </c:pt>
                <c:pt idx="130">
                  <c:v>1.1418215818372324</c:v>
                </c:pt>
                <c:pt idx="131">
                  <c:v>1.124597270900294</c:v>
                </c:pt>
                <c:pt idx="132">
                  <c:v>1.1462971696870836</c:v>
                </c:pt>
                <c:pt idx="133">
                  <c:v>1.1557908754063042</c:v>
                </c:pt>
                <c:pt idx="134">
                  <c:v>1.1593170764093093</c:v>
                </c:pt>
                <c:pt idx="135">
                  <c:v>1.2001400598267293</c:v>
                </c:pt>
                <c:pt idx="136">
                  <c:v>1.2204837149393446</c:v>
                </c:pt>
                <c:pt idx="137">
                  <c:v>1.244082306045206</c:v>
                </c:pt>
                <c:pt idx="138">
                  <c:v>1.2543898067937034</c:v>
                </c:pt>
                <c:pt idx="139">
                  <c:v>1.2345886003259856</c:v>
                </c:pt>
                <c:pt idx="140">
                  <c:v>1.243811041035447</c:v>
                </c:pt>
                <c:pt idx="141">
                  <c:v>1.2221111422486575</c:v>
                </c:pt>
                <c:pt idx="142">
                  <c:v>1.2202124499295857</c:v>
                </c:pt>
                <c:pt idx="143">
                  <c:v>1.2088199705166729</c:v>
                </c:pt>
                <c:pt idx="144">
                  <c:v>1.2229249372779343</c:v>
                </c:pt>
                <c:pt idx="145">
                  <c:v>1.2221111422486575</c:v>
                </c:pt>
                <c:pt idx="146">
                  <c:v>1.2288923606195292</c:v>
                </c:pt>
                <c:pt idx="147">
                  <c:v>1.2351311303455035</c:v>
                </c:pt>
                <c:pt idx="148">
                  <c:v>1.169895760792945</c:v>
                </c:pt>
                <c:pt idx="149">
                  <c:v>1.167047681627027</c:v>
                </c:pt>
                <c:pt idx="150">
                  <c:v>1.1597239332366374</c:v>
                </c:pt>
                <c:pt idx="151">
                  <c:v>1.1673189466367861</c:v>
                </c:pt>
                <c:pt idx="152">
                  <c:v>1.1816950970331859</c:v>
                </c:pt>
                <c:pt idx="153">
                  <c:v>1.1905106809153192</c:v>
                </c:pt>
                <c:pt idx="154">
                  <c:v>1.2316048479678778</c:v>
                </c:pt>
                <c:pt idx="155">
                  <c:v>1.2294348906390471</c:v>
                </c:pt>
                <c:pt idx="156">
                  <c:v>1.2381148827036113</c:v>
                </c:pt>
                <c:pt idx="157">
                  <c:v>1.2416410837066163</c:v>
                </c:pt>
                <c:pt idx="158">
                  <c:v>1.2176355543988062</c:v>
                </c:pt>
                <c:pt idx="159">
                  <c:v>1.2491004239145751</c:v>
                </c:pt>
                <c:pt idx="160">
                  <c:v>1.2335036216615702</c:v>
                </c:pt>
                <c:pt idx="161">
                  <c:v>1.2703934658740366</c:v>
                </c:pt>
                <c:pt idx="162">
                  <c:v>1.2659178780241853</c:v>
                </c:pt>
                <c:pt idx="163">
                  <c:v>1.27188530136578</c:v>
                </c:pt>
                <c:pt idx="164">
                  <c:v>1.271207179528693</c:v>
                </c:pt>
                <c:pt idx="165">
                  <c:v>1.2811077420752417</c:v>
                </c:pt>
                <c:pt idx="166">
                  <c:v>1.2819215371045185</c:v>
                </c:pt>
                <c:pt idx="167">
                  <c:v>1.279615906583498</c:v>
                </c:pt>
                <c:pt idx="168">
                  <c:v>1.356379265991918</c:v>
                </c:pt>
                <c:pt idx="169">
                  <c:v>1.3656017880759999</c:v>
                </c:pt>
                <c:pt idx="170">
                  <c:v>1.384453526322251</c:v>
                </c:pt>
                <c:pt idx="171">
                  <c:v>1.4260902233943278</c:v>
                </c:pt>
                <c:pt idx="172">
                  <c:v>1.4039833864055893</c:v>
                </c:pt>
                <c:pt idx="173">
                  <c:v>1.4301589544168507</c:v>
                </c:pt>
                <c:pt idx="174">
                  <c:v>1.4430432693215069</c:v>
                </c:pt>
                <c:pt idx="175">
                  <c:v>1.4660994117824711</c:v>
                </c:pt>
                <c:pt idx="176">
                  <c:v>1.4483326522006352</c:v>
                </c:pt>
                <c:pt idx="177">
                  <c:v>1.4639294544536403</c:v>
                </c:pt>
                <c:pt idx="178">
                  <c:v>1.4796618485242146</c:v>
                </c:pt>
                <c:pt idx="179">
                  <c:v>1.5000055036368296</c:v>
                </c:pt>
                <c:pt idx="180">
                  <c:v>1.4978355463079989</c:v>
                </c:pt>
                <c:pt idx="181">
                  <c:v>1.46148815074043</c:v>
                </c:pt>
                <c:pt idx="182">
                  <c:v>1.3830972826480767</c:v>
                </c:pt>
                <c:pt idx="183">
                  <c:v>1.3905567042306561</c:v>
                </c:pt>
                <c:pt idx="184">
                  <c:v>1.3855385049866664</c:v>
                </c:pt>
                <c:pt idx="185">
                  <c:v>1.4049328546270561</c:v>
                </c:pt>
                <c:pt idx="186">
                  <c:v>1.4119852566330662</c:v>
                </c:pt>
                <c:pt idx="187">
                  <c:v>1.4339565018042353</c:v>
                </c:pt>
                <c:pt idx="188">
                  <c:v>1.4425007393019891</c:v>
                </c:pt>
                <c:pt idx="189">
                  <c:v>1.4056109764641433</c:v>
                </c:pt>
                <c:pt idx="190">
                  <c:v>1.4003215935850151</c:v>
                </c:pt>
                <c:pt idx="191">
                  <c:v>1.4182239449844201</c:v>
                </c:pt>
                <c:pt idx="192">
                  <c:v>1.4206652486976303</c:v>
                </c:pt>
                <c:pt idx="193">
                  <c:v>1.4274464670685021</c:v>
                </c:pt>
                <c:pt idx="194">
                  <c:v>1.4052040382621944</c:v>
                </c:pt>
                <c:pt idx="195">
                  <c:v>1.3765873292869639</c:v>
                </c:pt>
                <c:pt idx="196">
                  <c:v>1.4064246901187996</c:v>
                </c:pt>
                <c:pt idx="197">
                  <c:v>1.4370757646052916</c:v>
                </c:pt>
                <c:pt idx="198">
                  <c:v>1.4514519150016916</c:v>
                </c:pt>
                <c:pt idx="199">
                  <c:v>1.470168142804994</c:v>
                </c:pt>
                <c:pt idx="200">
                  <c:v>1.4519944450212094</c:v>
                </c:pt>
                <c:pt idx="201">
                  <c:v>1.4015422454416202</c:v>
                </c:pt>
                <c:pt idx="202">
                  <c:v>1.3851316481593383</c:v>
                </c:pt>
                <c:pt idx="203">
                  <c:v>1.3755023506225486</c:v>
                </c:pt>
                <c:pt idx="204">
                  <c:v>1.3348150403973182</c:v>
                </c:pt>
                <c:pt idx="205">
                  <c:v>1.3631604843627898</c:v>
                </c:pt>
                <c:pt idx="206">
                  <c:v>1.2828709239513647</c:v>
                </c:pt>
                <c:pt idx="207">
                  <c:v>1.2425904705534625</c:v>
                </c:pt>
                <c:pt idx="208">
                  <c:v>1.2340461516810881</c:v>
                </c:pt>
                <c:pt idx="209">
                  <c:v>1.2261798732711804</c:v>
                </c:pt>
                <c:pt idx="210">
                  <c:v>1.2504566675887496</c:v>
                </c:pt>
                <c:pt idx="211">
                  <c:v>1.2703934658740366</c:v>
                </c:pt>
                <c:pt idx="212">
                  <c:v>1.2788021929288416</c:v>
                </c:pt>
                <c:pt idx="213">
                  <c:v>1.2686303653725339</c:v>
                </c:pt>
                <c:pt idx="214">
                  <c:v>1.2652397561870981</c:v>
                </c:pt>
                <c:pt idx="215">
                  <c:v>1.2621203306368007</c:v>
                </c:pt>
                <c:pt idx="216">
                  <c:v>1.2751403187336467</c:v>
                </c:pt>
                <c:pt idx="217">
                  <c:v>1.271207179528693</c:v>
                </c:pt>
                <c:pt idx="218">
                  <c:v>1.2473373234130727</c:v>
                </c:pt>
                <c:pt idx="219">
                  <c:v>1.2706647308837955</c:v>
                </c:pt>
                <c:pt idx="220">
                  <c:v>1.2745977887141289</c:v>
                </c:pt>
                <c:pt idx="221">
                  <c:v>1.2744621968965597</c:v>
                </c:pt>
                <c:pt idx="222">
                  <c:v>1.325728191505426</c:v>
                </c:pt>
                <c:pt idx="223">
                  <c:v>1.3082326155587285</c:v>
                </c:pt>
                <c:pt idx="224">
                  <c:v>1.2838202294235903</c:v>
                </c:pt>
                <c:pt idx="225">
                  <c:v>1.2953483006540722</c:v>
                </c:pt>
                <c:pt idx="226">
                  <c:v>1.283549045788452</c:v>
                </c:pt>
                <c:pt idx="227">
                  <c:v>1.2840914944333492</c:v>
                </c:pt>
                <c:pt idx="228">
                  <c:v>1.302129519024944</c:v>
                </c:pt>
                <c:pt idx="229">
                  <c:v>1.3193538299618823</c:v>
                </c:pt>
                <c:pt idx="230">
                  <c:v>1.3197606867892104</c:v>
                </c:pt>
                <c:pt idx="231">
                  <c:v>1.3543449004806565</c:v>
                </c:pt>
                <c:pt idx="232">
                  <c:v>1.3356287540519745</c:v>
                </c:pt>
                <c:pt idx="233">
                  <c:v>1.3417318505857592</c:v>
                </c:pt>
                <c:pt idx="234">
                  <c:v>1.3836398126675946</c:v>
                </c:pt>
                <c:pt idx="235">
                  <c:v>1.3924553151751073</c:v>
                </c:pt>
                <c:pt idx="236">
                  <c:v>1.3631604843627898</c:v>
                </c:pt>
                <c:pt idx="237">
                  <c:v>1.3093176755977645</c:v>
                </c:pt>
                <c:pt idx="238">
                  <c:v>1.2975183393575236</c:v>
                </c:pt>
                <c:pt idx="239">
                  <c:v>1.2998239698785441</c:v>
                </c:pt>
                <c:pt idx="240">
                  <c:v>1.2980607880024209</c:v>
                </c:pt>
                <c:pt idx="241">
                  <c:v>1.3040282927186364</c:v>
                </c:pt>
                <c:pt idx="242">
                  <c:v>1.2961620956833493</c:v>
                </c:pt>
                <c:pt idx="243">
                  <c:v>1.2861258599446108</c:v>
                </c:pt>
                <c:pt idx="244">
                  <c:v>1.2859902681270416</c:v>
                </c:pt>
                <c:pt idx="245">
                  <c:v>1.3241006828214925</c:v>
                </c:pt>
              </c:numCache>
            </c:numRef>
          </c:val>
          <c:smooth val="0"/>
          <c:extLst>
            <c:ext xmlns:c16="http://schemas.microsoft.com/office/drawing/2014/chart" uri="{C3380CC4-5D6E-409C-BE32-E72D297353CC}">
              <c16:uniqueId val="{00000006-1DCA-454D-9A01-E328CE21A932}"/>
            </c:ext>
          </c:extLst>
        </c:ser>
        <c:dLbls>
          <c:showLegendKey val="0"/>
          <c:showVal val="0"/>
          <c:showCatName val="0"/>
          <c:showSerName val="0"/>
          <c:showPercent val="0"/>
          <c:showBubbleSize val="0"/>
        </c:dLbls>
        <c:smooth val="0"/>
        <c:axId val="1135286736"/>
        <c:axId val="1135278096"/>
      </c:lineChart>
      <c:dateAx>
        <c:axId val="1135286736"/>
        <c:scaling>
          <c:orientation val="minMax"/>
        </c:scaling>
        <c:delete val="0"/>
        <c:axPos val="b"/>
        <c:numFmt formatCode="mmmm\,\ yyyy" sourceLinked="0"/>
        <c:majorTickMark val="out"/>
        <c:minorTickMark val="none"/>
        <c:tickLblPos val="nextTo"/>
        <c:spPr>
          <a:noFill/>
          <a:ln w="9525" cap="flat" cmpd="sng" algn="ctr">
            <a:solidFill>
              <a:schemeClr val="tx1">
                <a:lumMod val="15000"/>
                <a:lumOff val="85000"/>
              </a:schemeClr>
            </a:solidFill>
            <a:round/>
          </a:ln>
          <a:effectLst/>
        </c:spPr>
        <c:txPr>
          <a:bodyPr rot="-1200000" spcFirstLastPara="1" vertOverflow="ellipsis" wrap="square" anchor="ctr" anchorCtr="1"/>
          <a:lstStyle/>
          <a:p>
            <a:pPr>
              <a:defRPr sz="700" b="1" i="0" u="none" strike="noStrike" kern="1200" baseline="0">
                <a:solidFill>
                  <a:schemeClr val="tx1">
                    <a:lumMod val="65000"/>
                    <a:lumOff val="35000"/>
                  </a:schemeClr>
                </a:solidFill>
                <a:latin typeface="+mn-lt"/>
                <a:ea typeface="+mn-ea"/>
                <a:cs typeface="+mn-cs"/>
              </a:defRPr>
            </a:pPr>
            <a:endParaRPr lang="en-US"/>
          </a:p>
        </c:txPr>
        <c:crossAx val="1135278096"/>
        <c:crosses val="autoZero"/>
        <c:auto val="1"/>
        <c:lblOffset val="100"/>
        <c:baseTimeUnit val="days"/>
        <c:majorUnit val="1"/>
        <c:majorTimeUnit val="months"/>
        <c:minorUnit val="1"/>
        <c:minorTimeUnit val="months"/>
      </c:dateAx>
      <c:valAx>
        <c:axId val="1135278096"/>
        <c:scaling>
          <c:orientation val="minMax"/>
        </c:scaling>
        <c:delete val="1"/>
        <c:axPos val="l"/>
        <c:numFmt formatCode="General" sourceLinked="1"/>
        <c:majorTickMark val="none"/>
        <c:minorTickMark val="none"/>
        <c:tickLblPos val="nextTo"/>
        <c:crossAx val="1135286736"/>
        <c:crosses val="autoZero"/>
        <c:crossBetween val="between"/>
      </c:valAx>
      <c:spPr>
        <a:noFill/>
        <a:ln>
          <a:noFill/>
        </a:ln>
        <a:effectLst/>
      </c:spPr>
    </c:plotArea>
    <c:legend>
      <c:legendPos val="b"/>
      <c:layout>
        <c:manualLayout>
          <c:xMode val="edge"/>
          <c:yMode val="edge"/>
          <c:x val="4.628347131575844E-2"/>
          <c:y val="7.6505998938497813E-2"/>
          <c:w val="0.87780342341840523"/>
          <c:h val="4.201972464859551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rgbClr val="9400D1"/>
                </a:solidFill>
                <a:latin typeface="+mn-lt"/>
                <a:ea typeface="+mn-ea"/>
                <a:cs typeface="+mn-cs"/>
              </a:defRPr>
            </a:pPr>
            <a:r>
              <a:rPr lang="en-US" sz="1200" b="1" dirty="0">
                <a:solidFill>
                  <a:srgbClr val="9400D1"/>
                </a:solidFill>
                <a:latin typeface="Calibri" panose="020F0502020204030204" pitchFamily="34" charset="0"/>
                <a:ea typeface="Calibri" panose="020F0502020204030204" pitchFamily="34" charset="0"/>
                <a:cs typeface="Calibri" panose="020F0502020204030204" pitchFamily="34" charset="0"/>
              </a:rPr>
              <a:t>India EV sales</a:t>
            </a:r>
            <a:r>
              <a:rPr lang="en-US" sz="1200" b="1"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growth in Units (Mn)</a:t>
            </a:r>
            <a:endParaRPr lang="en-US"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200" b="1" i="0" u="none" strike="noStrike" kern="1200" spc="0" baseline="0">
              <a:solidFill>
                <a:srgbClr val="9400D1"/>
              </a:solidFill>
              <a:latin typeface="+mn-lt"/>
              <a:ea typeface="+mn-ea"/>
              <a:cs typeface="+mn-cs"/>
            </a:defRPr>
          </a:pPr>
          <a:endParaRPr lang="en-US"/>
        </a:p>
      </c:txPr>
    </c:title>
    <c:autoTitleDeleted val="0"/>
    <c:plotArea>
      <c:layout>
        <c:manualLayout>
          <c:layoutTarget val="inner"/>
          <c:xMode val="edge"/>
          <c:yMode val="edge"/>
          <c:x val="0.11019506776853732"/>
          <c:y val="0.17438466635277083"/>
          <c:w val="0.81705550015166373"/>
          <c:h val="0.67132462996653919"/>
        </c:manualLayout>
      </c:layout>
      <c:barChart>
        <c:barDir val="col"/>
        <c:grouping val="clustered"/>
        <c:varyColors val="0"/>
        <c:ser>
          <c:idx val="0"/>
          <c:order val="0"/>
          <c:tx>
            <c:strRef>
              <c:f>'[Apollo Tyres Worksheet.xlsx]page 3'!$F$62</c:f>
              <c:strCache>
                <c:ptCount val="1"/>
                <c:pt idx="0">
                  <c:v>Mn</c:v>
                </c:pt>
              </c:strCache>
            </c:strRef>
          </c:tx>
          <c:spPr>
            <a:solidFill>
              <a:schemeClr val="accent1"/>
            </a:solidFill>
            <a:ln>
              <a:noFill/>
            </a:ln>
            <a:effectLst/>
          </c:spPr>
          <c:invertIfNegative val="0"/>
          <c:dPt>
            <c:idx val="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1-CB6D-4077-98B0-0EDFA07A4008}"/>
              </c:ext>
            </c:extLst>
          </c:dPt>
          <c:dPt>
            <c:idx val="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3-CB6D-4077-98B0-0EDFA07A4008}"/>
              </c:ext>
            </c:extLst>
          </c:dPt>
          <c:dPt>
            <c:idx val="2"/>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5-CB6D-4077-98B0-0EDFA07A4008}"/>
              </c:ext>
            </c:extLst>
          </c:dPt>
          <c:dPt>
            <c:idx val="3"/>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7-CB6D-4077-98B0-0EDFA07A4008}"/>
              </c:ext>
            </c:extLst>
          </c:dPt>
          <c:dPt>
            <c:idx val="4"/>
            <c:invertIfNegative val="0"/>
            <c:bubble3D val="0"/>
            <c:spPr>
              <a:solidFill>
                <a:srgbClr val="890980"/>
              </a:solidFill>
              <a:ln>
                <a:noFill/>
              </a:ln>
              <a:effectLst/>
            </c:spPr>
            <c:extLst>
              <c:ext xmlns:c16="http://schemas.microsoft.com/office/drawing/2014/chart" uri="{C3380CC4-5D6E-409C-BE32-E72D297353CC}">
                <c16:uniqueId val="{00000009-CB6D-4077-98B0-0EDFA07A4008}"/>
              </c:ext>
            </c:extLst>
          </c:dPt>
          <c:dPt>
            <c:idx val="5"/>
            <c:invertIfNegative val="0"/>
            <c:bubble3D val="0"/>
            <c:spPr>
              <a:solidFill>
                <a:srgbClr val="890980"/>
              </a:solidFill>
              <a:ln>
                <a:noFill/>
              </a:ln>
              <a:effectLst/>
            </c:spPr>
            <c:extLst>
              <c:ext xmlns:c16="http://schemas.microsoft.com/office/drawing/2014/chart" uri="{C3380CC4-5D6E-409C-BE32-E72D297353CC}">
                <c16:uniqueId val="{0000000B-CB6D-4077-98B0-0EDFA07A4008}"/>
              </c:ext>
            </c:extLst>
          </c:dPt>
          <c:dPt>
            <c:idx val="6"/>
            <c:invertIfNegative val="0"/>
            <c:bubble3D val="0"/>
            <c:spPr>
              <a:solidFill>
                <a:srgbClr val="890980"/>
              </a:solidFill>
              <a:ln>
                <a:noFill/>
              </a:ln>
              <a:effectLst/>
            </c:spPr>
            <c:extLst>
              <c:ext xmlns:c16="http://schemas.microsoft.com/office/drawing/2014/chart" uri="{C3380CC4-5D6E-409C-BE32-E72D297353CC}">
                <c16:uniqueId val="{0000000D-CB6D-4077-98B0-0EDFA07A400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 3'!$E$63:$E$69</c:f>
              <c:strCache>
                <c:ptCount val="7"/>
                <c:pt idx="0">
                  <c:v>FY21A</c:v>
                </c:pt>
                <c:pt idx="1">
                  <c:v>FY22A</c:v>
                </c:pt>
                <c:pt idx="2">
                  <c:v>FY23A</c:v>
                </c:pt>
                <c:pt idx="3">
                  <c:v>FY24A</c:v>
                </c:pt>
                <c:pt idx="4">
                  <c:v>FY25P</c:v>
                </c:pt>
                <c:pt idx="5">
                  <c:v>FY26P</c:v>
                </c:pt>
                <c:pt idx="6">
                  <c:v>FY27P</c:v>
                </c:pt>
              </c:strCache>
            </c:strRef>
          </c:cat>
          <c:val>
            <c:numRef>
              <c:f>'[Apollo Tyres Worksheet.xlsx]page 3'!$F$63:$F$69</c:f>
              <c:numCache>
                <c:formatCode>0.00</c:formatCode>
                <c:ptCount val="7"/>
                <c:pt idx="0">
                  <c:v>0.14000000000000001</c:v>
                </c:pt>
                <c:pt idx="1">
                  <c:v>0.45</c:v>
                </c:pt>
                <c:pt idx="2">
                  <c:v>1.24</c:v>
                </c:pt>
                <c:pt idx="3">
                  <c:v>1.67</c:v>
                </c:pt>
                <c:pt idx="4">
                  <c:v>2.0440800000000001</c:v>
                </c:pt>
                <c:pt idx="5">
                  <c:v>2.67</c:v>
                </c:pt>
                <c:pt idx="6">
                  <c:v>3.2680799999999999</c:v>
                </c:pt>
              </c:numCache>
            </c:numRef>
          </c:val>
          <c:extLst>
            <c:ext xmlns:c16="http://schemas.microsoft.com/office/drawing/2014/chart" uri="{C3380CC4-5D6E-409C-BE32-E72D297353CC}">
              <c16:uniqueId val="{0000000E-CB6D-4077-98B0-0EDFA07A4008}"/>
            </c:ext>
          </c:extLst>
        </c:ser>
        <c:dLbls>
          <c:dLblPos val="outEnd"/>
          <c:showLegendKey val="0"/>
          <c:showVal val="1"/>
          <c:showCatName val="0"/>
          <c:showSerName val="0"/>
          <c:showPercent val="0"/>
          <c:showBubbleSize val="0"/>
        </c:dLbls>
        <c:gapWidth val="219"/>
        <c:overlap val="-27"/>
        <c:axId val="728580799"/>
        <c:axId val="728581279"/>
      </c:barChart>
      <c:catAx>
        <c:axId val="7285807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8581279"/>
        <c:crosses val="autoZero"/>
        <c:auto val="1"/>
        <c:lblAlgn val="ctr"/>
        <c:lblOffset val="100"/>
        <c:noMultiLvlLbl val="0"/>
      </c:catAx>
      <c:valAx>
        <c:axId val="728581279"/>
        <c:scaling>
          <c:orientation val="minMax"/>
          <c:min val="0"/>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8580799"/>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spc="0" baseline="0">
                <a:solidFill>
                  <a:sysClr val="windowText" lastClr="000000">
                    <a:lumMod val="65000"/>
                    <a:lumOff val="35000"/>
                  </a:sysClr>
                </a:solidFill>
                <a:latin typeface="+mn-lt"/>
                <a:ea typeface="+mn-ea"/>
                <a:cs typeface="+mn-cs"/>
              </a:defRPr>
            </a:pPr>
            <a:r>
              <a:rPr lang="en-IN" sz="1200" b="1" i="0" u="none" strike="noStrike" kern="1200" spc="0" baseline="0" dirty="0">
                <a:solidFill>
                  <a:srgbClr val="9400D1"/>
                </a:solidFill>
                <a:latin typeface="Calibri" panose="020F0502020204030204" pitchFamily="34" charset="0"/>
                <a:ea typeface="Calibri" panose="020F0502020204030204" pitchFamily="34" charset="0"/>
                <a:cs typeface="Calibri" panose="020F0502020204030204" pitchFamily="34" charset="0"/>
              </a:rPr>
              <a:t>Global tyre market size in Value (Bn dollar)</a:t>
            </a:r>
          </a:p>
          <a:p>
            <a:pPr marL="0" marR="0" lvl="0" indent="0" algn="ctr" defTabSz="914400" rtl="0" eaLnBrk="1" fontAlgn="auto" latinLnBrk="0" hangingPunct="1">
              <a:lnSpc>
                <a:spcPct val="100000"/>
              </a:lnSpc>
              <a:spcBef>
                <a:spcPts val="0"/>
              </a:spcBef>
              <a:spcAft>
                <a:spcPts val="0"/>
              </a:spcAft>
              <a:buClrTx/>
              <a:buSzTx/>
              <a:buFontTx/>
              <a:buNone/>
              <a:tabLst/>
              <a:defRPr sz="1100">
                <a:solidFill>
                  <a:sysClr val="windowText" lastClr="000000">
                    <a:lumMod val="65000"/>
                    <a:lumOff val="35000"/>
                  </a:sysClr>
                </a:solidFill>
              </a:defRPr>
            </a:pPr>
            <a:endParaRPr lang="en-US" sz="1100" dirty="0"/>
          </a:p>
        </c:rich>
      </c:tx>
      <c:layout>
        <c:manualLayout>
          <c:xMode val="edge"/>
          <c:yMode val="edge"/>
          <c:x val="0.14337897253289197"/>
          <c:y val="6.6238552399908862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manualLayout>
          <c:layoutTarget val="inner"/>
          <c:xMode val="edge"/>
          <c:yMode val="edge"/>
          <c:x val="0.15178082588475694"/>
          <c:y val="0.30096309027767848"/>
          <c:w val="0.80607819519568713"/>
          <c:h val="0.55809951964645066"/>
        </c:manualLayout>
      </c:layout>
      <c:barChart>
        <c:barDir val="col"/>
        <c:grouping val="clustered"/>
        <c:varyColors val="0"/>
        <c:ser>
          <c:idx val="0"/>
          <c:order val="0"/>
          <c:tx>
            <c:strRef>
              <c:f>'[Apollo Tyres Worksheet.xlsx]page 4'!$C$23</c:f>
              <c:strCache>
                <c:ptCount val="1"/>
                <c:pt idx="0">
                  <c:v>BN</c:v>
                </c:pt>
              </c:strCache>
            </c:strRef>
          </c:tx>
          <c:spPr>
            <a:solidFill>
              <a:schemeClr val="accent1"/>
            </a:solidFill>
            <a:ln>
              <a:noFill/>
            </a:ln>
            <a:effectLst/>
          </c:spPr>
          <c:invertIfNegative val="0"/>
          <c:dPt>
            <c:idx val="0"/>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1-A520-4AA7-B8A0-95F833619356}"/>
              </c:ext>
            </c:extLst>
          </c:dPt>
          <c:dPt>
            <c:idx val="1"/>
            <c:invertIfNegative val="0"/>
            <c:bubble3D val="0"/>
            <c:spPr>
              <a:solidFill>
                <a:schemeClr val="accent5">
                  <a:lumMod val="60000"/>
                  <a:lumOff val="40000"/>
                </a:schemeClr>
              </a:solidFill>
              <a:ln>
                <a:noFill/>
              </a:ln>
              <a:effectLst/>
            </c:spPr>
            <c:extLst>
              <c:ext xmlns:c16="http://schemas.microsoft.com/office/drawing/2014/chart" uri="{C3380CC4-5D6E-409C-BE32-E72D297353CC}">
                <c16:uniqueId val="{00000003-A520-4AA7-B8A0-95F833619356}"/>
              </c:ext>
            </c:extLst>
          </c:dPt>
          <c:dPt>
            <c:idx val="2"/>
            <c:invertIfNegative val="0"/>
            <c:bubble3D val="0"/>
            <c:spPr>
              <a:solidFill>
                <a:srgbClr val="890980"/>
              </a:solidFill>
              <a:ln>
                <a:noFill/>
              </a:ln>
              <a:effectLst/>
            </c:spPr>
            <c:extLst>
              <c:ext xmlns:c16="http://schemas.microsoft.com/office/drawing/2014/chart" uri="{C3380CC4-5D6E-409C-BE32-E72D297353CC}">
                <c16:uniqueId val="{00000005-A520-4AA7-B8A0-95F833619356}"/>
              </c:ext>
            </c:extLst>
          </c:dPt>
          <c:dPt>
            <c:idx val="3"/>
            <c:invertIfNegative val="0"/>
            <c:bubble3D val="0"/>
            <c:spPr>
              <a:solidFill>
                <a:srgbClr val="890980"/>
              </a:solidFill>
              <a:ln>
                <a:noFill/>
              </a:ln>
              <a:effectLst/>
            </c:spPr>
            <c:extLst>
              <c:ext xmlns:c16="http://schemas.microsoft.com/office/drawing/2014/chart" uri="{C3380CC4-5D6E-409C-BE32-E72D297353CC}">
                <c16:uniqueId val="{00000007-A520-4AA7-B8A0-95F833619356}"/>
              </c:ext>
            </c:extLst>
          </c:dPt>
          <c:dPt>
            <c:idx val="4"/>
            <c:invertIfNegative val="0"/>
            <c:bubble3D val="0"/>
            <c:spPr>
              <a:solidFill>
                <a:srgbClr val="890980"/>
              </a:solidFill>
              <a:ln>
                <a:noFill/>
              </a:ln>
              <a:effectLst/>
            </c:spPr>
            <c:extLst>
              <c:ext xmlns:c16="http://schemas.microsoft.com/office/drawing/2014/chart" uri="{C3380CC4-5D6E-409C-BE32-E72D297353CC}">
                <c16:uniqueId val="{00000009-A520-4AA7-B8A0-95F833619356}"/>
              </c:ext>
            </c:extLst>
          </c:dPt>
          <c:dPt>
            <c:idx val="5"/>
            <c:invertIfNegative val="0"/>
            <c:bubble3D val="0"/>
            <c:spPr>
              <a:solidFill>
                <a:srgbClr val="890980"/>
              </a:solidFill>
              <a:ln>
                <a:noFill/>
              </a:ln>
              <a:effectLst/>
            </c:spPr>
            <c:extLst>
              <c:ext xmlns:c16="http://schemas.microsoft.com/office/drawing/2014/chart" uri="{C3380CC4-5D6E-409C-BE32-E72D297353CC}">
                <c16:uniqueId val="{0000000B-A520-4AA7-B8A0-95F833619356}"/>
              </c:ext>
            </c:extLst>
          </c:dPt>
          <c:dPt>
            <c:idx val="6"/>
            <c:invertIfNegative val="0"/>
            <c:bubble3D val="0"/>
            <c:spPr>
              <a:solidFill>
                <a:srgbClr val="890980"/>
              </a:solidFill>
              <a:ln>
                <a:noFill/>
              </a:ln>
              <a:effectLst/>
            </c:spPr>
            <c:extLst>
              <c:ext xmlns:c16="http://schemas.microsoft.com/office/drawing/2014/chart" uri="{C3380CC4-5D6E-409C-BE32-E72D297353CC}">
                <c16:uniqueId val="{0000000D-A520-4AA7-B8A0-95F83361935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'[Apollo Tyres Worksheet.xlsx]page 4'!$B$24:$B$30</c:f>
              <c:strCache>
                <c:ptCount val="7"/>
                <c:pt idx="0">
                  <c:v>2022A</c:v>
                </c:pt>
                <c:pt idx="1">
                  <c:v>2023A</c:v>
                </c:pt>
                <c:pt idx="2">
                  <c:v>2024P</c:v>
                </c:pt>
                <c:pt idx="3">
                  <c:v>2025P</c:v>
                </c:pt>
                <c:pt idx="4">
                  <c:v>2026P</c:v>
                </c:pt>
                <c:pt idx="5">
                  <c:v>2027P</c:v>
                </c:pt>
                <c:pt idx="6">
                  <c:v>2028P</c:v>
                </c:pt>
              </c:strCache>
            </c:strRef>
          </c:cat>
          <c:val>
            <c:numRef>
              <c:f>'[Apollo Tyres Worksheet.xlsx]page 4'!$C$24:$C$30</c:f>
              <c:numCache>
                <c:formatCode>0.0</c:formatCode>
                <c:ptCount val="7"/>
                <c:pt idx="0">
                  <c:v>130.5</c:v>
                </c:pt>
                <c:pt idx="1">
                  <c:v>136.4</c:v>
                </c:pt>
                <c:pt idx="2">
                  <c:v>142.69999999999999</c:v>
                </c:pt>
                <c:pt idx="3">
                  <c:v>149.4</c:v>
                </c:pt>
                <c:pt idx="4">
                  <c:v>156.5</c:v>
                </c:pt>
                <c:pt idx="5">
                  <c:v>164.2</c:v>
                </c:pt>
                <c:pt idx="6">
                  <c:v>172.4</c:v>
                </c:pt>
              </c:numCache>
            </c:numRef>
          </c:val>
          <c:extLst>
            <c:ext xmlns:c16="http://schemas.microsoft.com/office/drawing/2014/chart" uri="{C3380CC4-5D6E-409C-BE32-E72D297353CC}">
              <c16:uniqueId val="{0000000E-A520-4AA7-B8A0-95F833619356}"/>
            </c:ext>
          </c:extLst>
        </c:ser>
        <c:dLbls>
          <c:dLblPos val="outEnd"/>
          <c:showLegendKey val="0"/>
          <c:showVal val="1"/>
          <c:showCatName val="0"/>
          <c:showSerName val="0"/>
          <c:showPercent val="0"/>
          <c:showBubbleSize val="0"/>
        </c:dLbls>
        <c:gapWidth val="219"/>
        <c:overlap val="-27"/>
        <c:axId val="872581567"/>
        <c:axId val="872591167"/>
      </c:barChart>
      <c:catAx>
        <c:axId val="872581567"/>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2591167"/>
        <c:crosses val="autoZero"/>
        <c:auto val="1"/>
        <c:lblAlgn val="ctr"/>
        <c:lblOffset val="100"/>
        <c:noMultiLvlLbl val="0"/>
      </c:catAx>
      <c:valAx>
        <c:axId val="872591167"/>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2581567"/>
        <c:crosses val="autoZero"/>
        <c:crossBetween val="between"/>
        <c:majorUnit val="4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'[Apollo Tyres Worksheet.xlsx]page 5'!$B$5:$B$15</cx:f>
        <cx:lvl ptCount="11">
          <cx:pt idx="0">FY30P</cx:pt>
          <cx:pt idx="1">FY29P</cx:pt>
          <cx:pt idx="2">FY28P</cx:pt>
          <cx:pt idx="3">FY27P</cx:pt>
          <cx:pt idx="4">FY26P</cx:pt>
          <cx:pt idx="5">FY25P</cx:pt>
          <cx:pt idx="6">FY24P</cx:pt>
          <cx:pt idx="7">FY23A</cx:pt>
          <cx:pt idx="8">FY22A</cx:pt>
          <cx:pt idx="9">FY21A</cx:pt>
          <cx:pt idx="10">FY20A</cx:pt>
        </cx:lvl>
      </cx:strDim>
      <cx:numDim type="val">
        <cx:f>'[Apollo Tyres Worksheet.xlsx]page 5'!$C$5:$C$15</cx:f>
        <cx:lvl ptCount="11" formatCode="0">
          <cx:pt idx="0">50000</cx:pt>
          <cx:pt idx="1">44784.612819208465</cx:pt>
          <cx:pt idx="2">40113.230907328259</cx:pt>
          <cx:pt idx="3">35929.11030224408</cx:pt>
          <cx:pt idx="4">32181.425876492729</cx:pt>
          <cx:pt idx="5">28824.65395697569</cx:pt>
          <cx:pt idx="6">25818.019342216452</cx:pt>
          <cx:pt idx="7">23125</cx:pt>
          <cx:pt idx="8">21200</cx:pt>
          <cx:pt idx="9">14097</cx:pt>
          <cx:pt idx="10">12844</cx:pt>
        </cx:lvl>
      </cx:numDim>
    </cx:data>
  </cx:chartData>
  <cx:chart>
    <cx:title pos="t" align="ctr" overlay="0">
      <cx:tx>
        <cx:txData>
          <cx:v>India tyre export growth in INR Cr.</cx:v>
        </cx:txData>
      </cx:tx>
      <cx:txPr>
        <a:bodyPr spcFirstLastPara="1" vertOverflow="ellipsis" horzOverflow="overflow" wrap="square" lIns="0" tIns="0" rIns="0" bIns="0" anchor="ctr" anchorCtr="1"/>
        <a:lstStyle/>
        <a:p>
          <a:pPr algn="ctr" rtl="0">
            <a:defRPr/>
          </a:pPr>
          <a:r>
            <a:rPr lang="en-US" sz="1200" b="1" i="0" u="none" strike="noStrike" baseline="0" dirty="0">
              <a:solidFill>
                <a:srgbClr val="9400D1"/>
              </a:solidFill>
              <a:latin typeface="Calibri (body)"/>
            </a:rPr>
            <a:t>India tyre export growth in INR Cr.</a:t>
          </a:r>
        </a:p>
      </cx:txPr>
    </cx:title>
    <cx:plotArea>
      <cx:plotAreaRegion>
        <cx:series layoutId="funnel" uniqueId="{95877514-795D-4223-ACA0-6AFE7C97771A}">
          <cx:tx>
            <cx:txData>
              <cx:f>'[Apollo Tyres Worksheet.xlsx]page 5'!$C$4</cx:f>
              <cx:v>Export</cx:v>
            </cx:txData>
          </cx:tx>
          <cx:dataPt idx="0">
            <cx:spPr>
              <a:solidFill>
                <a:srgbClr val="A02B93">
                  <a:lumMod val="60000"/>
                  <a:lumOff val="40000"/>
                </a:srgbClr>
              </a:solidFill>
            </cx:spPr>
          </cx:dataPt>
          <cx:dataPt idx="1">
            <cx:spPr>
              <a:solidFill>
                <a:srgbClr val="A02B93">
                  <a:lumMod val="60000"/>
                  <a:lumOff val="40000"/>
                </a:srgbClr>
              </a:solidFill>
            </cx:spPr>
          </cx:dataPt>
          <cx:dataPt idx="2">
            <cx:spPr>
              <a:solidFill>
                <a:srgbClr val="A02B93">
                  <a:lumMod val="60000"/>
                  <a:lumOff val="40000"/>
                  <a:alpha val="78000"/>
                </a:srgbClr>
              </a:solidFill>
            </cx:spPr>
          </cx:dataPt>
          <cx:dataPt idx="3">
            <cx:spPr>
              <a:solidFill>
                <a:srgbClr val="A02B93">
                  <a:lumMod val="60000"/>
                  <a:lumOff val="40000"/>
                  <a:alpha val="78000"/>
                </a:srgbClr>
              </a:solidFill>
            </cx:spPr>
          </cx:dataPt>
          <cx:dataPt idx="4">
            <cx:spPr>
              <a:solidFill>
                <a:srgbClr val="A02B93">
                  <a:lumMod val="40000"/>
                  <a:lumOff val="60000"/>
                  <a:alpha val="94000"/>
                </a:srgbClr>
              </a:solidFill>
            </cx:spPr>
          </cx:dataPt>
          <cx:dataPt idx="5">
            <cx:spPr>
              <a:solidFill>
                <a:srgbClr val="A02B93">
                  <a:lumMod val="40000"/>
                  <a:lumOff val="60000"/>
                  <a:alpha val="50000"/>
                </a:srgbClr>
              </a:solidFill>
            </cx:spPr>
          </cx:dataPt>
          <cx:dataPt idx="6">
            <cx:spPr>
              <a:solidFill>
                <a:srgbClr val="A02B93">
                  <a:lumMod val="20000"/>
                  <a:lumOff val="80000"/>
                </a:srgbClr>
              </a:solidFill>
            </cx:spPr>
          </cx:dataPt>
          <cx:dataPt idx="7">
            <cx:spPr>
              <a:solidFill>
                <a:srgbClr val="A02B93">
                  <a:lumMod val="20000"/>
                  <a:lumOff val="80000"/>
                  <a:alpha val="85000"/>
                </a:srgbClr>
              </a:solidFill>
            </cx:spPr>
          </cx:dataPt>
          <cx:dataPt idx="8">
            <cx:spPr>
              <a:solidFill>
                <a:srgbClr val="A02B93">
                  <a:lumMod val="20000"/>
                  <a:lumOff val="80000"/>
                  <a:alpha val="67000"/>
                </a:srgbClr>
              </a:solidFill>
            </cx:spPr>
          </cx:dataPt>
          <cx:dataPt idx="9">
            <cx:spPr>
              <a:solidFill>
                <a:srgbClr val="A02B93">
                  <a:lumMod val="20000"/>
                  <a:lumOff val="80000"/>
                  <a:alpha val="46000"/>
                </a:srgbClr>
              </a:solidFill>
            </cx:spPr>
          </cx:dataPt>
          <cx:dataPt idx="10">
            <cx:spPr>
              <a:solidFill>
                <a:srgbClr val="A02B93">
                  <a:lumMod val="20000"/>
                  <a:lumOff val="80000"/>
                  <a:alpha val="24000"/>
                </a:srgbClr>
              </a:solidFill>
            </cx:spPr>
          </cx:dataPt>
          <cx:dataLabels>
            <cx:txPr>
              <a:bodyPr spcFirstLastPara="1" vertOverflow="ellipsis" horzOverflow="overflow" wrap="square" lIns="0" tIns="0" rIns="0" bIns="0" anchor="ctr" anchorCtr="1"/>
              <a:lstStyle/>
              <a:p>
                <a:pPr algn="ctr" rtl="0">
                  <a:defRPr>
                    <a:solidFill>
                      <a:schemeClr val="tx1"/>
                    </a:solidFill>
                  </a:defRPr>
                </a:pPr>
                <a:endParaRPr lang="en-US" sz="900" b="0" i="0" u="none" strike="noStrike" baseline="0">
                  <a:solidFill>
                    <a:schemeClr val="tx1"/>
                  </a:solidFill>
                  <a:latin typeface="Aptos Narrow" panose="02110004020202020204"/>
                </a:endParaRPr>
              </a:p>
            </cx:txPr>
            <cx:visibility seriesName="0" categoryName="0" value="1"/>
          </cx:dataLabels>
          <cx:dataId val="0"/>
        </cx:series>
      </cx:plotAreaRegion>
      <cx:axis id="0">
        <cx:catScaling gapWidth="0.0599999987"/>
        <cx:tickLabels/>
        <cx:spPr>
          <a:ln>
            <a:noFill/>
          </a:ln>
        </cx:sp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Reversed" id="25">
  <a:schemeClr val="accent5"/>
</cs:colorStyle>
</file>

<file path=ppt/charts/colors14.xml><?xml version="1.0" encoding="utf-8"?>
<cs:colorStyle xmlns:cs="http://schemas.microsoft.com/office/drawing/2012/chartStyle" xmlns:a="http://schemas.openxmlformats.org/drawingml/2006/main" meth="withinLinear" id="18">
  <a:schemeClr val="accent5"/>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withinLinear" id="18">
  <a:schemeClr val="accent5"/>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withinLinear" id="18">
  <a:schemeClr val="accent5"/>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withinLinearReversed" id="25">
  <a:schemeClr val="accent5"/>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withinLinearReversed" id="25">
  <a:schemeClr val="accent5"/>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0.02974</cdr:x>
      <cdr:y>0.00998</cdr:y>
    </cdr:from>
    <cdr:to>
      <cdr:x>0.99294</cdr:x>
      <cdr:y>0.13064</cdr:y>
    </cdr:to>
    <cdr:sp macro="" textlink="">
      <cdr:nvSpPr>
        <cdr:cNvPr id="2" name="TextBox 1">
          <a:extLst xmlns:a="http://schemas.openxmlformats.org/drawingml/2006/main">
            <a:ext uri="{FF2B5EF4-FFF2-40B4-BE49-F238E27FC236}">
              <a16:creationId xmlns:a16="http://schemas.microsoft.com/office/drawing/2014/main" id="{249ACDFD-487B-1BC3-5928-E5A239C80230}"/>
            </a:ext>
          </a:extLst>
        </cdr:cNvPr>
        <cdr:cNvSpPr txBox="1"/>
      </cdr:nvSpPr>
      <cdr:spPr>
        <a:xfrm xmlns:a="http://schemas.openxmlformats.org/drawingml/2006/main">
          <a:off x="100983" y="21287"/>
          <a:ext cx="3271109" cy="25736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200" b="1" dirty="0">
              <a:solidFill>
                <a:srgbClr val="9400D1"/>
              </a:solidFill>
              <a:latin typeface="Calibri (body)"/>
              <a:ea typeface="Calibri" panose="020F0502020204030204" pitchFamily="34" charset="0"/>
              <a:cs typeface="Calibri" panose="020F0502020204030204" pitchFamily="34" charset="0"/>
            </a:rPr>
            <a:t>Global Automotive</a:t>
          </a:r>
          <a:r>
            <a:rPr lang="en-IN" sz="1200" b="1" baseline="0" dirty="0">
              <a:solidFill>
                <a:srgbClr val="9400D1"/>
              </a:solidFill>
              <a:latin typeface="Calibri (body)"/>
              <a:ea typeface="Calibri" panose="020F0502020204030204" pitchFamily="34" charset="0"/>
              <a:cs typeface="Calibri" panose="020F0502020204030204" pitchFamily="34" charset="0"/>
            </a:rPr>
            <a:t> Sales growth in units (Mn)</a:t>
          </a:r>
          <a:endParaRPr lang="en-IN" sz="1200" b="1" dirty="0">
            <a:solidFill>
              <a:srgbClr val="9400D1"/>
            </a:solidFill>
            <a:latin typeface="Calibri (body)"/>
            <a:ea typeface="Calibri" panose="020F0502020204030204" pitchFamily="34" charset="0"/>
            <a:cs typeface="Calibri" panose="020F0502020204030204"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0.545</cdr:x>
      <cdr:y>0.14583</cdr:y>
    </cdr:from>
    <cdr:to>
      <cdr:x>0.89667</cdr:x>
      <cdr:y>0.40139</cdr:y>
    </cdr:to>
    <cdr:cxnSp macro="">
      <cdr:nvCxnSpPr>
        <cdr:cNvPr id="3" name="Straight Arrow Connector 2">
          <a:extLst xmlns:a="http://schemas.openxmlformats.org/drawingml/2006/main">
            <a:ext uri="{FF2B5EF4-FFF2-40B4-BE49-F238E27FC236}">
              <a16:creationId xmlns:a16="http://schemas.microsoft.com/office/drawing/2014/main" id="{08B2D980-DA76-722B-2C75-FBDEB88613B9}"/>
            </a:ext>
          </a:extLst>
        </cdr:cNvPr>
        <cdr:cNvCxnSpPr/>
      </cdr:nvCxnSpPr>
      <cdr:spPr>
        <a:xfrm xmlns:a="http://schemas.openxmlformats.org/drawingml/2006/main" flipV="1">
          <a:off x="2491740" y="400050"/>
          <a:ext cx="1607820" cy="701040"/>
        </a:xfrm>
        <a:prstGeom xmlns:a="http://schemas.openxmlformats.org/drawingml/2006/main" prst="straightConnector1">
          <a:avLst/>
        </a:prstGeom>
        <a:ln xmlns:a="http://schemas.openxmlformats.org/drawingml/2006/main">
          <a:solidFill>
            <a:schemeClr val="accent5">
              <a:lumMod val="75000"/>
            </a:schemeClr>
          </a:solidFill>
          <a:prstDash val="sysDot"/>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0.6152</cdr:x>
      <cdr:y>0.12283</cdr:y>
    </cdr:from>
    <cdr:to>
      <cdr:x>0.89437</cdr:x>
      <cdr:y>0.26593</cdr:y>
    </cdr:to>
    <cdr:sp macro="" textlink="">
      <cdr:nvSpPr>
        <cdr:cNvPr id="10" name="TextBox 9">
          <a:extLst xmlns:a="http://schemas.openxmlformats.org/drawingml/2006/main">
            <a:ext uri="{FF2B5EF4-FFF2-40B4-BE49-F238E27FC236}">
              <a16:creationId xmlns:a16="http://schemas.microsoft.com/office/drawing/2014/main" id="{C1D8366B-363A-DDD8-31C6-048CA6E714D7}"/>
            </a:ext>
          </a:extLst>
        </cdr:cNvPr>
        <cdr:cNvSpPr txBox="1"/>
      </cdr:nvSpPr>
      <cdr:spPr>
        <a:xfrm xmlns:a="http://schemas.openxmlformats.org/drawingml/2006/main" rot="20386490">
          <a:off x="2245154" y="229946"/>
          <a:ext cx="1018814" cy="26787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800" dirty="0">
              <a:solidFill>
                <a:srgbClr val="9400D1"/>
              </a:solidFill>
            </a:rPr>
            <a:t>CAGR</a:t>
          </a:r>
          <a:r>
            <a:rPr lang="en-IN" sz="800" baseline="0" dirty="0">
              <a:solidFill>
                <a:srgbClr val="9400D1"/>
              </a:solidFill>
            </a:rPr>
            <a:t> 23.4%</a:t>
          </a:r>
          <a:endParaRPr lang="en-IN" sz="800" dirty="0">
            <a:solidFill>
              <a:srgbClr val="9400D1"/>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0.6092</cdr:x>
      <cdr:y>0.17377</cdr:y>
    </cdr:from>
    <cdr:to>
      <cdr:x>0.89309</cdr:x>
      <cdr:y>0.27423</cdr:y>
    </cdr:to>
    <cdr:cxnSp macro="">
      <cdr:nvCxnSpPr>
        <cdr:cNvPr id="2" name="Straight Arrow Connector 1">
          <a:extLst xmlns:a="http://schemas.openxmlformats.org/drawingml/2006/main">
            <a:ext uri="{FF2B5EF4-FFF2-40B4-BE49-F238E27FC236}">
              <a16:creationId xmlns:a16="http://schemas.microsoft.com/office/drawing/2014/main" id="{4DB23F57-ECA5-A69C-9174-C977E9CC1F53}"/>
            </a:ext>
          </a:extLst>
        </cdr:cNvPr>
        <cdr:cNvCxnSpPr/>
      </cdr:nvCxnSpPr>
      <cdr:spPr>
        <a:xfrm xmlns:a="http://schemas.openxmlformats.org/drawingml/2006/main" flipV="1">
          <a:off x="2636127" y="425319"/>
          <a:ext cx="1228458" cy="245886"/>
        </a:xfrm>
        <a:prstGeom xmlns:a="http://schemas.openxmlformats.org/drawingml/2006/main" prst="straightConnector1">
          <a:avLst/>
        </a:prstGeom>
        <a:ln xmlns:a="http://schemas.openxmlformats.org/drawingml/2006/main">
          <a:solidFill>
            <a:schemeClr val="accent5">
              <a:lumMod val="75000"/>
            </a:schemeClr>
          </a:solidFill>
          <a:prstDash val="sysDot"/>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0.65046</cdr:x>
      <cdr:y>0.13185</cdr:y>
    </cdr:from>
    <cdr:to>
      <cdr:x>0.85042</cdr:x>
      <cdr:y>0.25407</cdr:y>
    </cdr:to>
    <cdr:sp macro="" textlink="">
      <cdr:nvSpPr>
        <cdr:cNvPr id="4" name="TextBox 1">
          <a:extLst xmlns:a="http://schemas.openxmlformats.org/drawingml/2006/main">
            <a:ext uri="{FF2B5EF4-FFF2-40B4-BE49-F238E27FC236}">
              <a16:creationId xmlns:a16="http://schemas.microsoft.com/office/drawing/2014/main" id="{561EC35A-A8BA-A335-97AC-C34110B662EE}"/>
            </a:ext>
          </a:extLst>
        </cdr:cNvPr>
        <cdr:cNvSpPr txBox="1"/>
      </cdr:nvSpPr>
      <cdr:spPr>
        <a:xfrm xmlns:a="http://schemas.openxmlformats.org/drawingml/2006/main" rot="20903868">
          <a:off x="2384580" y="322728"/>
          <a:ext cx="733056" cy="29914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9400D1"/>
              </a:solidFill>
              <a:latin typeface="Calibri" panose="020F0502020204030204" pitchFamily="34" charset="0"/>
              <a:ea typeface="Calibri" panose="020F0502020204030204" pitchFamily="34" charset="0"/>
              <a:cs typeface="Calibri" panose="020F0502020204030204" pitchFamily="34" charset="0"/>
            </a:rPr>
            <a:t>CAGR</a:t>
          </a:r>
          <a:r>
            <a:rPr lang="en-IN" sz="900"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4.7%</a:t>
          </a:r>
          <a:endParaRPr lang="en-IN" sz="900" dirty="0">
            <a:solidFill>
              <a:srgbClr val="9400D1"/>
            </a:solidFill>
            <a:latin typeface="Calibri" panose="020F0502020204030204" pitchFamily="34" charset="0"/>
            <a:ea typeface="Calibri" panose="020F0502020204030204" pitchFamily="34" charset="0"/>
            <a:cs typeface="Calibri" panose="020F050202020403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0.59615</cdr:x>
      <cdr:y>0.16511</cdr:y>
    </cdr:from>
    <cdr:to>
      <cdr:x>0.87837</cdr:x>
      <cdr:y>0.39382</cdr:y>
    </cdr:to>
    <cdr:cxnSp macro="">
      <cdr:nvCxnSpPr>
        <cdr:cNvPr id="2" name="Straight Arrow Connector 1">
          <a:extLst xmlns:a="http://schemas.openxmlformats.org/drawingml/2006/main">
            <a:ext uri="{FF2B5EF4-FFF2-40B4-BE49-F238E27FC236}">
              <a16:creationId xmlns:a16="http://schemas.microsoft.com/office/drawing/2014/main" id="{B54A4261-FCD2-251D-7728-1B9B5C231750}"/>
            </a:ext>
          </a:extLst>
        </cdr:cNvPr>
        <cdr:cNvCxnSpPr/>
      </cdr:nvCxnSpPr>
      <cdr:spPr>
        <a:xfrm xmlns:a="http://schemas.openxmlformats.org/drawingml/2006/main" flipV="1">
          <a:off x="2185496" y="368544"/>
          <a:ext cx="1034621" cy="510518"/>
        </a:xfrm>
        <a:prstGeom xmlns:a="http://schemas.openxmlformats.org/drawingml/2006/main" prst="straightConnector1">
          <a:avLst/>
        </a:prstGeom>
        <a:ln xmlns:a="http://schemas.openxmlformats.org/drawingml/2006/main">
          <a:solidFill>
            <a:schemeClr val="accent5">
              <a:lumMod val="75000"/>
            </a:schemeClr>
          </a:solidFill>
          <a:prstDash val="sysDot"/>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0.60884</cdr:x>
      <cdr:y>0.17472</cdr:y>
    </cdr:from>
    <cdr:to>
      <cdr:x>0.85026</cdr:x>
      <cdr:y>0.29694</cdr:y>
    </cdr:to>
    <cdr:sp macro="" textlink="">
      <cdr:nvSpPr>
        <cdr:cNvPr id="7" name="TextBox 1">
          <a:extLst xmlns:a="http://schemas.openxmlformats.org/drawingml/2006/main">
            <a:ext uri="{FF2B5EF4-FFF2-40B4-BE49-F238E27FC236}">
              <a16:creationId xmlns:a16="http://schemas.microsoft.com/office/drawing/2014/main" id="{10044115-3230-E441-A6B5-67516691061C}"/>
            </a:ext>
          </a:extLst>
        </cdr:cNvPr>
        <cdr:cNvSpPr txBox="1"/>
      </cdr:nvSpPr>
      <cdr:spPr>
        <a:xfrm xmlns:a="http://schemas.openxmlformats.org/drawingml/2006/main" rot="19944203">
          <a:off x="2232029" y="390001"/>
          <a:ext cx="885034" cy="27281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9400D1"/>
              </a:solidFill>
              <a:latin typeface="Calibri" panose="020F0502020204030204" pitchFamily="34" charset="0"/>
              <a:ea typeface="Calibri" panose="020F0502020204030204" pitchFamily="34" charset="0"/>
              <a:cs typeface="Calibri" panose="020F0502020204030204" pitchFamily="34" charset="0"/>
            </a:rPr>
            <a:t>CAGR</a:t>
          </a:r>
          <a:r>
            <a:rPr lang="en-IN" sz="900" baseline="0" dirty="0">
              <a:solidFill>
                <a:srgbClr val="9400D1"/>
              </a:solidFill>
              <a:latin typeface="Calibri" panose="020F0502020204030204" pitchFamily="34" charset="0"/>
              <a:ea typeface="Calibri" panose="020F0502020204030204" pitchFamily="34" charset="0"/>
              <a:cs typeface="Calibri" panose="020F0502020204030204" pitchFamily="34" charset="0"/>
            </a:rPr>
            <a:t> 22.4%</a:t>
          </a:r>
          <a:endParaRPr lang="en-IN" sz="900" dirty="0">
            <a:solidFill>
              <a:srgbClr val="9400D1"/>
            </a:solidFill>
            <a:latin typeface="Calibri" panose="020F0502020204030204" pitchFamily="34" charset="0"/>
            <a:ea typeface="Calibri" panose="020F0502020204030204" pitchFamily="34" charset="0"/>
            <a:cs typeface="Calibri" panose="020F050202020403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0.41593</cdr:x>
      <cdr:y>0.24044</cdr:y>
    </cdr:from>
    <cdr:to>
      <cdr:x>0.92318</cdr:x>
      <cdr:y>0.35091</cdr:y>
    </cdr:to>
    <cdr:cxnSp macro="">
      <cdr:nvCxnSpPr>
        <cdr:cNvPr id="4" name="Straight Arrow Connector 3">
          <a:extLst xmlns:a="http://schemas.openxmlformats.org/drawingml/2006/main">
            <a:ext uri="{FF2B5EF4-FFF2-40B4-BE49-F238E27FC236}">
              <a16:creationId xmlns:a16="http://schemas.microsoft.com/office/drawing/2014/main" id="{A9CD9500-3931-62B3-0F35-46CF9E382563}"/>
            </a:ext>
          </a:extLst>
        </cdr:cNvPr>
        <cdr:cNvCxnSpPr/>
      </cdr:nvCxnSpPr>
      <cdr:spPr>
        <a:xfrm xmlns:a="http://schemas.openxmlformats.org/drawingml/2006/main" flipV="1">
          <a:off x="1461103" y="504445"/>
          <a:ext cx="1781878" cy="231770"/>
        </a:xfrm>
        <a:prstGeom xmlns:a="http://schemas.openxmlformats.org/drawingml/2006/main" prst="straightConnector1">
          <a:avLst/>
        </a:prstGeom>
        <a:ln xmlns:a="http://schemas.openxmlformats.org/drawingml/2006/main">
          <a:solidFill>
            <a:schemeClr val="accent5">
              <a:lumMod val="75000"/>
            </a:schemeClr>
          </a:solidFill>
          <a:prstDash val="sysDot"/>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0.53435</cdr:x>
      <cdr:y>0.18651</cdr:y>
    </cdr:from>
    <cdr:to>
      <cdr:x>0.84304</cdr:x>
      <cdr:y>0.27308</cdr:y>
    </cdr:to>
    <cdr:sp macro="" textlink="">
      <cdr:nvSpPr>
        <cdr:cNvPr id="5" name="TextBox 2">
          <a:extLst xmlns:a="http://schemas.openxmlformats.org/drawingml/2006/main">
            <a:ext uri="{FF2B5EF4-FFF2-40B4-BE49-F238E27FC236}">
              <a16:creationId xmlns:a16="http://schemas.microsoft.com/office/drawing/2014/main" id="{F3A05686-41B9-7E43-573B-BC7A8849BEB9}"/>
            </a:ext>
          </a:extLst>
        </cdr:cNvPr>
        <cdr:cNvSpPr txBox="1"/>
      </cdr:nvSpPr>
      <cdr:spPr>
        <a:xfrm xmlns:a="http://schemas.openxmlformats.org/drawingml/2006/main" rot="21200685">
          <a:off x="1877073" y="391305"/>
          <a:ext cx="1084372" cy="18162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9400D1"/>
              </a:solidFill>
            </a:rPr>
            <a:t>CAGR</a:t>
          </a:r>
          <a:r>
            <a:rPr lang="en-IN" sz="900" baseline="0" dirty="0">
              <a:solidFill>
                <a:srgbClr val="9400D1"/>
              </a:solidFill>
            </a:rPr>
            <a:t> 4.8%</a:t>
          </a:r>
          <a:endParaRPr lang="en-IN" sz="900" dirty="0">
            <a:solidFill>
              <a:srgbClr val="9400D1"/>
            </a:solidFill>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0.40127</cdr:x>
      <cdr:y>0.19216</cdr:y>
    </cdr:from>
    <cdr:to>
      <cdr:x>0.90764</cdr:x>
      <cdr:y>0.2763</cdr:y>
    </cdr:to>
    <cdr:cxnSp macro="">
      <cdr:nvCxnSpPr>
        <cdr:cNvPr id="4" name="Straight Arrow Connector 3">
          <a:extLst xmlns:a="http://schemas.openxmlformats.org/drawingml/2006/main">
            <a:ext uri="{FF2B5EF4-FFF2-40B4-BE49-F238E27FC236}">
              <a16:creationId xmlns:a16="http://schemas.microsoft.com/office/drawing/2014/main" id="{A9CD9500-3931-62B3-0F35-46CF9E382563}"/>
            </a:ext>
          </a:extLst>
        </cdr:cNvPr>
        <cdr:cNvCxnSpPr/>
      </cdr:nvCxnSpPr>
      <cdr:spPr>
        <a:xfrm xmlns:a="http://schemas.openxmlformats.org/drawingml/2006/main" flipV="1">
          <a:off x="1409589" y="472484"/>
          <a:ext cx="1778786" cy="206884"/>
        </a:xfrm>
        <a:prstGeom xmlns:a="http://schemas.openxmlformats.org/drawingml/2006/main" prst="straightConnector1">
          <a:avLst/>
        </a:prstGeom>
        <a:ln xmlns:a="http://schemas.openxmlformats.org/drawingml/2006/main">
          <a:solidFill>
            <a:schemeClr val="accent5">
              <a:lumMod val="75000"/>
            </a:schemeClr>
          </a:solidFill>
          <a:prstDash val="sysDot"/>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0.57301</cdr:x>
      <cdr:y>0.12794</cdr:y>
    </cdr:from>
    <cdr:to>
      <cdr:x>0.83477</cdr:x>
      <cdr:y>0.21803</cdr:y>
    </cdr:to>
    <cdr:sp macro="" textlink="">
      <cdr:nvSpPr>
        <cdr:cNvPr id="5" name="TextBox 2">
          <a:extLst xmlns:a="http://schemas.openxmlformats.org/drawingml/2006/main">
            <a:ext uri="{FF2B5EF4-FFF2-40B4-BE49-F238E27FC236}">
              <a16:creationId xmlns:a16="http://schemas.microsoft.com/office/drawing/2014/main" id="{F3A05686-41B9-7E43-573B-BC7A8849BEB9}"/>
            </a:ext>
          </a:extLst>
        </cdr:cNvPr>
        <cdr:cNvSpPr txBox="1"/>
      </cdr:nvSpPr>
      <cdr:spPr>
        <a:xfrm xmlns:a="http://schemas.openxmlformats.org/drawingml/2006/main" rot="21226720">
          <a:off x="2012887" y="314583"/>
          <a:ext cx="919497" cy="2215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9400D1"/>
              </a:solidFill>
            </a:rPr>
            <a:t>CAGR</a:t>
          </a:r>
          <a:r>
            <a:rPr lang="en-IN" sz="900" baseline="0" dirty="0">
              <a:solidFill>
                <a:srgbClr val="9400D1"/>
              </a:solidFill>
            </a:rPr>
            <a:t> 3.0%</a:t>
          </a:r>
          <a:endParaRPr lang="en-IN" sz="900" dirty="0">
            <a:solidFill>
              <a:srgbClr val="9400D1"/>
            </a:solidFill>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0.40963</cdr:x>
      <cdr:y>0.15851</cdr:y>
    </cdr:from>
    <cdr:to>
      <cdr:x>0.88653</cdr:x>
      <cdr:y>0.38379</cdr:y>
    </cdr:to>
    <cdr:cxnSp macro="">
      <cdr:nvCxnSpPr>
        <cdr:cNvPr id="2" name="Straight Arrow Connector 1">
          <a:extLst xmlns:a="http://schemas.openxmlformats.org/drawingml/2006/main">
            <a:ext uri="{FF2B5EF4-FFF2-40B4-BE49-F238E27FC236}">
              <a16:creationId xmlns:a16="http://schemas.microsoft.com/office/drawing/2014/main" id="{A50AB3A2-FDE7-CC4F-07A3-F4465075796F}"/>
            </a:ext>
          </a:extLst>
        </cdr:cNvPr>
        <cdr:cNvCxnSpPr/>
      </cdr:nvCxnSpPr>
      <cdr:spPr>
        <a:xfrm xmlns:a="http://schemas.openxmlformats.org/drawingml/2006/main" flipV="1">
          <a:off x="1408342" y="320928"/>
          <a:ext cx="1639658" cy="456125"/>
        </a:xfrm>
        <a:prstGeom xmlns:a="http://schemas.openxmlformats.org/drawingml/2006/main" prst="straightConnector1">
          <a:avLst/>
        </a:prstGeom>
        <a:ln xmlns:a="http://schemas.openxmlformats.org/drawingml/2006/main">
          <a:solidFill>
            <a:schemeClr val="accent5">
              <a:lumMod val="75000"/>
            </a:schemeClr>
          </a:solidFill>
          <a:prstDash val="sysDot"/>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0.52105</cdr:x>
      <cdr:y>0.15285</cdr:y>
    </cdr:from>
    <cdr:to>
      <cdr:x>0.80151</cdr:x>
      <cdr:y>0.26232</cdr:y>
    </cdr:to>
    <cdr:sp macro="" textlink="">
      <cdr:nvSpPr>
        <cdr:cNvPr id="3" name="TextBox 2">
          <a:extLst xmlns:a="http://schemas.openxmlformats.org/drawingml/2006/main">
            <a:ext uri="{FF2B5EF4-FFF2-40B4-BE49-F238E27FC236}">
              <a16:creationId xmlns:a16="http://schemas.microsoft.com/office/drawing/2014/main" id="{EE3C1F3B-EEBE-FAD1-FD81-3EFAC99C3A47}"/>
            </a:ext>
          </a:extLst>
        </cdr:cNvPr>
        <cdr:cNvSpPr txBox="1"/>
      </cdr:nvSpPr>
      <cdr:spPr>
        <a:xfrm xmlns:a="http://schemas.openxmlformats.org/drawingml/2006/main" rot="20620786">
          <a:off x="1791421" y="309480"/>
          <a:ext cx="964246" cy="22163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9400D1"/>
              </a:solidFill>
            </a:rPr>
            <a:t>CAGR</a:t>
          </a:r>
          <a:r>
            <a:rPr lang="en-IN" sz="900" baseline="0" dirty="0">
              <a:solidFill>
                <a:srgbClr val="9400D1"/>
              </a:solidFill>
            </a:rPr>
            <a:t> 2.4%</a:t>
          </a:r>
          <a:endParaRPr lang="en-IN" sz="900" dirty="0">
            <a:solidFill>
              <a:srgbClr val="9400D1"/>
            </a:solidFill>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0.40337</cdr:x>
      <cdr:y>0.25915</cdr:y>
    </cdr:from>
    <cdr:to>
      <cdr:x>0.91136</cdr:x>
      <cdr:y>0.40618</cdr:y>
    </cdr:to>
    <cdr:cxnSp macro="">
      <cdr:nvCxnSpPr>
        <cdr:cNvPr id="4" name="Straight Arrow Connector 3">
          <a:extLst xmlns:a="http://schemas.openxmlformats.org/drawingml/2006/main">
            <a:ext uri="{FF2B5EF4-FFF2-40B4-BE49-F238E27FC236}">
              <a16:creationId xmlns:a16="http://schemas.microsoft.com/office/drawing/2014/main" id="{A9CD9500-3931-62B3-0F35-46CF9E382563}"/>
            </a:ext>
          </a:extLst>
        </cdr:cNvPr>
        <cdr:cNvCxnSpPr/>
      </cdr:nvCxnSpPr>
      <cdr:spPr>
        <a:xfrm xmlns:a="http://schemas.openxmlformats.org/drawingml/2006/main" flipV="1">
          <a:off x="1460308" y="626603"/>
          <a:ext cx="1839033" cy="355494"/>
        </a:xfrm>
        <a:prstGeom xmlns:a="http://schemas.openxmlformats.org/drawingml/2006/main" prst="straightConnector1">
          <a:avLst/>
        </a:prstGeom>
        <a:ln xmlns:a="http://schemas.openxmlformats.org/drawingml/2006/main">
          <a:solidFill>
            <a:schemeClr val="accent5">
              <a:lumMod val="75000"/>
            </a:schemeClr>
          </a:solidFill>
          <a:prstDash val="sysDot"/>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0.53998</cdr:x>
      <cdr:y>0.22994</cdr:y>
    </cdr:from>
    <cdr:to>
      <cdr:x>0.7965</cdr:x>
      <cdr:y>0.25995</cdr:y>
    </cdr:to>
    <cdr:sp macro="" textlink="">
      <cdr:nvSpPr>
        <cdr:cNvPr id="5" name="TextBox 2">
          <a:extLst xmlns:a="http://schemas.openxmlformats.org/drawingml/2006/main">
            <a:ext uri="{FF2B5EF4-FFF2-40B4-BE49-F238E27FC236}">
              <a16:creationId xmlns:a16="http://schemas.microsoft.com/office/drawing/2014/main" id="{F3A05686-41B9-7E43-573B-BC7A8849BEB9}"/>
            </a:ext>
          </a:extLst>
        </cdr:cNvPr>
        <cdr:cNvSpPr txBox="1"/>
      </cdr:nvSpPr>
      <cdr:spPr>
        <a:xfrm xmlns:a="http://schemas.openxmlformats.org/drawingml/2006/main" rot="20981883">
          <a:off x="1954849" y="555979"/>
          <a:ext cx="928663" cy="7256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900" dirty="0">
              <a:solidFill>
                <a:srgbClr val="9400D1"/>
              </a:solidFill>
            </a:rPr>
            <a:t>CAGR</a:t>
          </a:r>
          <a:r>
            <a:rPr lang="en-IN" sz="900" baseline="0" dirty="0">
              <a:solidFill>
                <a:srgbClr val="9400D1"/>
              </a:solidFill>
            </a:rPr>
            <a:t> 8.7%</a:t>
          </a:r>
          <a:endParaRPr lang="en-IN" sz="900" dirty="0">
            <a:solidFill>
              <a:srgbClr val="9400D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602BC5-EAE6-4757-AF3B-BB3030B39F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Academic Research Report: Not for Recommendation</a:t>
            </a:r>
            <a:endParaRPr lang="en-IN" dirty="0"/>
          </a:p>
        </p:txBody>
      </p:sp>
      <p:sp>
        <p:nvSpPr>
          <p:cNvPr id="3" name="Date Placeholder 2">
            <a:extLst>
              <a:ext uri="{FF2B5EF4-FFF2-40B4-BE49-F238E27FC236}">
                <a16:creationId xmlns:a16="http://schemas.microsoft.com/office/drawing/2014/main" id="{3E253ABE-5002-2191-9F21-E41B381A22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AB55A5-84E3-4E5A-8800-A3231122C613}" type="datetimeFigureOut">
              <a:rPr lang="en-IN" smtClean="0"/>
              <a:t>04-06-2024</a:t>
            </a:fld>
            <a:endParaRPr lang="en-IN" dirty="0"/>
          </a:p>
        </p:txBody>
      </p:sp>
      <p:sp>
        <p:nvSpPr>
          <p:cNvPr id="4" name="Footer Placeholder 3">
            <a:extLst>
              <a:ext uri="{FF2B5EF4-FFF2-40B4-BE49-F238E27FC236}">
                <a16:creationId xmlns:a16="http://schemas.microsoft.com/office/drawing/2014/main" id="{90D842C8-22A1-26C6-2C68-B47C30BF3B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937AD761-10E4-268D-79DA-2E558119B8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974189-6B30-48B1-9A3B-3FDB39433B0F}" type="slidenum">
              <a:rPr lang="en-IN" smtClean="0"/>
              <a:t>‹#›</a:t>
            </a:fld>
            <a:endParaRPr lang="en-IN" dirty="0"/>
          </a:p>
        </p:txBody>
      </p:sp>
    </p:spTree>
    <p:extLst>
      <p:ext uri="{BB962C8B-B14F-4D97-AF65-F5344CB8AC3E}">
        <p14:creationId xmlns:p14="http://schemas.microsoft.com/office/powerpoint/2010/main" val="18079371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Academic Research Report: Not for Recommendation</a:t>
            </a:r>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167866-6DAB-4177-B8D9-2408DB78EB13}" type="datetimeFigureOut">
              <a:rPr lang="en-IN" smtClean="0"/>
              <a:t>04-06-2024</a:t>
            </a:fld>
            <a:endParaRPr lang="en-IN" dirty="0"/>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897C9-963D-4BFF-9D55-C7425B8E257E}" type="slidenum">
              <a:rPr lang="en-IN" smtClean="0"/>
              <a:t>‹#›</a:t>
            </a:fld>
            <a:endParaRPr lang="en-IN" dirty="0"/>
          </a:p>
        </p:txBody>
      </p:sp>
    </p:spTree>
    <p:extLst>
      <p:ext uri="{BB962C8B-B14F-4D97-AF65-F5344CB8AC3E}">
        <p14:creationId xmlns:p14="http://schemas.microsoft.com/office/powerpoint/2010/main" val="25776554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8" name="Slide Number Placeholder 7">
            <a:extLst>
              <a:ext uri="{FF2B5EF4-FFF2-40B4-BE49-F238E27FC236}">
                <a16:creationId xmlns:a16="http://schemas.microsoft.com/office/drawing/2014/main" id="{A177864E-1F3E-5E52-3834-BD6C13201DBC}"/>
              </a:ext>
            </a:extLst>
          </p:cNvPr>
          <p:cNvSpPr>
            <a:spLocks noGrp="1"/>
          </p:cNvSpPr>
          <p:nvPr>
            <p:ph type="sldNum" sz="quarter" idx="5"/>
          </p:nvPr>
        </p:nvSpPr>
        <p:spPr/>
        <p:txBody>
          <a:bodyPr/>
          <a:lstStyle/>
          <a:p>
            <a:fld id="{578897C9-963D-4BFF-9D55-C7425B8E257E}" type="slidenum">
              <a:rPr lang="en-IN" smtClean="0"/>
              <a:t>3</a:t>
            </a:fld>
            <a:endParaRPr lang="en-IN" dirty="0"/>
          </a:p>
        </p:txBody>
      </p:sp>
    </p:spTree>
    <p:extLst>
      <p:ext uri="{BB962C8B-B14F-4D97-AF65-F5344CB8AC3E}">
        <p14:creationId xmlns:p14="http://schemas.microsoft.com/office/powerpoint/2010/main" val="57831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897C9-963D-4BFF-9D55-C7425B8E257E}" type="slidenum">
              <a:rPr lang="en-IN" smtClean="0"/>
              <a:t>9</a:t>
            </a:fld>
            <a:endParaRPr lang="en-IN" dirty="0"/>
          </a:p>
        </p:txBody>
      </p:sp>
    </p:spTree>
    <p:extLst>
      <p:ext uri="{BB962C8B-B14F-4D97-AF65-F5344CB8AC3E}">
        <p14:creationId xmlns:p14="http://schemas.microsoft.com/office/powerpoint/2010/main" val="481565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897C9-963D-4BFF-9D55-C7425B8E257E}" type="slidenum">
              <a:rPr lang="en-IN" smtClean="0"/>
              <a:t>10</a:t>
            </a:fld>
            <a:endParaRPr lang="en-IN" dirty="0"/>
          </a:p>
        </p:txBody>
      </p:sp>
    </p:spTree>
    <p:extLst>
      <p:ext uri="{BB962C8B-B14F-4D97-AF65-F5344CB8AC3E}">
        <p14:creationId xmlns:p14="http://schemas.microsoft.com/office/powerpoint/2010/main" val="4043028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897C9-963D-4BFF-9D55-C7425B8E257E}" type="slidenum">
              <a:rPr lang="en-IN" smtClean="0"/>
              <a:t>11</a:t>
            </a:fld>
            <a:endParaRPr lang="en-IN" dirty="0"/>
          </a:p>
        </p:txBody>
      </p:sp>
    </p:spTree>
    <p:extLst>
      <p:ext uri="{BB962C8B-B14F-4D97-AF65-F5344CB8AC3E}">
        <p14:creationId xmlns:p14="http://schemas.microsoft.com/office/powerpoint/2010/main" val="1833798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897C9-963D-4BFF-9D55-C7425B8E257E}" type="slidenum">
              <a:rPr lang="en-IN" smtClean="0"/>
              <a:t>19</a:t>
            </a:fld>
            <a:endParaRPr lang="en-IN" dirty="0"/>
          </a:p>
        </p:txBody>
      </p:sp>
    </p:spTree>
    <p:extLst>
      <p:ext uri="{BB962C8B-B14F-4D97-AF65-F5344CB8AC3E}">
        <p14:creationId xmlns:p14="http://schemas.microsoft.com/office/powerpoint/2010/main" val="235982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Footer Placeholder 4">
            <a:extLst>
              <a:ext uri="{FF2B5EF4-FFF2-40B4-BE49-F238E27FC236}">
                <a16:creationId xmlns:a16="http://schemas.microsoft.com/office/drawing/2014/main" id="{80BA1F8A-DECB-B22E-586F-485F091C4F2D}"/>
              </a:ext>
            </a:extLst>
          </p:cNvPr>
          <p:cNvSpPr txBox="1">
            <a:spLocks/>
          </p:cNvSpPr>
          <p:nvPr userDrawn="1"/>
        </p:nvSpPr>
        <p:spPr>
          <a:xfrm>
            <a:off x="-81023" y="-89359"/>
            <a:ext cx="3599727" cy="3787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chemeClr val="tx1"/>
                </a:solidFill>
                <a:latin typeface="Calibri" panose="020F0502020204030204" pitchFamily="34" charset="0"/>
                <a:ea typeface="Calibri" panose="020F0502020204030204" pitchFamily="34" charset="0"/>
                <a:cs typeface="Calibri" panose="020F0502020204030204" pitchFamily="34" charset="0"/>
              </a:rPr>
              <a:t>Academic Research Report: Not a Recommendation</a:t>
            </a:r>
          </a:p>
        </p:txBody>
      </p:sp>
      <p:sp>
        <p:nvSpPr>
          <p:cNvPr id="4" name="Slide Number Placeholder 5">
            <a:extLst>
              <a:ext uri="{FF2B5EF4-FFF2-40B4-BE49-F238E27FC236}">
                <a16:creationId xmlns:a16="http://schemas.microsoft.com/office/drawing/2014/main" id="{0F23DEC6-4435-CD12-201F-11BB9ABDCF27}"/>
              </a:ext>
            </a:extLst>
          </p:cNvPr>
          <p:cNvSpPr>
            <a:spLocks noGrp="1"/>
          </p:cNvSpPr>
          <p:nvPr>
            <p:ph type="sldNum" sz="quarter" idx="4"/>
          </p:nvPr>
        </p:nvSpPr>
        <p:spPr>
          <a:xfrm>
            <a:off x="5314950" y="9516677"/>
            <a:ext cx="1543050" cy="527403"/>
          </a:xfrm>
          <a:prstGeom prst="rect">
            <a:avLst/>
          </a:prstGeom>
        </p:spPr>
        <p:txBody>
          <a:bodyPr vert="horz" lIns="91440" tIns="45720" rIns="91440" bIns="45720" rtlCol="0" anchor="ctr"/>
          <a:lstStyle>
            <a:lvl1pPr algn="r">
              <a:defRPr sz="1200">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fld id="{0B7AF327-0163-471E-81B8-86C6B8A35DFA}" type="slidenum">
              <a:rPr lang="en-IN" smtClean="0"/>
              <a:pPr/>
              <a:t>‹#›</a:t>
            </a:fld>
            <a:endParaRPr lang="en-IN" dirty="0"/>
          </a:p>
        </p:txBody>
      </p:sp>
    </p:spTree>
    <p:extLst>
      <p:ext uri="{BB962C8B-B14F-4D97-AF65-F5344CB8AC3E}">
        <p14:creationId xmlns:p14="http://schemas.microsoft.com/office/powerpoint/2010/main" val="2334029493"/>
      </p:ext>
    </p:extLst>
  </p:cSld>
  <p:clrMapOvr>
    <a:masterClrMapping/>
  </p:clrMapOvr>
  <p:extLst>
    <p:ext uri="{DCECCB84-F9BA-43D5-87BE-67443E8EF086}">
      <p15:sldGuideLst xmlns:p15="http://schemas.microsoft.com/office/powerpoint/2012/main">
        <p15:guide id="1" orient="horz" pos="3120" userDrawn="1">
          <p15:clr>
            <a:srgbClr val="FBAE40"/>
          </p15:clr>
        </p15:guide>
        <p15:guide id="2"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7AF327-0163-471E-81B8-86C6B8A35DFA}" type="slidenum">
              <a:rPr lang="en-IN" smtClean="0"/>
              <a:t>‹#›</a:t>
            </a:fld>
            <a:endParaRPr lang="en-IN" dirty="0"/>
          </a:p>
        </p:txBody>
      </p:sp>
    </p:spTree>
    <p:extLst>
      <p:ext uri="{BB962C8B-B14F-4D97-AF65-F5344CB8AC3E}">
        <p14:creationId xmlns:p14="http://schemas.microsoft.com/office/powerpoint/2010/main" val="1555614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7AF327-0163-471E-81B8-86C6B8A35DFA}" type="slidenum">
              <a:rPr lang="en-IN" smtClean="0"/>
              <a:t>‹#›</a:t>
            </a:fld>
            <a:endParaRPr lang="en-IN" dirty="0"/>
          </a:p>
        </p:txBody>
      </p:sp>
    </p:spTree>
    <p:extLst>
      <p:ext uri="{BB962C8B-B14F-4D97-AF65-F5344CB8AC3E}">
        <p14:creationId xmlns:p14="http://schemas.microsoft.com/office/powerpoint/2010/main" val="1084901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14E219FF-3796-1546-F3E1-378F9AF0969E}"/>
              </a:ext>
            </a:extLst>
          </p:cNvPr>
          <p:cNvSpPr txBox="1">
            <a:spLocks/>
          </p:cNvSpPr>
          <p:nvPr userDrawn="1"/>
        </p:nvSpPr>
        <p:spPr>
          <a:xfrm>
            <a:off x="-81023" y="-89359"/>
            <a:ext cx="3599727" cy="3787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chemeClr val="tx1"/>
                </a:solidFill>
                <a:latin typeface="Calibri" panose="020F0502020204030204" pitchFamily="34" charset="0"/>
                <a:ea typeface="Calibri" panose="020F0502020204030204" pitchFamily="34" charset="0"/>
                <a:cs typeface="Calibri" panose="020F0502020204030204" pitchFamily="34" charset="0"/>
              </a:rPr>
              <a:t>Academic Research Report: Not a Recommendation</a:t>
            </a:r>
          </a:p>
        </p:txBody>
      </p:sp>
      <p:sp>
        <p:nvSpPr>
          <p:cNvPr id="9" name="Slide Number Placeholder 5">
            <a:extLst>
              <a:ext uri="{FF2B5EF4-FFF2-40B4-BE49-F238E27FC236}">
                <a16:creationId xmlns:a16="http://schemas.microsoft.com/office/drawing/2014/main" id="{989DB046-359C-1E39-EFDB-C849EE04AF41}"/>
              </a:ext>
            </a:extLst>
          </p:cNvPr>
          <p:cNvSpPr>
            <a:spLocks noGrp="1"/>
          </p:cNvSpPr>
          <p:nvPr>
            <p:ph type="sldNum" sz="quarter" idx="4"/>
          </p:nvPr>
        </p:nvSpPr>
        <p:spPr>
          <a:xfrm>
            <a:off x="5314950" y="9517493"/>
            <a:ext cx="1543050" cy="527403"/>
          </a:xfrm>
          <a:prstGeom prst="rect">
            <a:avLst/>
          </a:prstGeom>
        </p:spPr>
        <p:txBody>
          <a:bodyPr vert="horz" lIns="91440" tIns="45720" rIns="91440" bIns="45720" rtlCol="0" anchor="ctr"/>
          <a:lstStyle>
            <a:lvl1pPr algn="r">
              <a:defRPr sz="1200" b="1">
                <a:solidFill>
                  <a:schemeClr val="tx1"/>
                </a:solidFill>
                <a:latin typeface="Calibri" panose="020F0502020204030204" pitchFamily="34" charset="0"/>
                <a:ea typeface="Calibri" panose="020F0502020204030204" pitchFamily="34" charset="0"/>
                <a:cs typeface="Calibri" panose="020F0502020204030204" pitchFamily="34" charset="0"/>
              </a:defRPr>
            </a:lvl1pPr>
          </a:lstStyle>
          <a:p>
            <a:fld id="{0B7AF327-0163-471E-81B8-86C6B8A35DFA}" type="slidenum">
              <a:rPr lang="en-IN" smtClean="0"/>
              <a:pPr/>
              <a:t>‹#›</a:t>
            </a:fld>
            <a:endParaRPr lang="en-IN" dirty="0"/>
          </a:p>
        </p:txBody>
      </p:sp>
    </p:spTree>
    <p:extLst>
      <p:ext uri="{BB962C8B-B14F-4D97-AF65-F5344CB8AC3E}">
        <p14:creationId xmlns:p14="http://schemas.microsoft.com/office/powerpoint/2010/main" val="2307489314"/>
      </p:ext>
    </p:extLst>
  </p:cSld>
  <p:clrMapOvr>
    <a:masterClrMapping/>
  </p:clrMapOvr>
  <p:extLst>
    <p:ext uri="{DCECCB84-F9BA-43D5-87BE-67443E8EF086}">
      <p15:sldGuideLst xmlns:p15="http://schemas.microsoft.com/office/powerpoint/2012/main">
        <p15:guide id="1" orient="horz" pos="3120" userDrawn="1">
          <p15:clr>
            <a:srgbClr val="FBAE40"/>
          </p15:clr>
        </p15:guide>
        <p15:guide id="2"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B7AF327-0163-471E-81B8-86C6B8A35DFA}" type="slidenum">
              <a:rPr lang="en-IN" smtClean="0"/>
              <a:t>‹#›</a:t>
            </a:fld>
            <a:endParaRPr lang="en-IN" dirty="0"/>
          </a:p>
        </p:txBody>
      </p:sp>
      <p:sp>
        <p:nvSpPr>
          <p:cNvPr id="7" name="Footer Placeholder 4">
            <a:extLst>
              <a:ext uri="{FF2B5EF4-FFF2-40B4-BE49-F238E27FC236}">
                <a16:creationId xmlns:a16="http://schemas.microsoft.com/office/drawing/2014/main" id="{B2C80621-1654-9C38-8E32-93E3325E5F20}"/>
              </a:ext>
            </a:extLst>
          </p:cNvPr>
          <p:cNvSpPr txBox="1">
            <a:spLocks/>
          </p:cNvSpPr>
          <p:nvPr userDrawn="1"/>
        </p:nvSpPr>
        <p:spPr>
          <a:xfrm>
            <a:off x="-81023" y="-89359"/>
            <a:ext cx="3599727" cy="3787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chemeClr val="tx1"/>
                </a:solidFill>
                <a:latin typeface="Calibri" panose="020F0502020204030204" pitchFamily="34" charset="0"/>
                <a:ea typeface="Calibri" panose="020F0502020204030204" pitchFamily="34" charset="0"/>
                <a:cs typeface="Calibri" panose="020F0502020204030204" pitchFamily="34" charset="0"/>
              </a:rPr>
              <a:t>Academic Research Report: Not a Recommendation</a:t>
            </a:r>
          </a:p>
        </p:txBody>
      </p:sp>
      <p:sp>
        <p:nvSpPr>
          <p:cNvPr id="8" name="Slide Number Placeholder 5">
            <a:extLst>
              <a:ext uri="{FF2B5EF4-FFF2-40B4-BE49-F238E27FC236}">
                <a16:creationId xmlns:a16="http://schemas.microsoft.com/office/drawing/2014/main" id="{BAA9FD58-40A6-21B7-5322-2CBD1909AF3F}"/>
              </a:ext>
            </a:extLst>
          </p:cNvPr>
          <p:cNvSpPr txBox="1">
            <a:spLocks/>
          </p:cNvSpPr>
          <p:nvPr userDrawn="1"/>
        </p:nvSpPr>
        <p:spPr>
          <a:xfrm>
            <a:off x="5314950" y="9524297"/>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7AF327-0163-471E-81B8-86C6B8A35DFA}" type="slidenum">
              <a:rPr lang="en-IN" smtClean="0"/>
              <a:pPr/>
              <a:t>‹#›</a:t>
            </a:fld>
            <a:endParaRPr lang="en-IN" dirty="0"/>
          </a:p>
        </p:txBody>
      </p:sp>
    </p:spTree>
    <p:extLst>
      <p:ext uri="{BB962C8B-B14F-4D97-AF65-F5344CB8AC3E}">
        <p14:creationId xmlns:p14="http://schemas.microsoft.com/office/powerpoint/2010/main" val="247409004"/>
      </p:ext>
    </p:extLst>
  </p:cSld>
  <p:clrMapOvr>
    <a:masterClrMapping/>
  </p:clrMapOvr>
  <p:extLst>
    <p:ext uri="{DCECCB84-F9BA-43D5-87BE-67443E8EF086}">
      <p15:sldGuideLst xmlns:p15="http://schemas.microsoft.com/office/powerpoint/2012/main">
        <p15:guide id="1" orient="horz" pos="3120" userDrawn="1">
          <p15:clr>
            <a:srgbClr val="FBAE40"/>
          </p15:clr>
        </p15:guide>
        <p15:guide id="2" pos="21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B7AF327-0163-471E-81B8-86C6B8A35DFA}" type="slidenum">
              <a:rPr lang="en-IN" smtClean="0"/>
              <a:t>‹#›</a:t>
            </a:fld>
            <a:endParaRPr lang="en-IN" dirty="0"/>
          </a:p>
        </p:txBody>
      </p:sp>
      <p:sp>
        <p:nvSpPr>
          <p:cNvPr id="8" name="Footer Placeholder 4">
            <a:extLst>
              <a:ext uri="{FF2B5EF4-FFF2-40B4-BE49-F238E27FC236}">
                <a16:creationId xmlns:a16="http://schemas.microsoft.com/office/drawing/2014/main" id="{53ECBC6B-1474-F923-E980-26454A3F0742}"/>
              </a:ext>
            </a:extLst>
          </p:cNvPr>
          <p:cNvSpPr txBox="1">
            <a:spLocks/>
          </p:cNvSpPr>
          <p:nvPr userDrawn="1"/>
        </p:nvSpPr>
        <p:spPr>
          <a:xfrm>
            <a:off x="-81023" y="-89359"/>
            <a:ext cx="3599727" cy="3787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chemeClr val="tx1"/>
                </a:solidFill>
                <a:latin typeface="Calibri" panose="020F0502020204030204" pitchFamily="34" charset="0"/>
                <a:ea typeface="Calibri" panose="020F0502020204030204" pitchFamily="34" charset="0"/>
                <a:cs typeface="Calibri" panose="020F0502020204030204" pitchFamily="34" charset="0"/>
              </a:rPr>
              <a:t>Academic Research Report: Not a Recommendation</a:t>
            </a:r>
          </a:p>
        </p:txBody>
      </p:sp>
      <p:sp>
        <p:nvSpPr>
          <p:cNvPr id="9" name="Slide Number Placeholder 5">
            <a:extLst>
              <a:ext uri="{FF2B5EF4-FFF2-40B4-BE49-F238E27FC236}">
                <a16:creationId xmlns:a16="http://schemas.microsoft.com/office/drawing/2014/main" id="{F353F45C-7EA4-CFF6-B8FD-C77B49E5F7EB}"/>
              </a:ext>
            </a:extLst>
          </p:cNvPr>
          <p:cNvSpPr txBox="1">
            <a:spLocks/>
          </p:cNvSpPr>
          <p:nvPr userDrawn="1"/>
        </p:nvSpPr>
        <p:spPr>
          <a:xfrm>
            <a:off x="5314950" y="9516677"/>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7AF327-0163-471E-81B8-86C6B8A35DFA}" type="slidenum">
              <a:rPr lang="en-IN" smtClean="0"/>
              <a:pPr/>
              <a:t>‹#›</a:t>
            </a:fld>
            <a:endParaRPr lang="en-IN" dirty="0"/>
          </a:p>
        </p:txBody>
      </p:sp>
    </p:spTree>
    <p:extLst>
      <p:ext uri="{BB962C8B-B14F-4D97-AF65-F5344CB8AC3E}">
        <p14:creationId xmlns:p14="http://schemas.microsoft.com/office/powerpoint/2010/main" val="1617960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0B7AF327-0163-471E-81B8-86C6B8A35DFA}" type="slidenum">
              <a:rPr lang="en-IN" smtClean="0"/>
              <a:t>‹#›</a:t>
            </a:fld>
            <a:endParaRPr lang="en-IN" dirty="0"/>
          </a:p>
        </p:txBody>
      </p:sp>
      <p:sp>
        <p:nvSpPr>
          <p:cNvPr id="10" name="Footer Placeholder 4">
            <a:extLst>
              <a:ext uri="{FF2B5EF4-FFF2-40B4-BE49-F238E27FC236}">
                <a16:creationId xmlns:a16="http://schemas.microsoft.com/office/drawing/2014/main" id="{B643CB5D-6120-527B-5505-AEB081622DDB}"/>
              </a:ext>
            </a:extLst>
          </p:cNvPr>
          <p:cNvSpPr txBox="1">
            <a:spLocks/>
          </p:cNvSpPr>
          <p:nvPr userDrawn="1"/>
        </p:nvSpPr>
        <p:spPr>
          <a:xfrm>
            <a:off x="-81023" y="-89359"/>
            <a:ext cx="3599727" cy="3787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chemeClr val="tx1"/>
                </a:solidFill>
                <a:latin typeface="Calibri" panose="020F0502020204030204" pitchFamily="34" charset="0"/>
                <a:ea typeface="Calibri" panose="020F0502020204030204" pitchFamily="34" charset="0"/>
                <a:cs typeface="Calibri" panose="020F0502020204030204" pitchFamily="34" charset="0"/>
              </a:rPr>
              <a:t>Academic Research Report: Not a Recommendation</a:t>
            </a:r>
          </a:p>
        </p:txBody>
      </p:sp>
      <p:sp>
        <p:nvSpPr>
          <p:cNvPr id="11" name="Slide Number Placeholder 5">
            <a:extLst>
              <a:ext uri="{FF2B5EF4-FFF2-40B4-BE49-F238E27FC236}">
                <a16:creationId xmlns:a16="http://schemas.microsoft.com/office/drawing/2014/main" id="{712EF156-D022-94D4-EBB5-5122E598EE84}"/>
              </a:ext>
            </a:extLst>
          </p:cNvPr>
          <p:cNvSpPr txBox="1">
            <a:spLocks/>
          </p:cNvSpPr>
          <p:nvPr userDrawn="1"/>
        </p:nvSpPr>
        <p:spPr>
          <a:xfrm>
            <a:off x="5314950" y="9516677"/>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7AF327-0163-471E-81B8-86C6B8A35DFA}" type="slidenum">
              <a:rPr lang="en-IN" smtClean="0"/>
              <a:pPr/>
              <a:t>‹#›</a:t>
            </a:fld>
            <a:endParaRPr lang="en-IN" dirty="0"/>
          </a:p>
        </p:txBody>
      </p:sp>
    </p:spTree>
    <p:extLst>
      <p:ext uri="{BB962C8B-B14F-4D97-AF65-F5344CB8AC3E}">
        <p14:creationId xmlns:p14="http://schemas.microsoft.com/office/powerpoint/2010/main" val="4096812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B7AF327-0163-471E-81B8-86C6B8A35DFA}" type="slidenum">
              <a:rPr lang="en-IN" smtClean="0"/>
              <a:t>‹#›</a:t>
            </a:fld>
            <a:endParaRPr lang="en-IN" dirty="0"/>
          </a:p>
        </p:txBody>
      </p:sp>
      <p:sp>
        <p:nvSpPr>
          <p:cNvPr id="6" name="Footer Placeholder 4">
            <a:extLst>
              <a:ext uri="{FF2B5EF4-FFF2-40B4-BE49-F238E27FC236}">
                <a16:creationId xmlns:a16="http://schemas.microsoft.com/office/drawing/2014/main" id="{A7831C6F-883A-2B0F-3CE7-67CB4A4D479A}"/>
              </a:ext>
            </a:extLst>
          </p:cNvPr>
          <p:cNvSpPr txBox="1">
            <a:spLocks/>
          </p:cNvSpPr>
          <p:nvPr userDrawn="1"/>
        </p:nvSpPr>
        <p:spPr>
          <a:xfrm>
            <a:off x="-81023" y="-89359"/>
            <a:ext cx="3599727" cy="3787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chemeClr val="tx1"/>
                </a:solidFill>
                <a:latin typeface="Calibri" panose="020F0502020204030204" pitchFamily="34" charset="0"/>
                <a:ea typeface="Calibri" panose="020F0502020204030204" pitchFamily="34" charset="0"/>
                <a:cs typeface="Calibri" panose="020F0502020204030204" pitchFamily="34" charset="0"/>
              </a:rPr>
              <a:t>Academic Research Report: Not a Recommendation</a:t>
            </a:r>
          </a:p>
        </p:txBody>
      </p:sp>
      <p:sp>
        <p:nvSpPr>
          <p:cNvPr id="7" name="Slide Number Placeholder 5">
            <a:extLst>
              <a:ext uri="{FF2B5EF4-FFF2-40B4-BE49-F238E27FC236}">
                <a16:creationId xmlns:a16="http://schemas.microsoft.com/office/drawing/2014/main" id="{F784DE2A-5DC8-3E06-6CC7-0B4032AF6633}"/>
              </a:ext>
            </a:extLst>
          </p:cNvPr>
          <p:cNvSpPr txBox="1">
            <a:spLocks/>
          </p:cNvSpPr>
          <p:nvPr userDrawn="1"/>
        </p:nvSpPr>
        <p:spPr>
          <a:xfrm>
            <a:off x="5314950" y="9516677"/>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7AF327-0163-471E-81B8-86C6B8A35DFA}" type="slidenum">
              <a:rPr lang="en-IN" smtClean="0"/>
              <a:pPr/>
              <a:t>‹#›</a:t>
            </a:fld>
            <a:endParaRPr lang="en-IN" dirty="0"/>
          </a:p>
        </p:txBody>
      </p:sp>
    </p:spTree>
    <p:extLst>
      <p:ext uri="{BB962C8B-B14F-4D97-AF65-F5344CB8AC3E}">
        <p14:creationId xmlns:p14="http://schemas.microsoft.com/office/powerpoint/2010/main" val="1756139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0B7AF327-0163-471E-81B8-86C6B8A35DFA}" type="slidenum">
              <a:rPr lang="en-IN" smtClean="0"/>
              <a:t>‹#›</a:t>
            </a:fld>
            <a:endParaRPr lang="en-IN" dirty="0"/>
          </a:p>
        </p:txBody>
      </p:sp>
      <p:sp>
        <p:nvSpPr>
          <p:cNvPr id="5" name="Footer Placeholder 4">
            <a:extLst>
              <a:ext uri="{FF2B5EF4-FFF2-40B4-BE49-F238E27FC236}">
                <a16:creationId xmlns:a16="http://schemas.microsoft.com/office/drawing/2014/main" id="{F5FC93F5-2422-ECDF-5D0B-8E905E515987}"/>
              </a:ext>
            </a:extLst>
          </p:cNvPr>
          <p:cNvSpPr txBox="1">
            <a:spLocks/>
          </p:cNvSpPr>
          <p:nvPr userDrawn="1"/>
        </p:nvSpPr>
        <p:spPr>
          <a:xfrm>
            <a:off x="-81023" y="-89359"/>
            <a:ext cx="3599727" cy="3787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chemeClr val="tx1"/>
                </a:solidFill>
                <a:latin typeface="Calibri" panose="020F0502020204030204" pitchFamily="34" charset="0"/>
                <a:ea typeface="Calibri" panose="020F0502020204030204" pitchFamily="34" charset="0"/>
                <a:cs typeface="Calibri" panose="020F0502020204030204" pitchFamily="34" charset="0"/>
              </a:rPr>
              <a:t>Academic Research Report: Not a Recommendation</a:t>
            </a:r>
          </a:p>
        </p:txBody>
      </p:sp>
      <p:sp>
        <p:nvSpPr>
          <p:cNvPr id="6" name="Slide Number Placeholder 5">
            <a:extLst>
              <a:ext uri="{FF2B5EF4-FFF2-40B4-BE49-F238E27FC236}">
                <a16:creationId xmlns:a16="http://schemas.microsoft.com/office/drawing/2014/main" id="{2F79A6DE-9E4D-95E7-DE5C-341EB9A26F9C}"/>
              </a:ext>
            </a:extLst>
          </p:cNvPr>
          <p:cNvSpPr txBox="1">
            <a:spLocks/>
          </p:cNvSpPr>
          <p:nvPr userDrawn="1"/>
        </p:nvSpPr>
        <p:spPr>
          <a:xfrm>
            <a:off x="5314950" y="9516677"/>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7AF327-0163-471E-81B8-86C6B8A35DFA}" type="slidenum">
              <a:rPr lang="en-IN" smtClean="0"/>
              <a:pPr/>
              <a:t>‹#›</a:t>
            </a:fld>
            <a:endParaRPr lang="en-IN" dirty="0"/>
          </a:p>
        </p:txBody>
      </p:sp>
    </p:spTree>
    <p:extLst>
      <p:ext uri="{BB962C8B-B14F-4D97-AF65-F5344CB8AC3E}">
        <p14:creationId xmlns:p14="http://schemas.microsoft.com/office/powerpoint/2010/main" val="4171064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B7AF327-0163-471E-81B8-86C6B8A35DFA}" type="slidenum">
              <a:rPr lang="en-IN" smtClean="0"/>
              <a:t>‹#›</a:t>
            </a:fld>
            <a:endParaRPr lang="en-IN" dirty="0"/>
          </a:p>
        </p:txBody>
      </p:sp>
      <p:sp>
        <p:nvSpPr>
          <p:cNvPr id="8" name="Footer Placeholder 4">
            <a:extLst>
              <a:ext uri="{FF2B5EF4-FFF2-40B4-BE49-F238E27FC236}">
                <a16:creationId xmlns:a16="http://schemas.microsoft.com/office/drawing/2014/main" id="{E11B25BB-EE15-5F82-6C83-17E7806D4CAC}"/>
              </a:ext>
            </a:extLst>
          </p:cNvPr>
          <p:cNvSpPr txBox="1">
            <a:spLocks/>
          </p:cNvSpPr>
          <p:nvPr userDrawn="1"/>
        </p:nvSpPr>
        <p:spPr>
          <a:xfrm>
            <a:off x="-81023" y="-89359"/>
            <a:ext cx="3599727" cy="3787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chemeClr val="tx1"/>
                </a:solidFill>
                <a:latin typeface="Calibri" panose="020F0502020204030204" pitchFamily="34" charset="0"/>
                <a:ea typeface="Calibri" panose="020F0502020204030204" pitchFamily="34" charset="0"/>
                <a:cs typeface="Calibri" panose="020F0502020204030204" pitchFamily="34" charset="0"/>
              </a:rPr>
              <a:t>Academic Research Report: Not a Recommendation</a:t>
            </a:r>
          </a:p>
        </p:txBody>
      </p:sp>
      <p:sp>
        <p:nvSpPr>
          <p:cNvPr id="9" name="Slide Number Placeholder 5">
            <a:extLst>
              <a:ext uri="{FF2B5EF4-FFF2-40B4-BE49-F238E27FC236}">
                <a16:creationId xmlns:a16="http://schemas.microsoft.com/office/drawing/2014/main" id="{80FB4D96-997E-2E49-BE9A-2EEB203CBDFE}"/>
              </a:ext>
            </a:extLst>
          </p:cNvPr>
          <p:cNvSpPr txBox="1">
            <a:spLocks/>
          </p:cNvSpPr>
          <p:nvPr userDrawn="1"/>
        </p:nvSpPr>
        <p:spPr>
          <a:xfrm>
            <a:off x="5314950" y="9516677"/>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7AF327-0163-471E-81B8-86C6B8A35DFA}" type="slidenum">
              <a:rPr lang="en-IN" smtClean="0"/>
              <a:pPr/>
              <a:t>‹#›</a:t>
            </a:fld>
            <a:endParaRPr lang="en-IN" dirty="0"/>
          </a:p>
        </p:txBody>
      </p:sp>
    </p:spTree>
    <p:extLst>
      <p:ext uri="{BB962C8B-B14F-4D97-AF65-F5344CB8AC3E}">
        <p14:creationId xmlns:p14="http://schemas.microsoft.com/office/powerpoint/2010/main" val="184770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B7AF327-0163-471E-81B8-86C6B8A35DFA}" type="slidenum">
              <a:rPr lang="en-IN" smtClean="0"/>
              <a:t>‹#›</a:t>
            </a:fld>
            <a:endParaRPr lang="en-IN" dirty="0"/>
          </a:p>
        </p:txBody>
      </p:sp>
    </p:spTree>
    <p:extLst>
      <p:ext uri="{BB962C8B-B14F-4D97-AF65-F5344CB8AC3E}">
        <p14:creationId xmlns:p14="http://schemas.microsoft.com/office/powerpoint/2010/main" val="3761085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endParaRPr lang="en-IN"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IN"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0B7AF327-0163-471E-81B8-86C6B8A35DFA}" type="slidenum">
              <a:rPr lang="en-IN" smtClean="0"/>
              <a:t>‹#›</a:t>
            </a:fld>
            <a:endParaRPr lang="en-IN" dirty="0"/>
          </a:p>
        </p:txBody>
      </p:sp>
    </p:spTree>
    <p:extLst>
      <p:ext uri="{BB962C8B-B14F-4D97-AF65-F5344CB8AC3E}">
        <p14:creationId xmlns:p14="http://schemas.microsoft.com/office/powerpoint/2010/main" val="2353922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20" userDrawn="1">
          <p15:clr>
            <a:srgbClr val="F26B43"/>
          </p15:clr>
        </p15:guide>
        <p15:guide id="2"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chart" Target="../charts/chart19.xml"/><Relationship Id="rId4" Type="http://schemas.openxmlformats.org/officeDocument/2006/relationships/chart" Target="../charts/char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chart" Target="../charts/chart21.xml"/><Relationship Id="rId4" Type="http://schemas.openxmlformats.org/officeDocument/2006/relationships/chart" Target="../charts/char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hart" Target="../charts/chart26.xml"/><Relationship Id="rId3" Type="http://schemas.openxmlformats.org/officeDocument/2006/relationships/image" Target="../media/image4.png"/><Relationship Id="rId7" Type="http://schemas.openxmlformats.org/officeDocument/2006/relationships/chart" Target="../charts/chart2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hart" Target="../charts/chart2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32.xml"/><Relationship Id="rId5" Type="http://schemas.openxmlformats.org/officeDocument/2006/relationships/chart" Target="../charts/chart31.xml"/><Relationship Id="rId4" Type="http://schemas.openxmlformats.org/officeDocument/2006/relationships/chart" Target="../charts/chart3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chart" Target="../charts/chart3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chart" Target="../charts/chart37.xml"/><Relationship Id="rId4" Type="http://schemas.openxmlformats.org/officeDocument/2006/relationships/chart" Target="../charts/chart36.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4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40.xml"/><Relationship Id="rId5" Type="http://schemas.openxmlformats.org/officeDocument/2006/relationships/chart" Target="../charts/chart39.xml"/><Relationship Id="rId4" Type="http://schemas.openxmlformats.org/officeDocument/2006/relationships/chart" Target="../charts/chart38.xml"/></Relationships>
</file>

<file path=ppt/slides/_rels/slide24.xml.rels><?xml version="1.0" encoding="UTF-8" standalone="yes"?>
<Relationships xmlns="http://schemas.openxmlformats.org/package/2006/relationships"><Relationship Id="rId8" Type="http://schemas.openxmlformats.org/officeDocument/2006/relationships/chart" Target="../charts/chart46.xml"/><Relationship Id="rId3" Type="http://schemas.openxmlformats.org/officeDocument/2006/relationships/image" Target="../media/image4.png"/><Relationship Id="rId7" Type="http://schemas.openxmlformats.org/officeDocument/2006/relationships/chart" Target="../charts/chart4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44.xml"/><Relationship Id="rId5" Type="http://schemas.openxmlformats.org/officeDocument/2006/relationships/chart" Target="../charts/chart43.xml"/><Relationship Id="rId4" Type="http://schemas.openxmlformats.org/officeDocument/2006/relationships/chart" Target="../charts/chart42.xml"/><Relationship Id="rId9" Type="http://schemas.openxmlformats.org/officeDocument/2006/relationships/chart" Target="../charts/chart47.xml"/></Relationships>
</file>

<file path=ppt/slides/_rels/slide25.xml.rels><?xml version="1.0" encoding="UTF-8" standalone="yes"?>
<Relationships xmlns="http://schemas.openxmlformats.org/package/2006/relationships"><Relationship Id="rId8" Type="http://schemas.openxmlformats.org/officeDocument/2006/relationships/chart" Target="../charts/chart52.xml"/><Relationship Id="rId3" Type="http://schemas.openxmlformats.org/officeDocument/2006/relationships/image" Target="../media/image4.png"/><Relationship Id="rId7" Type="http://schemas.openxmlformats.org/officeDocument/2006/relationships/chart" Target="../charts/chart5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50.xml"/><Relationship Id="rId5" Type="http://schemas.openxmlformats.org/officeDocument/2006/relationships/chart" Target="../charts/chart49.xml"/><Relationship Id="rId4" Type="http://schemas.openxmlformats.org/officeDocument/2006/relationships/chart" Target="../charts/chart48.xml"/><Relationship Id="rId9" Type="http://schemas.openxmlformats.org/officeDocument/2006/relationships/chart" Target="../charts/chart53.xml"/></Relationships>
</file>

<file path=ppt/slides/_rels/slide26.xml.rels><?xml version="1.0" encoding="UTF-8" standalone="yes"?>
<Relationships xmlns="http://schemas.openxmlformats.org/package/2006/relationships"><Relationship Id="rId8" Type="http://schemas.openxmlformats.org/officeDocument/2006/relationships/chart" Target="../charts/chart58.xml"/><Relationship Id="rId3" Type="http://schemas.openxmlformats.org/officeDocument/2006/relationships/image" Target="../media/image4.png"/><Relationship Id="rId7" Type="http://schemas.openxmlformats.org/officeDocument/2006/relationships/chart" Target="../charts/chart57.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56.xml"/><Relationship Id="rId5" Type="http://schemas.openxmlformats.org/officeDocument/2006/relationships/chart" Target="../charts/chart55.xml"/><Relationship Id="rId4" Type="http://schemas.openxmlformats.org/officeDocument/2006/relationships/chart" Target="../charts/chart54.xml"/><Relationship Id="rId9" Type="http://schemas.openxmlformats.org/officeDocument/2006/relationships/chart" Target="../charts/chart59.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package" Target="../embeddings/Microsoft_Excel_Worksheet.xlsx"/></Relationships>
</file>

<file path=ppt/slides/_rels/slide29.xml.rels><?xml version="1.0" encoding="UTF-8" standalone="yes"?>
<Relationships xmlns="http://schemas.openxmlformats.org/package/2006/relationships"><Relationship Id="rId8" Type="http://schemas.openxmlformats.org/officeDocument/2006/relationships/chart" Target="../charts/chart64.xml"/><Relationship Id="rId3" Type="http://schemas.openxmlformats.org/officeDocument/2006/relationships/image" Target="../media/image4.png"/><Relationship Id="rId7" Type="http://schemas.openxmlformats.org/officeDocument/2006/relationships/chart" Target="../charts/chart6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62.xml"/><Relationship Id="rId5" Type="http://schemas.openxmlformats.org/officeDocument/2006/relationships/chart" Target="../charts/chart61.xml"/><Relationship Id="rId4" Type="http://schemas.openxmlformats.org/officeDocument/2006/relationships/chart" Target="../charts/chart60.xml"/><Relationship Id="rId9" Type="http://schemas.openxmlformats.org/officeDocument/2006/relationships/chart" Target="../charts/chart6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8" Type="http://schemas.openxmlformats.org/officeDocument/2006/relationships/chart" Target="../charts/chart70.xml"/><Relationship Id="rId3" Type="http://schemas.openxmlformats.org/officeDocument/2006/relationships/image" Target="../media/image4.png"/><Relationship Id="rId7" Type="http://schemas.openxmlformats.org/officeDocument/2006/relationships/chart" Target="../charts/chart69.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68.xml"/><Relationship Id="rId5" Type="http://schemas.openxmlformats.org/officeDocument/2006/relationships/chart" Target="../charts/chart67.xml"/><Relationship Id="rId4" Type="http://schemas.openxmlformats.org/officeDocument/2006/relationships/chart" Target="../charts/chart66.xml"/><Relationship Id="rId9" Type="http://schemas.openxmlformats.org/officeDocument/2006/relationships/chart" Target="../charts/chart7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hart" Target="../charts/chart7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linkedin.com/in/rohit-kumar-974a21203/"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chart" Target="../charts/char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1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7.xml.rels><?xml version="1.0" encoding="UTF-8" standalone="yes"?>
<Relationships xmlns="http://schemas.openxmlformats.org/package/2006/relationships"><Relationship Id="rId8" Type="http://schemas.openxmlformats.org/officeDocument/2006/relationships/hyperlink" Target="https://tradestat.commerce.gov.in/eidb/error.htm" TargetMode="External"/><Relationship Id="rId3" Type="http://schemas.openxmlformats.org/officeDocument/2006/relationships/image" Target="../media/image4.png"/><Relationship Id="rId7" Type="http://schemas.openxmlformats.org/officeDocument/2006/relationships/chart" Target="../charts/chart1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image" Target="../media/image30.png"/><Relationship Id="rId4" Type="http://schemas.microsoft.com/office/2014/relationships/chartEx" Target="../charts/chartEx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0">
              <a:schemeClr val="accent5">
                <a:lumMod val="0"/>
                <a:lumOff val="100000"/>
              </a:schemeClr>
            </a:gs>
            <a:gs pos="58000">
              <a:srgbClr val="9309DA"/>
            </a:gs>
            <a:gs pos="0">
              <a:srgbClr val="9400D1"/>
            </a:gs>
            <a:gs pos="0">
              <a:schemeClr val="accent5">
                <a:lumMod val="60000"/>
                <a:lumOff val="40000"/>
              </a:schemeClr>
            </a:gs>
            <a:gs pos="99000">
              <a:schemeClr val="accent5">
                <a:lumMod val="1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DF82EC-116C-7C7E-4065-C4038E53B922}"/>
              </a:ext>
            </a:extLst>
          </p:cNvPr>
          <p:cNvSpPr>
            <a:spLocks noGrp="1"/>
          </p:cNvSpPr>
          <p:nvPr>
            <p:ph type="sldNum" sz="quarter" idx="4"/>
          </p:nvPr>
        </p:nvSpPr>
        <p:spPr/>
        <p:txBody>
          <a:bodyPr/>
          <a:lstStyle/>
          <a:p>
            <a:fld id="{0B7AF327-0163-471E-81B8-86C6B8A35DFA}" type="slidenum">
              <a:rPr lang="en-IN" smtClean="0"/>
              <a:pPr/>
              <a:t>1</a:t>
            </a:fld>
            <a:endParaRPr lang="en-IN" dirty="0"/>
          </a:p>
        </p:txBody>
      </p:sp>
      <p:pic>
        <p:nvPicPr>
          <p:cNvPr id="1030" name="Picture 6">
            <a:extLst>
              <a:ext uri="{FF2B5EF4-FFF2-40B4-BE49-F238E27FC236}">
                <a16:creationId xmlns:a16="http://schemas.microsoft.com/office/drawing/2014/main" id="{9BFDD08E-D28A-C51E-A031-40942EFE2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16546"/>
            <a:ext cx="6867525" cy="33894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white text on a black background&#10;&#10;Description automatically generated">
            <a:extLst>
              <a:ext uri="{FF2B5EF4-FFF2-40B4-BE49-F238E27FC236}">
                <a16:creationId xmlns:a16="http://schemas.microsoft.com/office/drawing/2014/main" id="{CA3BDE6C-5C9B-A2E6-C659-3B40FB6AC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101" y="-694482"/>
            <a:ext cx="4872942" cy="4875083"/>
          </a:xfrm>
          <a:prstGeom prst="rect">
            <a:avLst/>
          </a:prstGeom>
        </p:spPr>
      </p:pic>
      <p:sp>
        <p:nvSpPr>
          <p:cNvPr id="8" name="TextBox 7">
            <a:extLst>
              <a:ext uri="{FF2B5EF4-FFF2-40B4-BE49-F238E27FC236}">
                <a16:creationId xmlns:a16="http://schemas.microsoft.com/office/drawing/2014/main" id="{06AC4556-2A3F-8A7A-961E-A0C41BA964A3}"/>
              </a:ext>
            </a:extLst>
          </p:cNvPr>
          <p:cNvSpPr txBox="1"/>
          <p:nvPr/>
        </p:nvSpPr>
        <p:spPr>
          <a:xfrm>
            <a:off x="-84820" y="5055026"/>
            <a:ext cx="5825863" cy="1323439"/>
          </a:xfrm>
          <a:prstGeom prst="rect">
            <a:avLst/>
          </a:prstGeom>
          <a:noFill/>
        </p:spPr>
        <p:txBody>
          <a:bodyPr wrap="square" rtlCol="0">
            <a:spAutoFit/>
          </a:bodyPr>
          <a:lstStyle/>
          <a:p>
            <a:r>
              <a:rPr lang="en-US" sz="4000" b="1" dirty="0">
                <a:solidFill>
                  <a:srgbClr val="FB6F3A"/>
                </a:solidFill>
              </a:rPr>
              <a:t>Equity Research </a:t>
            </a:r>
          </a:p>
          <a:p>
            <a:r>
              <a:rPr lang="en-US" sz="4000" b="1" dirty="0">
                <a:solidFill>
                  <a:srgbClr val="FB6F3A"/>
                </a:solidFill>
              </a:rPr>
              <a:t>Report</a:t>
            </a:r>
            <a:endParaRPr lang="en-IN" sz="4000" b="1" dirty="0">
              <a:solidFill>
                <a:srgbClr val="FB6F3A"/>
              </a:solidFill>
            </a:endParaRPr>
          </a:p>
        </p:txBody>
      </p:sp>
      <p:pic>
        <p:nvPicPr>
          <p:cNvPr id="1036" name="Picture 12">
            <a:extLst>
              <a:ext uri="{FF2B5EF4-FFF2-40B4-BE49-F238E27FC236}">
                <a16:creationId xmlns:a16="http://schemas.microsoft.com/office/drawing/2014/main" id="{C42EB209-4AF9-54CA-9E01-5A0061021C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0" t="8987"/>
          <a:stretch/>
        </p:blipFill>
        <p:spPr bwMode="auto">
          <a:xfrm>
            <a:off x="228030" y="2516501"/>
            <a:ext cx="6544814" cy="1541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973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pPr/>
              <a:t>10</a:t>
            </a:fld>
            <a:endParaRPr lang="en-IN" dirty="0"/>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3" name="Parallelogram 21">
            <a:extLst>
              <a:ext uri="{FF2B5EF4-FFF2-40B4-BE49-F238E27FC236}">
                <a16:creationId xmlns:a16="http://schemas.microsoft.com/office/drawing/2014/main" id="{9AF75945-47A2-DD2A-BD24-964E1E385712}"/>
              </a:ext>
            </a:extLst>
          </p:cNvPr>
          <p:cNvSpPr/>
          <p:nvPr/>
        </p:nvSpPr>
        <p:spPr>
          <a:xfrm>
            <a:off x="0" y="954105"/>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5" name="TextBox 4">
            <a:extLst>
              <a:ext uri="{FF2B5EF4-FFF2-40B4-BE49-F238E27FC236}">
                <a16:creationId xmlns:a16="http://schemas.microsoft.com/office/drawing/2014/main" id="{842C4ACB-B845-1D61-9700-81C8250B5257}"/>
              </a:ext>
            </a:extLst>
          </p:cNvPr>
          <p:cNvSpPr txBox="1"/>
          <p:nvPr/>
        </p:nvSpPr>
        <p:spPr>
          <a:xfrm>
            <a:off x="1" y="942560"/>
            <a:ext cx="2097023" cy="338554"/>
          </a:xfrm>
          <a:prstGeom prst="rect">
            <a:avLst/>
          </a:prstGeom>
          <a:noFill/>
        </p:spPr>
        <p:txBody>
          <a:bodyPr wrap="square" rtlCol="0">
            <a:spAutoFit/>
          </a:bodyPr>
          <a:lstStyle/>
          <a:p>
            <a:r>
              <a:rPr lang="en-IN" sz="1600" b="1" u="sng" dirty="0">
                <a:latin typeface="Calibri (body)"/>
              </a:rPr>
              <a:t>Management Analysis</a:t>
            </a:r>
            <a:endParaRPr lang="en-IN" sz="1600" b="1" dirty="0">
              <a:latin typeface="Calibri (body)"/>
            </a:endParaRPr>
          </a:p>
        </p:txBody>
      </p:sp>
      <p:graphicFrame>
        <p:nvGraphicFramePr>
          <p:cNvPr id="11" name="Table 10">
            <a:extLst>
              <a:ext uri="{FF2B5EF4-FFF2-40B4-BE49-F238E27FC236}">
                <a16:creationId xmlns:a16="http://schemas.microsoft.com/office/drawing/2014/main" id="{0BAFEB00-D9A6-1910-265E-9928B7162F47}"/>
              </a:ext>
            </a:extLst>
          </p:cNvPr>
          <p:cNvGraphicFramePr>
            <a:graphicFrameLocks noGrp="1"/>
          </p:cNvGraphicFramePr>
          <p:nvPr>
            <p:extLst>
              <p:ext uri="{D42A27DB-BD31-4B8C-83A1-F6EECF244321}">
                <p14:modId xmlns:p14="http://schemas.microsoft.com/office/powerpoint/2010/main" val="269138981"/>
              </p:ext>
            </p:extLst>
          </p:nvPr>
        </p:nvGraphicFramePr>
        <p:xfrm>
          <a:off x="-1" y="1349912"/>
          <a:ext cx="6858000" cy="8467533"/>
        </p:xfrm>
        <a:graphic>
          <a:graphicData uri="http://schemas.openxmlformats.org/drawingml/2006/table">
            <a:tbl>
              <a:tblPr firstRow="1" bandRow="1">
                <a:tableStyleId>{7DF18680-E054-41AD-8BC1-D1AEF772440D}</a:tableStyleId>
              </a:tblPr>
              <a:tblGrid>
                <a:gridCol w="327659">
                  <a:extLst>
                    <a:ext uri="{9D8B030D-6E8A-4147-A177-3AD203B41FA5}">
                      <a16:colId xmlns:a16="http://schemas.microsoft.com/office/drawing/2014/main" val="942453083"/>
                    </a:ext>
                  </a:extLst>
                </a:gridCol>
                <a:gridCol w="1074420">
                  <a:extLst>
                    <a:ext uri="{9D8B030D-6E8A-4147-A177-3AD203B41FA5}">
                      <a16:colId xmlns:a16="http://schemas.microsoft.com/office/drawing/2014/main" val="3369642772"/>
                    </a:ext>
                  </a:extLst>
                </a:gridCol>
                <a:gridCol w="835154">
                  <a:extLst>
                    <a:ext uri="{9D8B030D-6E8A-4147-A177-3AD203B41FA5}">
                      <a16:colId xmlns:a16="http://schemas.microsoft.com/office/drawing/2014/main" val="71900750"/>
                    </a:ext>
                  </a:extLst>
                </a:gridCol>
                <a:gridCol w="2568839">
                  <a:extLst>
                    <a:ext uri="{9D8B030D-6E8A-4147-A177-3AD203B41FA5}">
                      <a16:colId xmlns:a16="http://schemas.microsoft.com/office/drawing/2014/main" val="3506450534"/>
                    </a:ext>
                  </a:extLst>
                </a:gridCol>
                <a:gridCol w="2051928">
                  <a:extLst>
                    <a:ext uri="{9D8B030D-6E8A-4147-A177-3AD203B41FA5}">
                      <a16:colId xmlns:a16="http://schemas.microsoft.com/office/drawing/2014/main" val="356923752"/>
                    </a:ext>
                  </a:extLst>
                </a:gridCol>
              </a:tblGrid>
              <a:tr h="547831">
                <a:tc>
                  <a:txBody>
                    <a:bodyPr/>
                    <a:lstStyle/>
                    <a:p>
                      <a:pPr algn="l"/>
                      <a:r>
                        <a:rPr lang="en-IN" sz="1000" dirty="0">
                          <a:latin typeface="Calibri (body)"/>
                        </a:rPr>
                        <a:t>S.NO</a:t>
                      </a:r>
                    </a:p>
                  </a:txBody>
                  <a:tcPr/>
                </a:tc>
                <a:tc>
                  <a:txBody>
                    <a:bodyPr/>
                    <a:lstStyle/>
                    <a:p>
                      <a:pPr algn="ctr"/>
                      <a:r>
                        <a:rPr lang="en-IN" sz="1000" dirty="0">
                          <a:latin typeface="Calibri (body)"/>
                        </a:rPr>
                        <a:t>Name</a:t>
                      </a:r>
                    </a:p>
                  </a:txBody>
                  <a:tcPr/>
                </a:tc>
                <a:tc>
                  <a:txBody>
                    <a:bodyPr/>
                    <a:lstStyle/>
                    <a:p>
                      <a:pPr algn="ctr"/>
                      <a:r>
                        <a:rPr lang="en-IN" sz="1000" dirty="0">
                          <a:latin typeface="Calibri (body)"/>
                        </a:rPr>
                        <a:t>Designation</a:t>
                      </a:r>
                    </a:p>
                  </a:txBody>
                  <a:tcPr/>
                </a:tc>
                <a:tc>
                  <a:txBody>
                    <a:bodyPr/>
                    <a:lstStyle/>
                    <a:p>
                      <a:pPr algn="ctr"/>
                      <a:r>
                        <a:rPr lang="en-IN" sz="1000" dirty="0">
                          <a:latin typeface="Calibri (body)"/>
                        </a:rPr>
                        <a:t>Qualification/</a:t>
                      </a:r>
                    </a:p>
                    <a:p>
                      <a:pPr algn="ctr"/>
                      <a:r>
                        <a:rPr lang="en-IN" sz="1000" dirty="0">
                          <a:latin typeface="Calibri (body)"/>
                        </a:rPr>
                        <a:t>Experience</a:t>
                      </a:r>
                    </a:p>
                  </a:txBody>
                  <a:tcPr/>
                </a:tc>
                <a:tc>
                  <a:txBody>
                    <a:bodyPr/>
                    <a:lstStyle/>
                    <a:p>
                      <a:pPr algn="ctr"/>
                      <a:r>
                        <a:rPr lang="en-IN" sz="1000" dirty="0">
                          <a:latin typeface="Calibri (body)"/>
                        </a:rPr>
                        <a:t>Comments</a:t>
                      </a:r>
                    </a:p>
                  </a:txBody>
                  <a:tcPr/>
                </a:tc>
                <a:extLst>
                  <a:ext uri="{0D108BD9-81ED-4DB2-BD59-A6C34878D82A}">
                    <a16:rowId xmlns:a16="http://schemas.microsoft.com/office/drawing/2014/main" val="2256997519"/>
                  </a:ext>
                </a:extLst>
              </a:tr>
              <a:tr h="2259803">
                <a:tc>
                  <a:txBody>
                    <a:bodyPr/>
                    <a:lstStyle/>
                    <a:p>
                      <a:endParaRPr lang="en-IN" dirty="0">
                        <a:latin typeface="+mn-lt"/>
                      </a:endParaRPr>
                    </a:p>
                    <a:p>
                      <a:endParaRPr lang="en-IN" dirty="0">
                        <a:latin typeface="+mn-lt"/>
                      </a:endParaRPr>
                    </a:p>
                    <a:p>
                      <a:endParaRPr lang="en-IN" sz="950" dirty="0">
                        <a:latin typeface="Calibri (body)"/>
                      </a:endParaRPr>
                    </a:p>
                    <a:p>
                      <a:r>
                        <a:rPr lang="en-IN" sz="1000" b="1" dirty="0">
                          <a:latin typeface="Calibri (body)"/>
                        </a:rPr>
                        <a:t>1)</a:t>
                      </a:r>
                    </a:p>
                    <a:p>
                      <a:endParaRPr lang="en-IN" dirty="0"/>
                    </a:p>
                  </a:txBody>
                  <a:tcPr>
                    <a:solidFill>
                      <a:schemeClr val="accent5">
                        <a:lumMod val="20000"/>
                        <a:lumOff val="80000"/>
                      </a:schemeClr>
                    </a:solidFill>
                  </a:tcPr>
                </a:tc>
                <a:tc>
                  <a:txBody>
                    <a:bodyPr/>
                    <a:lstStyle/>
                    <a:p>
                      <a:endParaRPr lang="en-IN" dirty="0"/>
                    </a:p>
                    <a:p>
                      <a:endParaRPr lang="en-IN" dirty="0"/>
                    </a:p>
                    <a:p>
                      <a:endParaRPr lang="en-IN" dirty="0"/>
                    </a:p>
                    <a:p>
                      <a:endParaRPr lang="en-IN" dirty="0"/>
                    </a:p>
                    <a:p>
                      <a:pPr algn="ctr"/>
                      <a:endParaRPr lang="en-IN" sz="1350" b="0" dirty="0"/>
                    </a:p>
                    <a:p>
                      <a:pPr algn="ctr"/>
                      <a:endParaRPr lang="en-IN" sz="1350" b="0" dirty="0"/>
                    </a:p>
                    <a:p>
                      <a:pPr algn="ctr"/>
                      <a:endParaRPr lang="en-IN" sz="1350" b="0" dirty="0"/>
                    </a:p>
                  </a:txBody>
                  <a:tcPr>
                    <a:solidFill>
                      <a:schemeClr val="accent5">
                        <a:lumMod val="20000"/>
                        <a:lumOff val="80000"/>
                      </a:schemeClr>
                    </a:solidFill>
                  </a:tcPr>
                </a:tc>
                <a:tc>
                  <a:txBody>
                    <a:bodyPr/>
                    <a:lstStyle/>
                    <a:p>
                      <a:endParaRPr lang="en-IN" sz="950" b="1" dirty="0"/>
                    </a:p>
                    <a:p>
                      <a:endParaRPr lang="en-IN" sz="950" b="1" dirty="0"/>
                    </a:p>
                    <a:p>
                      <a:endParaRPr lang="en-IN" sz="950" b="1" dirty="0"/>
                    </a:p>
                    <a:p>
                      <a:endParaRPr lang="en-IN" sz="950" b="1" dirty="0">
                        <a:latin typeface="Calibri (body)"/>
                      </a:endParaRPr>
                    </a:p>
                    <a:p>
                      <a:r>
                        <a:rPr lang="en-IN" sz="950" b="1" dirty="0">
                          <a:latin typeface="Calibri (body)"/>
                        </a:rPr>
                        <a:t>Co-founder</a:t>
                      </a:r>
                    </a:p>
                    <a:p>
                      <a:r>
                        <a:rPr lang="en-IN" sz="950" b="1" dirty="0">
                          <a:latin typeface="Calibri (body)"/>
                        </a:rPr>
                        <a:t>&amp;</a:t>
                      </a:r>
                    </a:p>
                    <a:p>
                      <a:r>
                        <a:rPr lang="en-IN" sz="950" b="1" dirty="0">
                          <a:latin typeface="Calibri (body)"/>
                        </a:rPr>
                        <a:t>Chairman</a:t>
                      </a:r>
                    </a:p>
                  </a:txBody>
                  <a:tcPr>
                    <a:solidFill>
                      <a:schemeClr val="accent5">
                        <a:lumMod val="20000"/>
                        <a:lumOff val="80000"/>
                      </a:schemeClr>
                    </a:solidFill>
                  </a:tcPr>
                </a:tc>
                <a:tc>
                  <a:txBody>
                    <a:bodyPr/>
                    <a:lstStyle/>
                    <a:p>
                      <a:r>
                        <a:rPr lang="en-US" sz="950" b="0" i="0" kern="1200" dirty="0">
                          <a:solidFill>
                            <a:schemeClr val="dk1"/>
                          </a:solidFill>
                          <a:effectLst/>
                          <a:latin typeface="Calibri (body)"/>
                          <a:ea typeface="+mn-ea"/>
                          <a:cs typeface="+mn-cs"/>
                        </a:rPr>
                        <a:t>Degree in Science and Administration, University of California. Worked as a salesman in Riverside, California. Worked for Abbey Etna Machine Company in Perrysburg, Ohio. Former president of FICCI. Former chairman of ATMA. Chairman of BRICS Council of India. Member of the Board of Governors at IIM Kozhikode. Member of the Trade Advisory Committee.</a:t>
                      </a:r>
                      <a:endParaRPr lang="en-IN" sz="950" dirty="0">
                        <a:latin typeface="Calibri (body)"/>
                      </a:endParaRPr>
                    </a:p>
                  </a:txBody>
                  <a:tcPr>
                    <a:solidFill>
                      <a:schemeClr val="accent5">
                        <a:lumMod val="20000"/>
                        <a:lumOff val="80000"/>
                      </a:schemeClr>
                    </a:solidFill>
                  </a:tcPr>
                </a:tc>
                <a:tc>
                  <a:txBody>
                    <a:bodyPr/>
                    <a:lstStyle/>
                    <a:p>
                      <a:r>
                        <a:rPr lang="en-IN" sz="950" dirty="0">
                          <a:latin typeface="Calibri (body)"/>
                        </a:rPr>
                        <a:t>The entire senior management is led by Onkar Kanwar. He resurrected the whole business when it was about to sold and transformed the business in one of the leader in tyre industry. He was categorized as a political exposed person by the law firm’s compliances department as he served as a </a:t>
                      </a:r>
                      <a:r>
                        <a:rPr lang="en-US" sz="950" dirty="0">
                          <a:latin typeface="Calibri (body)"/>
                        </a:rPr>
                        <a:t>Board Member of the Kerala State Industrial Development Corporation. He also had feud with his father Runaq Singh because of financial irregularities by Onkar and brother Narinder Jeet Singh as Onkar was trying to take controls by improper means.</a:t>
                      </a:r>
                      <a:endParaRPr lang="en-IN" sz="950" dirty="0">
                        <a:latin typeface="Calibri (body)"/>
                      </a:endParaRPr>
                    </a:p>
                  </a:txBody>
                  <a:tcPr>
                    <a:solidFill>
                      <a:schemeClr val="accent5">
                        <a:lumMod val="20000"/>
                        <a:lumOff val="80000"/>
                      </a:schemeClr>
                    </a:solidFill>
                  </a:tcPr>
                </a:tc>
                <a:extLst>
                  <a:ext uri="{0D108BD9-81ED-4DB2-BD59-A6C34878D82A}">
                    <a16:rowId xmlns:a16="http://schemas.microsoft.com/office/drawing/2014/main" val="270747623"/>
                  </a:ext>
                </a:extLst>
              </a:tr>
              <a:tr h="2115235">
                <a:tc>
                  <a:txBody>
                    <a:bodyPr/>
                    <a:lstStyle/>
                    <a:p>
                      <a:endParaRPr lang="en-IN" dirty="0"/>
                    </a:p>
                    <a:p>
                      <a:endParaRPr lang="en-IN" dirty="0"/>
                    </a:p>
                    <a:p>
                      <a:endParaRPr lang="en-IN" dirty="0"/>
                    </a:p>
                    <a:p>
                      <a:pPr marL="0" marR="0" lvl="0" indent="0" algn="l" defTabSz="685800" rtl="0" eaLnBrk="1" fontAlgn="auto" latinLnBrk="0" hangingPunct="1">
                        <a:lnSpc>
                          <a:spcPct val="100000"/>
                        </a:lnSpc>
                        <a:spcBef>
                          <a:spcPts val="0"/>
                        </a:spcBef>
                        <a:spcAft>
                          <a:spcPts val="0"/>
                        </a:spcAft>
                        <a:buClrTx/>
                        <a:buSzTx/>
                        <a:buFontTx/>
                        <a:buNone/>
                        <a:tabLst/>
                        <a:defRPr/>
                      </a:pPr>
                      <a:r>
                        <a:rPr lang="en-IN" sz="1000" b="1" dirty="0">
                          <a:latin typeface="Calibri (body)"/>
                        </a:rPr>
                        <a:t>2)</a:t>
                      </a:r>
                    </a:p>
                    <a:p>
                      <a:endParaRPr lang="en-IN" dirty="0"/>
                    </a:p>
                  </a:txBody>
                  <a:tcPr>
                    <a:solidFill>
                      <a:srgbClr val="F9EBF7"/>
                    </a:solidFill>
                  </a:tcPr>
                </a:tc>
                <a:tc>
                  <a:txBody>
                    <a:bodyPr/>
                    <a:lstStyle/>
                    <a:p>
                      <a:endParaRPr lang="en-IN" dirty="0"/>
                    </a:p>
                    <a:p>
                      <a:endParaRPr lang="en-IN" dirty="0"/>
                    </a:p>
                    <a:p>
                      <a:endParaRPr lang="en-IN" dirty="0"/>
                    </a:p>
                    <a:p>
                      <a:endParaRPr lang="en-IN" dirty="0"/>
                    </a:p>
                    <a:p>
                      <a:endParaRPr lang="en-IN" dirty="0"/>
                    </a:p>
                    <a:p>
                      <a:endParaRPr lang="en-IN" dirty="0"/>
                    </a:p>
                  </a:txBody>
                  <a:tcPr>
                    <a:solidFill>
                      <a:srgbClr val="F9EBF7"/>
                    </a:solidFill>
                  </a:tcPr>
                </a:tc>
                <a:tc>
                  <a:txBody>
                    <a:bodyPr/>
                    <a:lstStyle/>
                    <a:p>
                      <a:endParaRPr lang="en-IN" dirty="0"/>
                    </a:p>
                    <a:p>
                      <a:endParaRPr lang="en-IN" dirty="0"/>
                    </a:p>
                    <a:p>
                      <a:pPr algn="l"/>
                      <a:r>
                        <a:rPr lang="en-IN" sz="950" b="1" dirty="0">
                          <a:latin typeface="Calibri (body)"/>
                        </a:rPr>
                        <a:t>Vice Chairman </a:t>
                      </a:r>
                    </a:p>
                    <a:p>
                      <a:pPr algn="l"/>
                      <a:r>
                        <a:rPr lang="en-IN" sz="950" b="1" dirty="0">
                          <a:latin typeface="Calibri (body)"/>
                        </a:rPr>
                        <a:t>&amp; </a:t>
                      </a:r>
                    </a:p>
                    <a:p>
                      <a:pPr algn="l"/>
                      <a:r>
                        <a:rPr lang="en-IN" sz="950" b="1" dirty="0">
                          <a:latin typeface="Calibri (body)"/>
                        </a:rPr>
                        <a:t>Managing Director</a:t>
                      </a:r>
                    </a:p>
                  </a:txBody>
                  <a:tcPr>
                    <a:solidFill>
                      <a:srgbClr val="F9EBF7"/>
                    </a:solidFill>
                  </a:tcPr>
                </a:tc>
                <a:tc>
                  <a:txBody>
                    <a:bodyPr/>
                    <a:lstStyle/>
                    <a:p>
                      <a:r>
                        <a:rPr lang="en-US" sz="950" dirty="0">
                          <a:latin typeface="Calibri (body)"/>
                        </a:rPr>
                        <a:t>Education from St. Columba's School, Delhi and thereafter graduated in engineering from Lehigh University in Pennsylvania, US. Started his career with a training stint at American Express Bank in New York City. Started Global Finance Ltd, a non-bank financial, shut after three years. First position in Apollo tyres was in the sales team. Acquisition of Dunlop tyres, South Africa under his supervision. Served as a Chairman in ATMA for three years</a:t>
                      </a:r>
                      <a:endParaRPr lang="en-IN" sz="950" dirty="0">
                        <a:latin typeface="Calibri (body)"/>
                      </a:endParaRPr>
                    </a:p>
                  </a:txBody>
                  <a:tcPr>
                    <a:solidFill>
                      <a:srgbClr val="F9EBF7"/>
                    </a:solidFill>
                  </a:tcPr>
                </a:tc>
                <a:tc>
                  <a:txBody>
                    <a:bodyPr/>
                    <a:lstStyle/>
                    <a:p>
                      <a:r>
                        <a:rPr lang="en-US" sz="950" dirty="0">
                          <a:latin typeface="Calibri (body)"/>
                        </a:rPr>
                        <a:t>He plays a pivotal role in Apollo’s journey towards becoming one of the most admired tyre brands. He has pioneered key initiatives in enhancing the competitiveness of the Company’s operations and products across the Board. He is responsible for crafting Apollo’s growth story taking the Company from US$450 million to US$3 billion. He has acquired Vredestein and set up Greenfield facility in Hungary thereby transforming itself as a multi-geographic company across the globe</a:t>
                      </a:r>
                      <a:endParaRPr lang="en-IN" sz="950" dirty="0">
                        <a:latin typeface="Calibri (body)"/>
                      </a:endParaRPr>
                    </a:p>
                  </a:txBody>
                  <a:tcPr>
                    <a:solidFill>
                      <a:srgbClr val="F9EBF7"/>
                    </a:solidFill>
                  </a:tcPr>
                </a:tc>
                <a:extLst>
                  <a:ext uri="{0D108BD9-81ED-4DB2-BD59-A6C34878D82A}">
                    <a16:rowId xmlns:a16="http://schemas.microsoft.com/office/drawing/2014/main" val="2001674087"/>
                  </a:ext>
                </a:extLst>
              </a:tr>
              <a:tr h="1681536">
                <a:tc>
                  <a:txBody>
                    <a:bodyPr/>
                    <a:lstStyle/>
                    <a:p>
                      <a:endParaRPr lang="en-IN" dirty="0"/>
                    </a:p>
                    <a:p>
                      <a:endParaRPr lang="en-IN" dirty="0"/>
                    </a:p>
                    <a:p>
                      <a:endParaRPr lang="en-IN" dirty="0"/>
                    </a:p>
                    <a:p>
                      <a:r>
                        <a:rPr lang="en-IN" sz="1000" b="1" dirty="0"/>
                        <a:t>3)</a:t>
                      </a:r>
                    </a:p>
                  </a:txBody>
                  <a:tcPr>
                    <a:solidFill>
                      <a:schemeClr val="accent5">
                        <a:lumMod val="20000"/>
                        <a:lumOff val="80000"/>
                      </a:schemeClr>
                    </a:solidFill>
                  </a:tcPr>
                </a:tc>
                <a:tc>
                  <a:txBody>
                    <a:bodyPr/>
                    <a:lstStyle/>
                    <a:p>
                      <a:endParaRPr lang="en-IN" dirty="0"/>
                    </a:p>
                    <a:p>
                      <a:endParaRPr lang="en-IN" dirty="0"/>
                    </a:p>
                    <a:p>
                      <a:endParaRPr lang="en-IN" dirty="0"/>
                    </a:p>
                    <a:p>
                      <a:endParaRPr lang="en-IN" dirty="0"/>
                    </a:p>
                    <a:p>
                      <a:endParaRPr lang="en-IN" dirty="0"/>
                    </a:p>
                    <a:p>
                      <a:endParaRPr lang="en-IN" dirty="0"/>
                    </a:p>
                  </a:txBody>
                  <a:tcPr>
                    <a:solidFill>
                      <a:schemeClr val="accent5">
                        <a:lumMod val="20000"/>
                        <a:lumOff val="80000"/>
                      </a:schemeClr>
                    </a:solidFill>
                  </a:tcPr>
                </a:tc>
                <a:tc>
                  <a:txBody>
                    <a:bodyPr/>
                    <a:lstStyle/>
                    <a:p>
                      <a:endParaRPr lang="en-IN" dirty="0"/>
                    </a:p>
                    <a:p>
                      <a:endParaRPr lang="en-IN" dirty="0"/>
                    </a:p>
                    <a:p>
                      <a:endParaRPr lang="en-IN" sz="1000" b="1" dirty="0">
                        <a:latin typeface="Calibri (body)"/>
                      </a:endParaRPr>
                    </a:p>
                    <a:p>
                      <a:r>
                        <a:rPr lang="en-IN" sz="1000" b="1" dirty="0">
                          <a:latin typeface="Calibri (body)"/>
                        </a:rPr>
                        <a:t>President, Europe</a:t>
                      </a:r>
                    </a:p>
                  </a:txBody>
                  <a:tcPr>
                    <a:solidFill>
                      <a:schemeClr val="accent5">
                        <a:lumMod val="20000"/>
                        <a:lumOff val="80000"/>
                      </a:schemeClr>
                    </a:solidFill>
                  </a:tcPr>
                </a:tc>
                <a:tc>
                  <a:txBody>
                    <a:bodyPr/>
                    <a:lstStyle/>
                    <a:p>
                      <a:r>
                        <a:rPr lang="en-US" sz="950" dirty="0">
                          <a:latin typeface="Calibri (body)"/>
                        </a:rPr>
                        <a:t>A Mechanical Engineer, BA in Business from Montpellier University, France. Served as a coach to various running teams for several years in the past. Member of the company’s Management Board. Spent most of his work life with Michelin and has held various roles in the organization. His last assignment with Michelin was as Vice President, Asia, Earthmover and Industrial Tyres based out of Shanghai. He has also held Commercial Director portfolio for China and Hong Kong truck and bus tyres.</a:t>
                      </a:r>
                      <a:endParaRPr lang="en-IN" sz="950" dirty="0">
                        <a:latin typeface="Calibri (body)"/>
                      </a:endParaRPr>
                    </a:p>
                  </a:txBody>
                  <a:tcPr>
                    <a:solidFill>
                      <a:schemeClr val="accent5">
                        <a:lumMod val="20000"/>
                        <a:lumOff val="80000"/>
                      </a:schemeClr>
                    </a:solidFill>
                  </a:tcPr>
                </a:tc>
                <a:tc>
                  <a:txBody>
                    <a:bodyPr/>
                    <a:lstStyle/>
                    <a:p>
                      <a:r>
                        <a:rPr lang="en-IN" sz="950" dirty="0">
                          <a:latin typeface="Calibri (body)"/>
                        </a:rPr>
                        <a:t>He had a great experienced in tyre industry which drives him to introduction of Commercial tyre in Europe. Being the association with about a decade and CEO of Apollo Vredestein, BV, he is responsible for the key functions of </a:t>
                      </a:r>
                      <a:r>
                        <a:rPr lang="en-US" sz="1000" dirty="0">
                          <a:latin typeface="Calibri (body)"/>
                        </a:rPr>
                        <a:t>manufacturing, sales &amp; marketing, customer relations and profitability in Europe.</a:t>
                      </a:r>
                      <a:endParaRPr lang="en-IN" sz="950" dirty="0">
                        <a:latin typeface="Calibri (body)"/>
                      </a:endParaRPr>
                    </a:p>
                  </a:txBody>
                  <a:tcPr>
                    <a:solidFill>
                      <a:schemeClr val="accent5">
                        <a:lumMod val="20000"/>
                        <a:lumOff val="80000"/>
                      </a:schemeClr>
                    </a:solidFill>
                  </a:tcPr>
                </a:tc>
                <a:extLst>
                  <a:ext uri="{0D108BD9-81ED-4DB2-BD59-A6C34878D82A}">
                    <a16:rowId xmlns:a16="http://schemas.microsoft.com/office/drawing/2014/main" val="4188391897"/>
                  </a:ext>
                </a:extLst>
              </a:tr>
              <a:tr h="1853373">
                <a:tc>
                  <a:txBody>
                    <a:bodyPr/>
                    <a:lstStyle/>
                    <a:p>
                      <a:endParaRPr lang="en-IN" dirty="0"/>
                    </a:p>
                    <a:p>
                      <a:endParaRPr lang="en-IN" dirty="0"/>
                    </a:p>
                    <a:p>
                      <a:endParaRPr lang="en-IN" dirty="0"/>
                    </a:p>
                    <a:p>
                      <a:r>
                        <a:rPr lang="en-IN" sz="1000" b="1" dirty="0"/>
                        <a:t>4)</a:t>
                      </a:r>
                    </a:p>
                  </a:txBody>
                  <a:tcPr>
                    <a:solidFill>
                      <a:srgbClr val="F9EBF7"/>
                    </a:solidFill>
                  </a:tcPr>
                </a:tc>
                <a:tc>
                  <a:txBody>
                    <a:bodyPr/>
                    <a:lstStyle/>
                    <a:p>
                      <a:endParaRPr lang="en-IN" dirty="0"/>
                    </a:p>
                    <a:p>
                      <a:endParaRPr lang="en-IN" dirty="0"/>
                    </a:p>
                    <a:p>
                      <a:endParaRPr lang="en-IN" dirty="0"/>
                    </a:p>
                    <a:p>
                      <a:endParaRPr lang="en-IN" dirty="0"/>
                    </a:p>
                    <a:p>
                      <a:endParaRPr lang="en-IN" dirty="0"/>
                    </a:p>
                    <a:p>
                      <a:pPr algn="ctr"/>
                      <a:endParaRPr lang="en-IN" sz="1000" b="1" dirty="0">
                        <a:latin typeface="Calibri (body)"/>
                      </a:endParaRPr>
                    </a:p>
                    <a:p>
                      <a:endParaRPr lang="en-IN" dirty="0"/>
                    </a:p>
                  </a:txBody>
                  <a:tcPr>
                    <a:solidFill>
                      <a:srgbClr val="F9EBF7"/>
                    </a:solidFill>
                  </a:tcPr>
                </a:tc>
                <a:tc>
                  <a:txBody>
                    <a:bodyPr/>
                    <a:lstStyle/>
                    <a:p>
                      <a:pPr algn="l"/>
                      <a:endParaRPr lang="en-IN" sz="1000" b="1" dirty="0">
                        <a:latin typeface="Calibri (body)"/>
                      </a:endParaRPr>
                    </a:p>
                    <a:p>
                      <a:pPr algn="l"/>
                      <a:endParaRPr lang="en-IN" sz="1000" b="1" dirty="0">
                        <a:latin typeface="Calibri (body)"/>
                      </a:endParaRPr>
                    </a:p>
                    <a:p>
                      <a:pPr algn="l"/>
                      <a:endParaRPr lang="en-IN" sz="1000" b="1" dirty="0">
                        <a:latin typeface="Calibri (body)"/>
                      </a:endParaRPr>
                    </a:p>
                    <a:p>
                      <a:pPr algn="l"/>
                      <a:r>
                        <a:rPr lang="en-IN" sz="1000" b="1" dirty="0">
                          <a:latin typeface="Calibri (body)"/>
                        </a:rPr>
                        <a:t>Chief Financial Officer</a:t>
                      </a:r>
                    </a:p>
                  </a:txBody>
                  <a:tcPr>
                    <a:solidFill>
                      <a:srgbClr val="F9EBF7"/>
                    </a:solidFill>
                  </a:tcPr>
                </a:tc>
                <a:tc>
                  <a:txBody>
                    <a:bodyPr/>
                    <a:lstStyle/>
                    <a:p>
                      <a:r>
                        <a:rPr lang="en-US" sz="950" dirty="0">
                          <a:latin typeface="Calibri (body)"/>
                        </a:rPr>
                        <a:t>A degree in Mechanical Engineering from the IIT, Delhi, and a MBA in Finance from the FMS, Started with Management Trainee with UB Group in 1993. Managing Director of a manufacturing set-up to being part of Acquisition &amp; Alliances team for an IT Giant. Joined Apollo Tyres Ltd as Head, Corporate Strategy. . In 2010, Kumar was nominated to the Company's Management Board. In 2015, became CFO of the Apollo tyres</a:t>
                      </a:r>
                      <a:endParaRPr lang="en-IN" sz="950" dirty="0">
                        <a:latin typeface="Calibri (body)"/>
                      </a:endParaRPr>
                    </a:p>
                  </a:txBody>
                  <a:tcPr>
                    <a:solidFill>
                      <a:srgbClr val="F9EBF7"/>
                    </a:solidFill>
                  </a:tcPr>
                </a:tc>
                <a:tc>
                  <a:txBody>
                    <a:bodyPr/>
                    <a:lstStyle/>
                    <a:p>
                      <a:r>
                        <a:rPr lang="en-IN" sz="950" dirty="0">
                          <a:latin typeface="Calibri (body)"/>
                        </a:rPr>
                        <a:t>He is responsible for overall financial health of the organisation and undertakes various projects, inorganic growth, M&amp;A. He won </a:t>
                      </a:r>
                      <a:r>
                        <a:rPr lang="en-US" sz="950" dirty="0">
                          <a:latin typeface="Calibri (body)"/>
                        </a:rPr>
                        <a:t>the best CFO award at the ASSOCHAM 2nd Vibrant Bharat CFO Summit and Awards. THe board has given approval that he will be appointed as a new Whole Time Director from June 1 in place of Satish Kumar retirement</a:t>
                      </a:r>
                      <a:endParaRPr lang="en-IN" sz="950" dirty="0">
                        <a:latin typeface="Calibri (body)"/>
                      </a:endParaRPr>
                    </a:p>
                  </a:txBody>
                  <a:tcPr>
                    <a:solidFill>
                      <a:srgbClr val="F9EBF7"/>
                    </a:solidFill>
                  </a:tcPr>
                </a:tc>
                <a:extLst>
                  <a:ext uri="{0D108BD9-81ED-4DB2-BD59-A6C34878D82A}">
                    <a16:rowId xmlns:a16="http://schemas.microsoft.com/office/drawing/2014/main" val="2116109218"/>
                  </a:ext>
                </a:extLst>
              </a:tr>
            </a:tbl>
          </a:graphicData>
        </a:graphic>
      </p:graphicFrame>
      <p:pic>
        <p:nvPicPr>
          <p:cNvPr id="18" name="Picture 17" descr="A person wearing a turban&#10;&#10;Description automatically generated">
            <a:extLst>
              <a:ext uri="{FF2B5EF4-FFF2-40B4-BE49-F238E27FC236}">
                <a16:creationId xmlns:a16="http://schemas.microsoft.com/office/drawing/2014/main" id="{2A9CE087-6183-B069-0411-ABAEE40343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901" y="1997154"/>
            <a:ext cx="957073" cy="1229776"/>
          </a:xfrm>
          <a:prstGeom prst="rect">
            <a:avLst/>
          </a:prstGeom>
          <a:solidFill>
            <a:srgbClr val="FFFFFF">
              <a:shade val="85000"/>
            </a:srgbClr>
          </a:solidFill>
          <a:ln w="28575" cap="sq">
            <a:solidFill>
              <a:schemeClr val="accent5">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C10CDC74-A757-2DEE-4D4E-EC0B42E1FFAC}"/>
              </a:ext>
            </a:extLst>
          </p:cNvPr>
          <p:cNvPicPr>
            <a:picLocks noChangeAspect="1"/>
          </p:cNvPicPr>
          <p:nvPr/>
        </p:nvPicPr>
        <p:blipFill rotWithShape="1">
          <a:blip r:embed="rId6"/>
          <a:srcRect l="1080" t="2020" b="1"/>
          <a:stretch/>
        </p:blipFill>
        <p:spPr>
          <a:xfrm>
            <a:off x="374901" y="4268617"/>
            <a:ext cx="957073" cy="1065194"/>
          </a:xfrm>
          <a:prstGeom prst="rect">
            <a:avLst/>
          </a:prstGeom>
          <a:solidFill>
            <a:srgbClr val="FFFFFF">
              <a:shade val="85000"/>
            </a:srgbClr>
          </a:solidFill>
          <a:ln w="28575" cap="sq">
            <a:solidFill>
              <a:schemeClr val="accent5">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3EE3DFC0-51FD-048B-FC50-12A3F6ADF879}"/>
              </a:ext>
            </a:extLst>
          </p:cNvPr>
          <p:cNvPicPr>
            <a:picLocks noChangeAspect="1"/>
          </p:cNvPicPr>
          <p:nvPr/>
        </p:nvPicPr>
        <p:blipFill>
          <a:blip r:embed="rId7"/>
          <a:stretch>
            <a:fillRect/>
          </a:stretch>
        </p:blipFill>
        <p:spPr>
          <a:xfrm>
            <a:off x="374901" y="6414933"/>
            <a:ext cx="957073" cy="1110004"/>
          </a:xfrm>
          <a:prstGeom prst="rect">
            <a:avLst/>
          </a:prstGeom>
          <a:solidFill>
            <a:srgbClr val="FFFFFF">
              <a:shade val="85000"/>
            </a:srgbClr>
          </a:solidFill>
          <a:ln w="28575" cap="sq">
            <a:solidFill>
              <a:schemeClr val="accent5">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BC6792EF-12CD-6307-547C-03E621BA69F5}"/>
              </a:ext>
            </a:extLst>
          </p:cNvPr>
          <p:cNvPicPr>
            <a:picLocks noChangeAspect="1"/>
          </p:cNvPicPr>
          <p:nvPr/>
        </p:nvPicPr>
        <p:blipFill>
          <a:blip r:embed="rId8"/>
          <a:stretch>
            <a:fillRect/>
          </a:stretch>
        </p:blipFill>
        <p:spPr>
          <a:xfrm>
            <a:off x="374900" y="8051057"/>
            <a:ext cx="957073" cy="1110004"/>
          </a:xfrm>
          <a:prstGeom prst="rect">
            <a:avLst/>
          </a:prstGeom>
          <a:solidFill>
            <a:srgbClr val="FFFFFF">
              <a:shade val="85000"/>
            </a:srgbClr>
          </a:solidFill>
          <a:ln w="28575" cap="sq">
            <a:solidFill>
              <a:schemeClr val="accent5">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F5C01968-C678-A577-3E19-39C507160198}"/>
              </a:ext>
            </a:extLst>
          </p:cNvPr>
          <p:cNvSpPr txBox="1"/>
          <p:nvPr/>
        </p:nvSpPr>
        <p:spPr>
          <a:xfrm>
            <a:off x="374900" y="3332275"/>
            <a:ext cx="957073" cy="415498"/>
          </a:xfrm>
          <a:prstGeom prst="rect">
            <a:avLst/>
          </a:prstGeom>
          <a:noFill/>
        </p:spPr>
        <p:txBody>
          <a:bodyPr wrap="square" rtlCol="0">
            <a:spAutoFit/>
          </a:bodyPr>
          <a:lstStyle/>
          <a:p>
            <a:r>
              <a:rPr lang="en-IN" sz="1000" b="1" dirty="0">
                <a:latin typeface="Calibri" panose="020F0502020204030204" pitchFamily="34" charset="0"/>
                <a:ea typeface="Calibri" panose="020F0502020204030204" pitchFamily="34" charset="0"/>
                <a:cs typeface="Calibri" panose="020F0502020204030204" pitchFamily="34" charset="0"/>
              </a:rPr>
              <a:t>Onkar Kanwar</a:t>
            </a:r>
          </a:p>
          <a:p>
            <a:endParaRPr lang="en-IN" sz="1100" dirty="0"/>
          </a:p>
        </p:txBody>
      </p:sp>
      <p:sp>
        <p:nvSpPr>
          <p:cNvPr id="7" name="TextBox 6">
            <a:extLst>
              <a:ext uri="{FF2B5EF4-FFF2-40B4-BE49-F238E27FC236}">
                <a16:creationId xmlns:a16="http://schemas.microsoft.com/office/drawing/2014/main" id="{94B12BAD-0720-589D-8F0F-AE0083AAA543}"/>
              </a:ext>
            </a:extLst>
          </p:cNvPr>
          <p:cNvSpPr txBox="1"/>
          <p:nvPr/>
        </p:nvSpPr>
        <p:spPr>
          <a:xfrm>
            <a:off x="115056" y="5460567"/>
            <a:ext cx="1476760" cy="246221"/>
          </a:xfrm>
          <a:prstGeom prst="rect">
            <a:avLst/>
          </a:prstGeom>
          <a:noFill/>
        </p:spPr>
        <p:txBody>
          <a:bodyPr wrap="square" rtlCol="0">
            <a:spAutoFit/>
          </a:bodyPr>
          <a:lstStyle/>
          <a:p>
            <a:pPr algn="ctr"/>
            <a:r>
              <a:rPr lang="en-IN" sz="1000" b="1" dirty="0"/>
              <a:t>Neeraj Kanwar</a:t>
            </a:r>
          </a:p>
        </p:txBody>
      </p:sp>
      <p:sp>
        <p:nvSpPr>
          <p:cNvPr id="17" name="TextBox 16">
            <a:extLst>
              <a:ext uri="{FF2B5EF4-FFF2-40B4-BE49-F238E27FC236}">
                <a16:creationId xmlns:a16="http://schemas.microsoft.com/office/drawing/2014/main" id="{D34C6FE9-22D0-71F8-D074-AB2DEAFEBDC0}"/>
              </a:ext>
            </a:extLst>
          </p:cNvPr>
          <p:cNvSpPr txBox="1"/>
          <p:nvPr/>
        </p:nvSpPr>
        <p:spPr>
          <a:xfrm>
            <a:off x="115056" y="7628682"/>
            <a:ext cx="1476760" cy="246221"/>
          </a:xfrm>
          <a:prstGeom prst="rect">
            <a:avLst/>
          </a:prstGeom>
          <a:noFill/>
        </p:spPr>
        <p:txBody>
          <a:bodyPr wrap="square" rtlCol="0">
            <a:spAutoFit/>
          </a:bodyPr>
          <a:lstStyle/>
          <a:p>
            <a:pPr algn="ctr"/>
            <a:r>
              <a:rPr lang="en-IN" sz="1000" b="1" dirty="0">
                <a:latin typeface="Calibri (body)"/>
              </a:rPr>
              <a:t>Benoit </a:t>
            </a:r>
            <a:r>
              <a:rPr lang="en-IN" sz="1000" b="1" dirty="0" err="1">
                <a:latin typeface="Calibri (body)"/>
              </a:rPr>
              <a:t>Revallant</a:t>
            </a:r>
            <a:endParaRPr lang="en-IN" sz="1000" b="1" dirty="0">
              <a:latin typeface="Calibri (body)"/>
            </a:endParaRPr>
          </a:p>
        </p:txBody>
      </p:sp>
      <p:sp>
        <p:nvSpPr>
          <p:cNvPr id="19" name="TextBox 18">
            <a:extLst>
              <a:ext uri="{FF2B5EF4-FFF2-40B4-BE49-F238E27FC236}">
                <a16:creationId xmlns:a16="http://schemas.microsoft.com/office/drawing/2014/main" id="{34E9BD49-9526-7C19-56D3-B04E8DF91627}"/>
              </a:ext>
            </a:extLst>
          </p:cNvPr>
          <p:cNvSpPr txBox="1"/>
          <p:nvPr/>
        </p:nvSpPr>
        <p:spPr>
          <a:xfrm>
            <a:off x="115056" y="9271272"/>
            <a:ext cx="1476760" cy="246221"/>
          </a:xfrm>
          <a:prstGeom prst="rect">
            <a:avLst/>
          </a:prstGeom>
          <a:noFill/>
        </p:spPr>
        <p:txBody>
          <a:bodyPr wrap="square" rtlCol="0">
            <a:spAutoFit/>
          </a:bodyPr>
          <a:lstStyle/>
          <a:p>
            <a:pPr algn="ctr"/>
            <a:r>
              <a:rPr lang="en-IN" sz="1000" b="1" dirty="0">
                <a:latin typeface="Calibri (body)"/>
              </a:rPr>
              <a:t>Gaurav Kumar</a:t>
            </a:r>
          </a:p>
        </p:txBody>
      </p:sp>
    </p:spTree>
    <p:extLst>
      <p:ext uri="{BB962C8B-B14F-4D97-AF65-F5344CB8AC3E}">
        <p14:creationId xmlns:p14="http://schemas.microsoft.com/office/powerpoint/2010/main" val="2215134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pPr/>
              <a:t>11</a:t>
            </a:fld>
            <a:endParaRPr lang="en-IN" dirty="0"/>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31A26E65-CEF3-E8BF-5A97-ED8ECB4E5E7F}"/>
              </a:ext>
            </a:extLst>
          </p:cNvPr>
          <p:cNvGraphicFramePr>
            <a:graphicFrameLocks noGrp="1"/>
          </p:cNvGraphicFramePr>
          <p:nvPr>
            <p:extLst>
              <p:ext uri="{D42A27DB-BD31-4B8C-83A1-F6EECF244321}">
                <p14:modId xmlns:p14="http://schemas.microsoft.com/office/powerpoint/2010/main" val="3912661524"/>
              </p:ext>
            </p:extLst>
          </p:nvPr>
        </p:nvGraphicFramePr>
        <p:xfrm>
          <a:off x="-1" y="1342631"/>
          <a:ext cx="6858000" cy="7036614"/>
        </p:xfrm>
        <a:graphic>
          <a:graphicData uri="http://schemas.openxmlformats.org/drawingml/2006/table">
            <a:tbl>
              <a:tblPr firstRow="1" bandRow="1">
                <a:tableStyleId>{7DF18680-E054-41AD-8BC1-D1AEF772440D}</a:tableStyleId>
              </a:tblPr>
              <a:tblGrid>
                <a:gridCol w="327659">
                  <a:extLst>
                    <a:ext uri="{9D8B030D-6E8A-4147-A177-3AD203B41FA5}">
                      <a16:colId xmlns:a16="http://schemas.microsoft.com/office/drawing/2014/main" val="942453083"/>
                    </a:ext>
                  </a:extLst>
                </a:gridCol>
                <a:gridCol w="1074420">
                  <a:extLst>
                    <a:ext uri="{9D8B030D-6E8A-4147-A177-3AD203B41FA5}">
                      <a16:colId xmlns:a16="http://schemas.microsoft.com/office/drawing/2014/main" val="3369642772"/>
                    </a:ext>
                  </a:extLst>
                </a:gridCol>
                <a:gridCol w="835154">
                  <a:extLst>
                    <a:ext uri="{9D8B030D-6E8A-4147-A177-3AD203B41FA5}">
                      <a16:colId xmlns:a16="http://schemas.microsoft.com/office/drawing/2014/main" val="71900750"/>
                    </a:ext>
                  </a:extLst>
                </a:gridCol>
                <a:gridCol w="2568839">
                  <a:extLst>
                    <a:ext uri="{9D8B030D-6E8A-4147-A177-3AD203B41FA5}">
                      <a16:colId xmlns:a16="http://schemas.microsoft.com/office/drawing/2014/main" val="3506450534"/>
                    </a:ext>
                  </a:extLst>
                </a:gridCol>
                <a:gridCol w="2051928">
                  <a:extLst>
                    <a:ext uri="{9D8B030D-6E8A-4147-A177-3AD203B41FA5}">
                      <a16:colId xmlns:a16="http://schemas.microsoft.com/office/drawing/2014/main" val="356923752"/>
                    </a:ext>
                  </a:extLst>
                </a:gridCol>
              </a:tblGrid>
              <a:tr h="554238">
                <a:tc>
                  <a:txBody>
                    <a:bodyPr/>
                    <a:lstStyle/>
                    <a:p>
                      <a:pPr algn="l"/>
                      <a:r>
                        <a:rPr lang="en-IN" sz="1000" dirty="0">
                          <a:latin typeface="Calibri (body)"/>
                        </a:rPr>
                        <a:t>S.</a:t>
                      </a:r>
                    </a:p>
                    <a:p>
                      <a:pPr algn="l"/>
                      <a:r>
                        <a:rPr lang="en-IN" sz="1000" dirty="0">
                          <a:latin typeface="Calibri (body)"/>
                        </a:rPr>
                        <a:t>N</a:t>
                      </a:r>
                    </a:p>
                    <a:p>
                      <a:pPr algn="l"/>
                      <a:r>
                        <a:rPr lang="en-IN" sz="1000" dirty="0">
                          <a:latin typeface="Calibri (body)"/>
                        </a:rPr>
                        <a:t>O</a:t>
                      </a:r>
                    </a:p>
                  </a:txBody>
                  <a:tcPr/>
                </a:tc>
                <a:tc>
                  <a:txBody>
                    <a:bodyPr/>
                    <a:lstStyle/>
                    <a:p>
                      <a:pPr algn="ctr"/>
                      <a:r>
                        <a:rPr lang="en-IN" sz="1000" dirty="0">
                          <a:latin typeface="Calibri (body)"/>
                        </a:rPr>
                        <a:t>Name</a:t>
                      </a:r>
                    </a:p>
                  </a:txBody>
                  <a:tcPr/>
                </a:tc>
                <a:tc>
                  <a:txBody>
                    <a:bodyPr/>
                    <a:lstStyle/>
                    <a:p>
                      <a:pPr algn="ctr"/>
                      <a:r>
                        <a:rPr lang="en-IN" sz="1000" dirty="0">
                          <a:latin typeface="Calibri (body)"/>
                        </a:rPr>
                        <a:t>Designation</a:t>
                      </a:r>
                    </a:p>
                  </a:txBody>
                  <a:tcPr/>
                </a:tc>
                <a:tc>
                  <a:txBody>
                    <a:bodyPr/>
                    <a:lstStyle/>
                    <a:p>
                      <a:pPr algn="ctr"/>
                      <a:r>
                        <a:rPr lang="en-IN" sz="1000" dirty="0">
                          <a:latin typeface="Calibri (body)"/>
                        </a:rPr>
                        <a:t>Qualification/</a:t>
                      </a:r>
                    </a:p>
                    <a:p>
                      <a:pPr algn="ctr"/>
                      <a:r>
                        <a:rPr lang="en-IN" sz="1000" dirty="0">
                          <a:latin typeface="Calibri (body)"/>
                        </a:rPr>
                        <a:t>Experience</a:t>
                      </a:r>
                    </a:p>
                  </a:txBody>
                  <a:tcPr/>
                </a:tc>
                <a:tc>
                  <a:txBody>
                    <a:bodyPr/>
                    <a:lstStyle/>
                    <a:p>
                      <a:pPr algn="ctr"/>
                      <a:r>
                        <a:rPr lang="en-IN" sz="1000" dirty="0">
                          <a:latin typeface="Calibri (body)"/>
                        </a:rPr>
                        <a:t>Comments</a:t>
                      </a:r>
                    </a:p>
                  </a:txBody>
                  <a:tcPr/>
                </a:tc>
                <a:extLst>
                  <a:ext uri="{0D108BD9-81ED-4DB2-BD59-A6C34878D82A}">
                    <a16:rowId xmlns:a16="http://schemas.microsoft.com/office/drawing/2014/main" val="2256997519"/>
                  </a:ext>
                </a:extLst>
              </a:tr>
              <a:tr h="1725305">
                <a:tc>
                  <a:txBody>
                    <a:bodyPr/>
                    <a:lstStyle/>
                    <a:p>
                      <a:endParaRPr lang="en-IN" dirty="0">
                        <a:latin typeface="Calibri (body)"/>
                      </a:endParaRPr>
                    </a:p>
                    <a:p>
                      <a:endParaRPr lang="en-IN" dirty="0">
                        <a:latin typeface="Calibri (body)"/>
                      </a:endParaRPr>
                    </a:p>
                    <a:p>
                      <a:endParaRPr lang="en-IN" sz="950" dirty="0">
                        <a:latin typeface="Calibri (body)"/>
                      </a:endParaRPr>
                    </a:p>
                    <a:p>
                      <a:r>
                        <a:rPr lang="en-IN" sz="1000" b="1" dirty="0">
                          <a:latin typeface="Calibri (body)"/>
                        </a:rPr>
                        <a:t>5)</a:t>
                      </a:r>
                    </a:p>
                    <a:p>
                      <a:endParaRPr lang="en-IN" dirty="0">
                        <a:latin typeface="Calibri (body)"/>
                      </a:endParaRPr>
                    </a:p>
                  </a:txBody>
                  <a:tcPr>
                    <a:solidFill>
                      <a:schemeClr val="accent5">
                        <a:lumMod val="20000"/>
                        <a:lumOff val="80000"/>
                      </a:schemeClr>
                    </a:solidFill>
                  </a:tcPr>
                </a:tc>
                <a:tc>
                  <a:txBody>
                    <a:bodyPr/>
                    <a:lstStyle/>
                    <a:p>
                      <a:endParaRPr lang="en-IN" dirty="0">
                        <a:latin typeface="Calibri (body)"/>
                      </a:endParaRPr>
                    </a:p>
                    <a:p>
                      <a:endParaRPr lang="en-IN" dirty="0">
                        <a:latin typeface="Calibri (body)"/>
                      </a:endParaRPr>
                    </a:p>
                    <a:p>
                      <a:endParaRPr lang="en-IN" dirty="0">
                        <a:latin typeface="Calibri (body)"/>
                      </a:endParaRPr>
                    </a:p>
                    <a:p>
                      <a:pPr algn="ctr"/>
                      <a:endParaRPr lang="en-IN" sz="1350" b="0" dirty="0">
                        <a:latin typeface="Calibri (body)"/>
                      </a:endParaRPr>
                    </a:p>
                    <a:p>
                      <a:pPr algn="ctr"/>
                      <a:endParaRPr lang="en-IN" sz="1350" b="0" dirty="0">
                        <a:latin typeface="Calibri (body)"/>
                      </a:endParaRPr>
                    </a:p>
                    <a:p>
                      <a:pPr algn="ctr"/>
                      <a:endParaRPr lang="en-IN" sz="1350" b="0" dirty="0">
                        <a:latin typeface="Calibri (body)"/>
                      </a:endParaRPr>
                    </a:p>
                  </a:txBody>
                  <a:tcPr>
                    <a:solidFill>
                      <a:schemeClr val="accent5">
                        <a:lumMod val="20000"/>
                        <a:lumOff val="80000"/>
                      </a:schemeClr>
                    </a:solidFill>
                  </a:tcPr>
                </a:tc>
                <a:tc>
                  <a:txBody>
                    <a:bodyPr/>
                    <a:lstStyle/>
                    <a:p>
                      <a:endParaRPr lang="en-IN" sz="1000" b="1" dirty="0">
                        <a:latin typeface="Calibri (body)"/>
                      </a:endParaRPr>
                    </a:p>
                    <a:p>
                      <a:endParaRPr lang="en-IN" sz="1000" b="1" dirty="0">
                        <a:latin typeface="Calibri (body)"/>
                      </a:endParaRPr>
                    </a:p>
                    <a:p>
                      <a:r>
                        <a:rPr lang="en-US" sz="1000" b="1" dirty="0">
                          <a:latin typeface="Calibri (body)"/>
                        </a:rPr>
                        <a:t>President (APMEA) and </a:t>
                      </a:r>
                    </a:p>
                    <a:p>
                      <a:r>
                        <a:rPr lang="en-US" sz="1000" b="1" dirty="0">
                          <a:latin typeface="Calibri (body)"/>
                        </a:rPr>
                        <a:t>Whole-time Director</a:t>
                      </a:r>
                      <a:endParaRPr lang="en-IN" sz="1000" b="1" dirty="0">
                        <a:latin typeface="Calibri (body)"/>
                      </a:endParaRPr>
                    </a:p>
                  </a:txBody>
                  <a:tcPr>
                    <a:solidFill>
                      <a:schemeClr val="accent5">
                        <a:lumMod val="20000"/>
                        <a:lumOff val="80000"/>
                      </a:schemeClr>
                    </a:solidFill>
                  </a:tcPr>
                </a:tc>
                <a:tc>
                  <a:txBody>
                    <a:bodyPr/>
                    <a:lstStyle/>
                    <a:p>
                      <a:r>
                        <a:rPr lang="en-US" sz="950" dirty="0">
                          <a:latin typeface="Calibri (body)"/>
                        </a:rPr>
                        <a:t>Chemical Engineer from the NIT, Raipur, MP, holds a post-graduate diploma in Business Management from IMT, Ghaziabad. Member of the Institute of Engineers, Indian Rubber Institute and All India Management Association (AIMA). Begin career with JK Tyres, moving very soon to the position of a Manager, where he was responsible for brand and product management</a:t>
                      </a:r>
                      <a:endParaRPr lang="en-IN" sz="950" dirty="0">
                        <a:latin typeface="Calibri (body)"/>
                      </a:endParaRPr>
                    </a:p>
                  </a:txBody>
                  <a:tcPr>
                    <a:solidFill>
                      <a:schemeClr val="accent5">
                        <a:lumMod val="20000"/>
                        <a:lumOff val="80000"/>
                      </a:schemeClr>
                    </a:solidFill>
                  </a:tcPr>
                </a:tc>
                <a:tc>
                  <a:txBody>
                    <a:bodyPr/>
                    <a:lstStyle/>
                    <a:p>
                      <a:r>
                        <a:rPr lang="en-US" sz="950" dirty="0">
                          <a:latin typeface="Calibri (body)"/>
                        </a:rPr>
                        <a:t>He is a man who prefers taking challenges head-on. He is credited with Apollo’s steady sales growth, in the last few years. Having been with Apollo Tyres for over two and a half decades, Satish Sharma is recognized as an industry veteran, having held various key positions. He elected as a chairman in ATMA in 2017. On May 31, he will retire from the organization. </a:t>
                      </a:r>
                      <a:endParaRPr lang="en-IN" sz="950" dirty="0">
                        <a:latin typeface="Calibri (body)"/>
                      </a:endParaRPr>
                    </a:p>
                  </a:txBody>
                  <a:tcPr>
                    <a:solidFill>
                      <a:schemeClr val="accent5">
                        <a:lumMod val="20000"/>
                        <a:lumOff val="80000"/>
                      </a:schemeClr>
                    </a:solidFill>
                  </a:tcPr>
                </a:tc>
                <a:extLst>
                  <a:ext uri="{0D108BD9-81ED-4DB2-BD59-A6C34878D82A}">
                    <a16:rowId xmlns:a16="http://schemas.microsoft.com/office/drawing/2014/main" val="270747623"/>
                  </a:ext>
                </a:extLst>
              </a:tr>
              <a:tr h="1701883">
                <a:tc>
                  <a:txBody>
                    <a:bodyPr/>
                    <a:lstStyle/>
                    <a:p>
                      <a:endParaRPr lang="en-IN" dirty="0">
                        <a:latin typeface="Calibri (body)"/>
                      </a:endParaRPr>
                    </a:p>
                    <a:p>
                      <a:endParaRPr lang="en-IN" dirty="0">
                        <a:latin typeface="Calibri (body)"/>
                      </a:endParaRPr>
                    </a:p>
                    <a:p>
                      <a:endParaRPr lang="en-IN" dirty="0">
                        <a:latin typeface="Calibri (body)"/>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IN" sz="1000" b="1" dirty="0">
                          <a:latin typeface="Calibri (body)"/>
                        </a:rPr>
                        <a:t>6)</a:t>
                      </a:r>
                    </a:p>
                    <a:p>
                      <a:endParaRPr lang="en-IN" dirty="0">
                        <a:latin typeface="Calibri (body)"/>
                      </a:endParaRPr>
                    </a:p>
                  </a:txBody>
                  <a:tcPr>
                    <a:solidFill>
                      <a:srgbClr val="F9EBF7"/>
                    </a:solidFill>
                  </a:tcPr>
                </a:tc>
                <a:tc>
                  <a:txBody>
                    <a:bodyPr/>
                    <a:lstStyle/>
                    <a:p>
                      <a:endParaRPr lang="en-IN" dirty="0">
                        <a:latin typeface="Calibri (body)"/>
                      </a:endParaRPr>
                    </a:p>
                    <a:p>
                      <a:endParaRPr lang="en-IN" dirty="0">
                        <a:latin typeface="Calibri (body)"/>
                      </a:endParaRPr>
                    </a:p>
                    <a:p>
                      <a:endParaRPr lang="en-IN" dirty="0">
                        <a:latin typeface="Calibri (body)"/>
                      </a:endParaRPr>
                    </a:p>
                    <a:p>
                      <a:endParaRPr lang="en-IN" dirty="0">
                        <a:latin typeface="Calibri (body)"/>
                      </a:endParaRPr>
                    </a:p>
                    <a:p>
                      <a:pPr algn="ctr"/>
                      <a:endParaRPr lang="en-IN" sz="1350" b="0" dirty="0">
                        <a:latin typeface="Calibri (body)"/>
                      </a:endParaRPr>
                    </a:p>
                    <a:p>
                      <a:pPr algn="ctr"/>
                      <a:endParaRPr lang="en-IN" sz="1000" b="1" dirty="0">
                        <a:latin typeface="Calibri (body)"/>
                      </a:endParaRPr>
                    </a:p>
                  </a:txBody>
                  <a:tcPr>
                    <a:solidFill>
                      <a:srgbClr val="F9EBF7"/>
                    </a:solidFill>
                  </a:tcPr>
                </a:tc>
                <a:tc>
                  <a:txBody>
                    <a:bodyPr/>
                    <a:lstStyle/>
                    <a:p>
                      <a:endParaRPr lang="en-IN" sz="1000" dirty="0">
                        <a:latin typeface="Calibri (body)"/>
                      </a:endParaRPr>
                    </a:p>
                    <a:p>
                      <a:endParaRPr lang="en-IN" sz="1000" dirty="0">
                        <a:latin typeface="Calibri (body)"/>
                      </a:endParaRPr>
                    </a:p>
                    <a:p>
                      <a:pPr algn="l"/>
                      <a:r>
                        <a:rPr lang="en-IN" sz="1000" b="1" dirty="0">
                          <a:latin typeface="Calibri (body)"/>
                        </a:rPr>
                        <a:t>Chief Technology Officer</a:t>
                      </a:r>
                    </a:p>
                    <a:p>
                      <a:pPr algn="l"/>
                      <a:endParaRPr lang="en-IN" sz="1000" b="1" dirty="0">
                        <a:latin typeface="Calibri (body)"/>
                      </a:endParaRPr>
                    </a:p>
                    <a:p>
                      <a:pPr algn="l"/>
                      <a:endParaRPr lang="en-IN" sz="1000" b="1" dirty="0">
                        <a:latin typeface="Calibri (body)"/>
                      </a:endParaRPr>
                    </a:p>
                    <a:p>
                      <a:pPr algn="l"/>
                      <a:endParaRPr lang="en-IN" sz="1000" b="1" dirty="0">
                        <a:latin typeface="Calibri (body)"/>
                      </a:endParaRPr>
                    </a:p>
                    <a:p>
                      <a:pPr algn="l"/>
                      <a:endParaRPr lang="en-IN" sz="1000" b="1" dirty="0">
                        <a:latin typeface="Calibri (body)"/>
                      </a:endParaRPr>
                    </a:p>
                    <a:p>
                      <a:pPr algn="l"/>
                      <a:endParaRPr lang="en-IN" sz="1000" b="1" dirty="0">
                        <a:latin typeface="Calibri (body)"/>
                      </a:endParaRPr>
                    </a:p>
                  </a:txBody>
                  <a:tcPr>
                    <a:solidFill>
                      <a:srgbClr val="F9EBF7"/>
                    </a:solidFill>
                  </a:tcPr>
                </a:tc>
                <a:tc>
                  <a:txBody>
                    <a:bodyPr/>
                    <a:lstStyle/>
                    <a:p>
                      <a:r>
                        <a:rPr lang="en-US" sz="950" dirty="0"/>
                        <a:t>Industrial Chemical Engineering degree from University of Milan. He was a product director and developed product and Technological Road Map definition for Truck, Agro and Special Vehicles. Joined Apollo tyres in 2016 </a:t>
                      </a:r>
                    </a:p>
                  </a:txBody>
                  <a:tcPr>
                    <a:solidFill>
                      <a:srgbClr val="F9EBF7"/>
                    </a:solidFill>
                  </a:tcPr>
                </a:tc>
                <a:tc>
                  <a:txBody>
                    <a:bodyPr/>
                    <a:lstStyle/>
                    <a:p>
                      <a:r>
                        <a:rPr lang="en-US" sz="950" dirty="0">
                          <a:latin typeface="Calibri (body)"/>
                        </a:rPr>
                        <a:t>Having 20 years experience in Pirelli Tyres, spent 20 years across different positions with his core areas of professional expertise being in technological innovations, product quality improvements, he aims to achieve product leadership for Apollo Tyres in various segments. </a:t>
                      </a:r>
                      <a:endParaRPr lang="en-IN" sz="950" dirty="0">
                        <a:latin typeface="Calibri (body)"/>
                      </a:endParaRPr>
                    </a:p>
                  </a:txBody>
                  <a:tcPr>
                    <a:solidFill>
                      <a:srgbClr val="F9EBF7"/>
                    </a:solidFill>
                  </a:tcPr>
                </a:tc>
                <a:extLst>
                  <a:ext uri="{0D108BD9-81ED-4DB2-BD59-A6C34878D82A}">
                    <a16:rowId xmlns:a16="http://schemas.microsoft.com/office/drawing/2014/main" val="2001674087"/>
                  </a:ext>
                </a:extLst>
              </a:tr>
              <a:tr h="1541563">
                <a:tc>
                  <a:txBody>
                    <a:bodyPr/>
                    <a:lstStyle/>
                    <a:p>
                      <a:endParaRPr lang="en-IN" dirty="0">
                        <a:latin typeface="Calibri (body)"/>
                      </a:endParaRPr>
                    </a:p>
                    <a:p>
                      <a:endParaRPr lang="en-IN" dirty="0">
                        <a:latin typeface="Calibri (body)"/>
                      </a:endParaRPr>
                    </a:p>
                    <a:p>
                      <a:endParaRPr lang="en-IN" dirty="0">
                        <a:latin typeface="Calibri (body)"/>
                      </a:endParaRPr>
                    </a:p>
                    <a:p>
                      <a:r>
                        <a:rPr lang="en-IN" sz="1000" b="1" dirty="0">
                          <a:latin typeface="Calibri (body)"/>
                        </a:rPr>
                        <a:t>7)</a:t>
                      </a:r>
                    </a:p>
                  </a:txBody>
                  <a:tcPr>
                    <a:solidFill>
                      <a:schemeClr val="accent5">
                        <a:lumMod val="20000"/>
                        <a:lumOff val="80000"/>
                      </a:schemeClr>
                    </a:solidFill>
                  </a:tcPr>
                </a:tc>
                <a:tc>
                  <a:txBody>
                    <a:bodyPr/>
                    <a:lstStyle/>
                    <a:p>
                      <a:endParaRPr lang="en-IN" dirty="0">
                        <a:latin typeface="Calibri (body)"/>
                      </a:endParaRPr>
                    </a:p>
                    <a:p>
                      <a:endParaRPr lang="en-IN" dirty="0">
                        <a:latin typeface="Calibri (body)"/>
                      </a:endParaRPr>
                    </a:p>
                    <a:p>
                      <a:endParaRPr lang="en-IN" dirty="0">
                        <a:latin typeface="Calibri (body)"/>
                      </a:endParaRPr>
                    </a:p>
                    <a:p>
                      <a:endParaRPr lang="en-IN" dirty="0">
                        <a:latin typeface="Calibri (body)"/>
                      </a:endParaRPr>
                    </a:p>
                    <a:p>
                      <a:endParaRPr lang="en-IN" dirty="0">
                        <a:latin typeface="Calibri (body)"/>
                      </a:endParaRPr>
                    </a:p>
                    <a:p>
                      <a:pPr algn="ctr"/>
                      <a:endParaRPr lang="en-US" sz="1000" b="1" dirty="0">
                        <a:latin typeface="Calibri (body)"/>
                      </a:endParaRPr>
                    </a:p>
                  </a:txBody>
                  <a:tcPr>
                    <a:solidFill>
                      <a:schemeClr val="accent5">
                        <a:lumMod val="20000"/>
                        <a:lumOff val="80000"/>
                      </a:schemeClr>
                    </a:solidFill>
                  </a:tcPr>
                </a:tc>
                <a:tc>
                  <a:txBody>
                    <a:bodyPr/>
                    <a:lstStyle/>
                    <a:p>
                      <a:endParaRPr lang="en-IN" sz="1000" dirty="0">
                        <a:latin typeface="Calibri (body)"/>
                      </a:endParaRPr>
                    </a:p>
                    <a:p>
                      <a:endParaRPr lang="en-IN" sz="1000" dirty="0">
                        <a:latin typeface="Calibri (body)"/>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b="1" dirty="0">
                          <a:latin typeface="Calibri (body)"/>
                        </a:rPr>
                        <a:t>Chief Digital Officer</a:t>
                      </a:r>
                      <a:endParaRPr lang="en-IN" sz="1000" b="1" dirty="0">
                        <a:latin typeface="Calibri (body)"/>
                      </a:endParaRPr>
                    </a:p>
                    <a:p>
                      <a:endParaRPr lang="en-IN" sz="1000" b="1" dirty="0">
                        <a:latin typeface="Calibri (body)"/>
                      </a:endParaRPr>
                    </a:p>
                    <a:p>
                      <a:endParaRPr lang="en-IN" sz="1000" b="1" dirty="0">
                        <a:latin typeface="Calibri (body)"/>
                      </a:endParaRPr>
                    </a:p>
                    <a:p>
                      <a:endParaRPr lang="en-IN" sz="1000" b="1" dirty="0">
                        <a:latin typeface="Calibri (body)"/>
                      </a:endParaRPr>
                    </a:p>
                    <a:p>
                      <a:endParaRPr lang="en-IN" sz="1000" b="1" dirty="0">
                        <a:latin typeface="Calibri (body)"/>
                      </a:endParaRPr>
                    </a:p>
                    <a:p>
                      <a:endParaRPr lang="en-IN" sz="1000" b="1" dirty="0">
                        <a:latin typeface="Calibri (body)"/>
                      </a:endParaRPr>
                    </a:p>
                  </a:txBody>
                  <a:tcPr>
                    <a:solidFill>
                      <a:schemeClr val="accent5">
                        <a:lumMod val="20000"/>
                        <a:lumOff val="80000"/>
                      </a:schemeClr>
                    </a:solidFill>
                  </a:tcPr>
                </a:tc>
                <a:tc>
                  <a:txBody>
                    <a:bodyPr/>
                    <a:lstStyle/>
                    <a:p>
                      <a:r>
                        <a:rPr lang="en-US" sz="950" dirty="0"/>
                        <a:t>Holds a bachelor’s degree in Electrical and Electronics Engineering from the University of Leeds, UK. Has 30+ years of rich experience having worked across areas of Supply Chain, Information Technology and Digital Enablement. </a:t>
                      </a:r>
                      <a:endParaRPr lang="en-IN" sz="950" dirty="0">
                        <a:latin typeface="Calibri (body)"/>
                      </a:endParaRPr>
                    </a:p>
                  </a:txBody>
                  <a:tcPr>
                    <a:solidFill>
                      <a:schemeClr val="accent5">
                        <a:lumMod val="20000"/>
                        <a:lumOff val="80000"/>
                      </a:schemeClr>
                    </a:solidFill>
                  </a:tcPr>
                </a:tc>
                <a:tc>
                  <a:txBody>
                    <a:bodyPr/>
                    <a:lstStyle/>
                    <a:p>
                      <a:r>
                        <a:rPr lang="en-US" sz="950" dirty="0">
                          <a:latin typeface="Calibri (body)"/>
                        </a:rPr>
                        <a:t>His last job was with Coats PLC, and before that, he worked at Unilever. At Coats, he oversaw Digital and Technology worldwide. He is known for transforming Coats' Global Technology department by implementing a cloud strategy and other modern technologies to support digital change. </a:t>
                      </a:r>
                      <a:endParaRPr lang="en-IN" sz="950" dirty="0">
                        <a:latin typeface="Calibri (body)"/>
                      </a:endParaRPr>
                    </a:p>
                  </a:txBody>
                  <a:tcPr>
                    <a:solidFill>
                      <a:schemeClr val="accent5">
                        <a:lumMod val="20000"/>
                        <a:lumOff val="80000"/>
                      </a:schemeClr>
                    </a:solidFill>
                  </a:tcPr>
                </a:tc>
                <a:extLst>
                  <a:ext uri="{0D108BD9-81ED-4DB2-BD59-A6C34878D82A}">
                    <a16:rowId xmlns:a16="http://schemas.microsoft.com/office/drawing/2014/main" val="4188391897"/>
                  </a:ext>
                </a:extLst>
              </a:tr>
              <a:tr h="1513625">
                <a:tc>
                  <a:txBody>
                    <a:bodyPr/>
                    <a:lstStyle/>
                    <a:p>
                      <a:endParaRPr lang="en-IN" dirty="0">
                        <a:latin typeface="Calibri (body)"/>
                      </a:endParaRPr>
                    </a:p>
                    <a:p>
                      <a:endParaRPr lang="en-IN" dirty="0">
                        <a:latin typeface="Calibri (body)"/>
                      </a:endParaRPr>
                    </a:p>
                    <a:p>
                      <a:endParaRPr lang="en-IN" dirty="0">
                        <a:latin typeface="Calibri (body)"/>
                      </a:endParaRPr>
                    </a:p>
                    <a:p>
                      <a:r>
                        <a:rPr lang="en-IN" sz="1000" b="1" dirty="0">
                          <a:latin typeface="Calibri (body)"/>
                        </a:rPr>
                        <a:t>8)</a:t>
                      </a:r>
                    </a:p>
                  </a:txBody>
                  <a:tcPr>
                    <a:solidFill>
                      <a:srgbClr val="F9EBF7"/>
                    </a:solidFill>
                  </a:tcPr>
                </a:tc>
                <a:tc>
                  <a:txBody>
                    <a:bodyPr/>
                    <a:lstStyle/>
                    <a:p>
                      <a:endParaRPr lang="en-IN" dirty="0">
                        <a:latin typeface="Calibri (body)"/>
                      </a:endParaRPr>
                    </a:p>
                    <a:p>
                      <a:endParaRPr lang="en-IN" dirty="0">
                        <a:latin typeface="Calibri (body)"/>
                      </a:endParaRPr>
                    </a:p>
                    <a:p>
                      <a:endParaRPr lang="en-IN" dirty="0">
                        <a:latin typeface="Calibri (body)"/>
                      </a:endParaRPr>
                    </a:p>
                    <a:p>
                      <a:endParaRPr lang="en-IN" dirty="0">
                        <a:latin typeface="Calibri (body)"/>
                      </a:endParaRPr>
                    </a:p>
                    <a:p>
                      <a:pPr algn="ctr"/>
                      <a:endParaRPr lang="en-US" sz="1000" b="1" dirty="0"/>
                    </a:p>
                    <a:p>
                      <a:pPr algn="ctr"/>
                      <a:endParaRPr lang="en-US" sz="1000" b="1" dirty="0"/>
                    </a:p>
                  </a:txBody>
                  <a:tcPr>
                    <a:solidFill>
                      <a:srgbClr val="F9EBF7"/>
                    </a:solidFill>
                  </a:tcPr>
                </a:tc>
                <a:tc>
                  <a:txBody>
                    <a:bodyPr/>
                    <a:lstStyle/>
                    <a:p>
                      <a:pPr algn="l"/>
                      <a:endParaRPr lang="en-IN" sz="1000" b="1" dirty="0">
                        <a:latin typeface="Calibri (body)"/>
                      </a:endParaRPr>
                    </a:p>
                    <a:p>
                      <a:pPr algn="l"/>
                      <a:r>
                        <a:rPr lang="en-US" sz="1000" b="1" dirty="0"/>
                        <a:t>Chief Quality &amp; Safety Officer</a:t>
                      </a:r>
                    </a:p>
                    <a:p>
                      <a:pPr algn="l"/>
                      <a:endParaRPr lang="en-US" sz="1000" b="1" dirty="0">
                        <a:latin typeface="Calibri (body)"/>
                      </a:endParaRPr>
                    </a:p>
                    <a:p>
                      <a:pPr algn="l"/>
                      <a:endParaRPr lang="en-US" sz="1000" b="1" dirty="0">
                        <a:latin typeface="Calibri (body)"/>
                      </a:endParaRPr>
                    </a:p>
                    <a:p>
                      <a:pPr algn="l"/>
                      <a:endParaRPr lang="en-US" sz="1000" b="1" dirty="0">
                        <a:latin typeface="Calibri (body)"/>
                      </a:endParaRPr>
                    </a:p>
                    <a:p>
                      <a:pPr algn="l"/>
                      <a:endParaRPr lang="en-IN" sz="1000" b="1" dirty="0">
                        <a:latin typeface="Calibri (body)"/>
                      </a:endParaRPr>
                    </a:p>
                  </a:txBody>
                  <a:tcPr>
                    <a:solidFill>
                      <a:srgbClr val="F9EBF7"/>
                    </a:solidFill>
                  </a:tcPr>
                </a:tc>
                <a:tc>
                  <a:txBody>
                    <a:bodyPr/>
                    <a:lstStyle/>
                    <a:p>
                      <a:r>
                        <a:rPr lang="en-US" sz="950" dirty="0">
                          <a:latin typeface="Calibri (body)"/>
                        </a:rPr>
                        <a:t>Bachelor of Materials Engineering from</a:t>
                      </a:r>
                    </a:p>
                    <a:p>
                      <a:r>
                        <a:rPr lang="en-US" sz="950" dirty="0">
                          <a:latin typeface="Calibri (body)"/>
                        </a:rPr>
                        <a:t>Shibaura Institute of Technology, Tokyo.</a:t>
                      </a:r>
                      <a:r>
                        <a:rPr lang="en-US" sz="950" dirty="0"/>
                        <a:t> Has 35 years of rich experience, predominantly in the Tyre and Automobile Industry, most of which has been in the Quality function. Previously associated with Bridgestone as its Vice President and Officer (Quality)</a:t>
                      </a:r>
                      <a:endParaRPr lang="en-US" sz="950" dirty="0">
                        <a:latin typeface="Calibri (body)"/>
                      </a:endParaRPr>
                    </a:p>
                  </a:txBody>
                  <a:tcPr>
                    <a:solidFill>
                      <a:srgbClr val="F9EBF7"/>
                    </a:solidFill>
                  </a:tcPr>
                </a:tc>
                <a:tc>
                  <a:txBody>
                    <a:bodyPr/>
                    <a:lstStyle/>
                    <a:p>
                      <a:r>
                        <a:rPr lang="en-US" sz="950" dirty="0">
                          <a:latin typeface="Calibri (body)"/>
                        </a:rPr>
                        <a:t>He plays a pivotal role in benchmarking, developing and implementing best management systems and processes in the organisation to achieve superior business results. </a:t>
                      </a:r>
                    </a:p>
                  </a:txBody>
                  <a:tcPr>
                    <a:solidFill>
                      <a:srgbClr val="F9EBF7"/>
                    </a:solidFill>
                  </a:tcPr>
                </a:tc>
                <a:extLst>
                  <a:ext uri="{0D108BD9-81ED-4DB2-BD59-A6C34878D82A}">
                    <a16:rowId xmlns:a16="http://schemas.microsoft.com/office/drawing/2014/main" val="2116109218"/>
                  </a:ext>
                </a:extLst>
              </a:tr>
            </a:tbl>
          </a:graphicData>
        </a:graphic>
      </p:graphicFrame>
      <p:sp>
        <p:nvSpPr>
          <p:cNvPr id="5" name="Parallelogram 21">
            <a:extLst>
              <a:ext uri="{FF2B5EF4-FFF2-40B4-BE49-F238E27FC236}">
                <a16:creationId xmlns:a16="http://schemas.microsoft.com/office/drawing/2014/main" id="{4837D67E-B499-FE6B-162B-71DCB65CA25B}"/>
              </a:ext>
            </a:extLst>
          </p:cNvPr>
          <p:cNvSpPr/>
          <p:nvPr/>
        </p:nvSpPr>
        <p:spPr>
          <a:xfrm>
            <a:off x="0" y="954105"/>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6" name="TextBox 5">
            <a:extLst>
              <a:ext uri="{FF2B5EF4-FFF2-40B4-BE49-F238E27FC236}">
                <a16:creationId xmlns:a16="http://schemas.microsoft.com/office/drawing/2014/main" id="{192C62BE-6EC1-D8B2-158D-5287D8E09A83}"/>
              </a:ext>
            </a:extLst>
          </p:cNvPr>
          <p:cNvSpPr txBox="1"/>
          <p:nvPr/>
        </p:nvSpPr>
        <p:spPr>
          <a:xfrm>
            <a:off x="1" y="942560"/>
            <a:ext cx="2097023" cy="338554"/>
          </a:xfrm>
          <a:prstGeom prst="rect">
            <a:avLst/>
          </a:prstGeom>
          <a:noFill/>
        </p:spPr>
        <p:txBody>
          <a:bodyPr wrap="square" rtlCol="0">
            <a:spAutoFit/>
          </a:bodyPr>
          <a:lstStyle/>
          <a:p>
            <a:r>
              <a:rPr lang="en-IN" sz="1600" b="1" u="sng" dirty="0">
                <a:latin typeface="Calibri (body)"/>
              </a:rPr>
              <a:t>Management Analysis</a:t>
            </a:r>
            <a:endParaRPr lang="en-IN" sz="1600" b="1" dirty="0">
              <a:latin typeface="Calibri (body)"/>
            </a:endParaRPr>
          </a:p>
        </p:txBody>
      </p:sp>
      <p:pic>
        <p:nvPicPr>
          <p:cNvPr id="25" name="Picture 24">
            <a:extLst>
              <a:ext uri="{FF2B5EF4-FFF2-40B4-BE49-F238E27FC236}">
                <a16:creationId xmlns:a16="http://schemas.microsoft.com/office/drawing/2014/main" id="{761CA026-CE3A-1E65-1D4E-31052F2CA263}"/>
              </a:ext>
            </a:extLst>
          </p:cNvPr>
          <p:cNvPicPr>
            <a:picLocks noChangeAspect="1"/>
          </p:cNvPicPr>
          <p:nvPr/>
        </p:nvPicPr>
        <p:blipFill>
          <a:blip r:embed="rId5"/>
          <a:stretch>
            <a:fillRect/>
          </a:stretch>
        </p:blipFill>
        <p:spPr>
          <a:xfrm>
            <a:off x="368807" y="1968354"/>
            <a:ext cx="982473" cy="1135086"/>
          </a:xfrm>
          <a:prstGeom prst="rect">
            <a:avLst/>
          </a:prstGeom>
          <a:solidFill>
            <a:srgbClr val="FFFFFF">
              <a:shade val="85000"/>
            </a:srgbClr>
          </a:solidFill>
          <a:ln w="28575" cap="sq">
            <a:solidFill>
              <a:schemeClr val="accent5">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0A1AC5AF-4A7A-B001-3971-E6D94533C1D1}"/>
              </a:ext>
            </a:extLst>
          </p:cNvPr>
          <p:cNvPicPr>
            <a:picLocks noChangeAspect="1"/>
          </p:cNvPicPr>
          <p:nvPr/>
        </p:nvPicPr>
        <p:blipFill>
          <a:blip r:embed="rId6"/>
          <a:stretch>
            <a:fillRect/>
          </a:stretch>
        </p:blipFill>
        <p:spPr>
          <a:xfrm>
            <a:off x="368807" y="3674221"/>
            <a:ext cx="982473" cy="1125967"/>
          </a:xfrm>
          <a:prstGeom prst="rect">
            <a:avLst/>
          </a:prstGeom>
          <a:solidFill>
            <a:srgbClr val="FFFFFF">
              <a:shade val="85000"/>
            </a:srgbClr>
          </a:solidFill>
          <a:ln w="28575" cap="sq">
            <a:solidFill>
              <a:schemeClr val="accent5">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D0946515-8FAB-AC96-1140-75091907F9A4}"/>
              </a:ext>
            </a:extLst>
          </p:cNvPr>
          <p:cNvPicPr>
            <a:picLocks noChangeAspect="1"/>
          </p:cNvPicPr>
          <p:nvPr/>
        </p:nvPicPr>
        <p:blipFill>
          <a:blip r:embed="rId7"/>
          <a:stretch>
            <a:fillRect/>
          </a:stretch>
        </p:blipFill>
        <p:spPr>
          <a:xfrm>
            <a:off x="366398" y="5405046"/>
            <a:ext cx="986788" cy="1076308"/>
          </a:xfrm>
          <a:prstGeom prst="rect">
            <a:avLst/>
          </a:prstGeom>
          <a:solidFill>
            <a:srgbClr val="FFFFFF">
              <a:shade val="85000"/>
            </a:srgbClr>
          </a:solidFill>
          <a:ln w="28575" cap="sq">
            <a:solidFill>
              <a:schemeClr val="accent5">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24859007-3447-E4D9-BF73-17D41962BC7F}"/>
              </a:ext>
            </a:extLst>
          </p:cNvPr>
          <p:cNvPicPr>
            <a:picLocks noChangeAspect="1"/>
          </p:cNvPicPr>
          <p:nvPr/>
        </p:nvPicPr>
        <p:blipFill>
          <a:blip r:embed="rId8"/>
          <a:stretch>
            <a:fillRect/>
          </a:stretch>
        </p:blipFill>
        <p:spPr>
          <a:xfrm>
            <a:off x="364492" y="6953639"/>
            <a:ext cx="986788" cy="1106314"/>
          </a:xfrm>
          <a:prstGeom prst="rect">
            <a:avLst/>
          </a:prstGeom>
          <a:solidFill>
            <a:srgbClr val="FFFFFF">
              <a:shade val="85000"/>
            </a:srgbClr>
          </a:solidFill>
          <a:ln w="28575" cap="sq">
            <a:solidFill>
              <a:schemeClr val="accent5">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9" name="Table 18">
            <a:extLst>
              <a:ext uri="{FF2B5EF4-FFF2-40B4-BE49-F238E27FC236}">
                <a16:creationId xmlns:a16="http://schemas.microsoft.com/office/drawing/2014/main" id="{84E0C72A-6447-7237-C17A-5695070E28EC}"/>
              </a:ext>
            </a:extLst>
          </p:cNvPr>
          <p:cNvGraphicFramePr>
            <a:graphicFrameLocks noGrp="1"/>
          </p:cNvGraphicFramePr>
          <p:nvPr>
            <p:extLst>
              <p:ext uri="{D42A27DB-BD31-4B8C-83A1-F6EECF244321}">
                <p14:modId xmlns:p14="http://schemas.microsoft.com/office/powerpoint/2010/main" val="2452896117"/>
              </p:ext>
            </p:extLst>
          </p:nvPr>
        </p:nvGraphicFramePr>
        <p:xfrm>
          <a:off x="0" y="8363633"/>
          <a:ext cx="6858000" cy="1492703"/>
        </p:xfrm>
        <a:graphic>
          <a:graphicData uri="http://schemas.openxmlformats.org/drawingml/2006/table">
            <a:tbl>
              <a:tblPr firstRow="1" bandRow="1">
                <a:tableStyleId>{7DF18680-E054-41AD-8BC1-D1AEF772440D}</a:tableStyleId>
              </a:tblPr>
              <a:tblGrid>
                <a:gridCol w="327659">
                  <a:extLst>
                    <a:ext uri="{9D8B030D-6E8A-4147-A177-3AD203B41FA5}">
                      <a16:colId xmlns:a16="http://schemas.microsoft.com/office/drawing/2014/main" val="474564688"/>
                    </a:ext>
                  </a:extLst>
                </a:gridCol>
                <a:gridCol w="1074420">
                  <a:extLst>
                    <a:ext uri="{9D8B030D-6E8A-4147-A177-3AD203B41FA5}">
                      <a16:colId xmlns:a16="http://schemas.microsoft.com/office/drawing/2014/main" val="70924791"/>
                    </a:ext>
                  </a:extLst>
                </a:gridCol>
                <a:gridCol w="835154">
                  <a:extLst>
                    <a:ext uri="{9D8B030D-6E8A-4147-A177-3AD203B41FA5}">
                      <a16:colId xmlns:a16="http://schemas.microsoft.com/office/drawing/2014/main" val="148398991"/>
                    </a:ext>
                  </a:extLst>
                </a:gridCol>
                <a:gridCol w="2568839">
                  <a:extLst>
                    <a:ext uri="{9D8B030D-6E8A-4147-A177-3AD203B41FA5}">
                      <a16:colId xmlns:a16="http://schemas.microsoft.com/office/drawing/2014/main" val="2955491135"/>
                    </a:ext>
                  </a:extLst>
                </a:gridCol>
                <a:gridCol w="2051928">
                  <a:extLst>
                    <a:ext uri="{9D8B030D-6E8A-4147-A177-3AD203B41FA5}">
                      <a16:colId xmlns:a16="http://schemas.microsoft.com/office/drawing/2014/main" val="3299013165"/>
                    </a:ext>
                  </a:extLst>
                </a:gridCol>
              </a:tblGrid>
              <a:tr h="1492703">
                <a:tc>
                  <a:txBody>
                    <a:bodyPr/>
                    <a:lstStyle/>
                    <a:p>
                      <a:endParaRPr lang="en-IN" dirty="0">
                        <a:solidFill>
                          <a:schemeClr val="tx1"/>
                        </a:solidFill>
                        <a:latin typeface="Calibri (body)"/>
                      </a:endParaRPr>
                    </a:p>
                    <a:p>
                      <a:endParaRPr lang="en-IN" dirty="0">
                        <a:solidFill>
                          <a:schemeClr val="tx1"/>
                        </a:solidFill>
                        <a:latin typeface="Calibri (body)"/>
                      </a:endParaRPr>
                    </a:p>
                    <a:p>
                      <a:endParaRPr lang="en-IN" dirty="0">
                        <a:solidFill>
                          <a:schemeClr val="tx1"/>
                        </a:solidFill>
                        <a:latin typeface="Calibri (body)"/>
                      </a:endParaRPr>
                    </a:p>
                    <a:p>
                      <a:r>
                        <a:rPr lang="en-IN" sz="1000" b="1" dirty="0">
                          <a:solidFill>
                            <a:schemeClr val="tx1"/>
                          </a:solidFill>
                          <a:latin typeface="Calibri (body)"/>
                        </a:rPr>
                        <a:t>9)</a:t>
                      </a:r>
                    </a:p>
                  </a:txBody>
                  <a:tcPr>
                    <a:solidFill>
                      <a:schemeClr val="accent5">
                        <a:lumMod val="20000"/>
                        <a:lumOff val="80000"/>
                      </a:schemeClr>
                    </a:solidFill>
                  </a:tcPr>
                </a:tc>
                <a:tc>
                  <a:txBody>
                    <a:bodyPr/>
                    <a:lstStyle/>
                    <a:p>
                      <a:endParaRPr lang="en-IN" dirty="0">
                        <a:solidFill>
                          <a:schemeClr val="tx1"/>
                        </a:solidFill>
                        <a:latin typeface="Calibri (body)"/>
                      </a:endParaRPr>
                    </a:p>
                    <a:p>
                      <a:endParaRPr lang="en-IN" dirty="0">
                        <a:solidFill>
                          <a:schemeClr val="tx1"/>
                        </a:solidFill>
                        <a:latin typeface="Calibri (body)"/>
                      </a:endParaRPr>
                    </a:p>
                    <a:p>
                      <a:endParaRPr lang="en-IN" dirty="0">
                        <a:solidFill>
                          <a:schemeClr val="tx1"/>
                        </a:solidFill>
                        <a:latin typeface="Calibri (body)"/>
                      </a:endParaRPr>
                    </a:p>
                    <a:p>
                      <a:endParaRPr lang="en-IN" dirty="0">
                        <a:solidFill>
                          <a:schemeClr val="tx1"/>
                        </a:solidFill>
                        <a:latin typeface="Calibri (body)"/>
                      </a:endParaRPr>
                    </a:p>
                    <a:p>
                      <a:pPr algn="ctr"/>
                      <a:endParaRPr lang="en-US" sz="1000" b="1" dirty="0">
                        <a:solidFill>
                          <a:schemeClr val="tx1"/>
                        </a:solidFill>
                      </a:endParaRPr>
                    </a:p>
                    <a:p>
                      <a:pPr algn="ctr"/>
                      <a:endParaRPr lang="en-US" sz="1000" b="1" dirty="0">
                        <a:solidFill>
                          <a:schemeClr val="tx1"/>
                        </a:solidFill>
                      </a:endParaRPr>
                    </a:p>
                  </a:txBody>
                  <a:tcPr>
                    <a:solidFill>
                      <a:schemeClr val="accent5">
                        <a:lumMod val="20000"/>
                        <a:lumOff val="80000"/>
                      </a:schemeClr>
                    </a:solidFill>
                  </a:tcPr>
                </a:tc>
                <a:tc>
                  <a:txBody>
                    <a:bodyPr/>
                    <a:lstStyle/>
                    <a:p>
                      <a:pPr algn="l"/>
                      <a:endParaRPr lang="en-IN" sz="1000" b="1" dirty="0">
                        <a:solidFill>
                          <a:schemeClr val="tx1"/>
                        </a:solidFill>
                        <a:latin typeface="Calibri (body)"/>
                      </a:endParaRPr>
                    </a:p>
                    <a:p>
                      <a:pPr algn="l"/>
                      <a:r>
                        <a:rPr lang="en-US" sz="1000" b="1" dirty="0">
                          <a:solidFill>
                            <a:schemeClr val="tx1"/>
                          </a:solidFill>
                        </a:rPr>
                        <a:t>President &amp; Chief Business Officer</a:t>
                      </a:r>
                      <a:endParaRPr lang="en-IN" sz="1000" b="1" dirty="0">
                        <a:solidFill>
                          <a:schemeClr val="tx1"/>
                        </a:solidFill>
                        <a:latin typeface="Calibri (body)"/>
                      </a:endParaRPr>
                    </a:p>
                  </a:txBody>
                  <a:tcPr>
                    <a:solidFill>
                      <a:schemeClr val="accent5">
                        <a:lumMod val="20000"/>
                        <a:lumOff val="80000"/>
                      </a:schemeClr>
                    </a:solidFill>
                  </a:tcPr>
                </a:tc>
                <a:tc>
                  <a:txBody>
                    <a:bodyPr/>
                    <a:lstStyle/>
                    <a:p>
                      <a:r>
                        <a:rPr lang="en-US" sz="950" b="0" dirty="0">
                          <a:solidFill>
                            <a:schemeClr val="tx1"/>
                          </a:solidFill>
                          <a:latin typeface="Calibri (body)"/>
                        </a:rPr>
                        <a:t>A Commerce graduate from St. Xavier’s College, Kolkata, Also holds an International Masters in</a:t>
                      </a:r>
                    </a:p>
                    <a:p>
                      <a:r>
                        <a:rPr lang="en-US" sz="950" b="0" dirty="0">
                          <a:solidFill>
                            <a:schemeClr val="tx1"/>
                          </a:solidFill>
                          <a:latin typeface="Calibri (body)"/>
                        </a:rPr>
                        <a:t>Practicing Management from Lancaster University, UK.</a:t>
                      </a:r>
                      <a:r>
                        <a:rPr lang="en-US" sz="1000" dirty="0"/>
                        <a:t> </a:t>
                      </a:r>
                      <a:r>
                        <a:rPr lang="en-US" sz="1000" b="0" dirty="0">
                          <a:solidFill>
                            <a:schemeClr val="tx1"/>
                          </a:solidFill>
                          <a:latin typeface="Calibri (body)"/>
                        </a:rPr>
                        <a:t>In 1999, joined Apollo Tyres as Head, Marketing, Non Truck Tyres. . He took over as the CFO in 2009, and as Chief Business Officer in Nov 2014. He has been a Director on the Board of the company since 2004.</a:t>
                      </a:r>
                      <a:endParaRPr lang="en-US" sz="950" b="0" dirty="0">
                        <a:solidFill>
                          <a:schemeClr val="tx1"/>
                        </a:solidFill>
                        <a:latin typeface="Calibri (body)"/>
                      </a:endParaRPr>
                    </a:p>
                  </a:txBody>
                  <a:tcPr>
                    <a:solidFill>
                      <a:schemeClr val="accent5">
                        <a:lumMod val="20000"/>
                        <a:lumOff val="80000"/>
                      </a:schemeClr>
                    </a:solidFill>
                  </a:tcPr>
                </a:tc>
                <a:tc>
                  <a:txBody>
                    <a:bodyPr/>
                    <a:lstStyle/>
                    <a:p>
                      <a:r>
                        <a:rPr lang="en-US" sz="950" b="0" dirty="0">
                          <a:solidFill>
                            <a:schemeClr val="tx1"/>
                          </a:solidFill>
                          <a:latin typeface="Calibri (body)"/>
                        </a:rPr>
                        <a:t>He has pioneered a number of initiatives that have had a significant impact on revenue, profitability,</a:t>
                      </a:r>
                    </a:p>
                    <a:p>
                      <a:r>
                        <a:rPr lang="en-US" sz="950" b="0" dirty="0">
                          <a:solidFill>
                            <a:schemeClr val="tx1"/>
                          </a:solidFill>
                          <a:latin typeface="Calibri (body)"/>
                        </a:rPr>
                        <a:t>employee satisfaction and customer delight. In his previous role as the CFO, had successfully led and</a:t>
                      </a:r>
                    </a:p>
                    <a:p>
                      <a:r>
                        <a:rPr lang="en-US" sz="950" b="0" dirty="0">
                          <a:solidFill>
                            <a:schemeClr val="tx1"/>
                          </a:solidFill>
                          <a:latin typeface="Calibri (body)"/>
                        </a:rPr>
                        <a:t>executed Apollo’s international acquisitions and greatly strengthening the company’s Balance Sheet.</a:t>
                      </a:r>
                    </a:p>
                  </a:txBody>
                  <a:tcPr>
                    <a:solidFill>
                      <a:schemeClr val="accent5">
                        <a:lumMod val="20000"/>
                        <a:lumOff val="80000"/>
                      </a:schemeClr>
                    </a:solidFill>
                  </a:tcPr>
                </a:tc>
                <a:extLst>
                  <a:ext uri="{0D108BD9-81ED-4DB2-BD59-A6C34878D82A}">
                    <a16:rowId xmlns:a16="http://schemas.microsoft.com/office/drawing/2014/main" val="3989095646"/>
                  </a:ext>
                </a:extLst>
              </a:tr>
            </a:tbl>
          </a:graphicData>
        </a:graphic>
      </p:graphicFrame>
      <p:pic>
        <p:nvPicPr>
          <p:cNvPr id="21" name="Picture 20">
            <a:extLst>
              <a:ext uri="{FF2B5EF4-FFF2-40B4-BE49-F238E27FC236}">
                <a16:creationId xmlns:a16="http://schemas.microsoft.com/office/drawing/2014/main" id="{BD79E273-01D9-B336-A33A-BFFF7586C64D}"/>
              </a:ext>
            </a:extLst>
          </p:cNvPr>
          <p:cNvPicPr>
            <a:picLocks noChangeAspect="1"/>
          </p:cNvPicPr>
          <p:nvPr/>
        </p:nvPicPr>
        <p:blipFill>
          <a:blip r:embed="rId9"/>
          <a:stretch>
            <a:fillRect/>
          </a:stretch>
        </p:blipFill>
        <p:spPr>
          <a:xfrm>
            <a:off x="364492" y="8436704"/>
            <a:ext cx="986788" cy="1009275"/>
          </a:xfrm>
          <a:prstGeom prst="rect">
            <a:avLst/>
          </a:prstGeom>
          <a:solidFill>
            <a:srgbClr val="FFFFFF">
              <a:shade val="85000"/>
            </a:srgbClr>
          </a:solidFill>
          <a:ln w="28575" cap="sq">
            <a:solidFill>
              <a:schemeClr val="accent5">
                <a:lumMod val="40000"/>
                <a:lumOff val="6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DCAC28D1-8F44-7471-869E-E37B9EC34F92}"/>
              </a:ext>
            </a:extLst>
          </p:cNvPr>
          <p:cNvSpPr txBox="1"/>
          <p:nvPr/>
        </p:nvSpPr>
        <p:spPr>
          <a:xfrm>
            <a:off x="119506" y="3193735"/>
            <a:ext cx="1476760" cy="246221"/>
          </a:xfrm>
          <a:prstGeom prst="rect">
            <a:avLst/>
          </a:prstGeom>
          <a:noFill/>
        </p:spPr>
        <p:txBody>
          <a:bodyPr wrap="square" rtlCol="0">
            <a:spAutoFit/>
          </a:bodyPr>
          <a:lstStyle/>
          <a:p>
            <a:pPr algn="ctr"/>
            <a:r>
              <a:rPr lang="en-IN" sz="1000" b="1" dirty="0">
                <a:latin typeface="Calibri (body)"/>
              </a:rPr>
              <a:t>Satish Kumar</a:t>
            </a:r>
          </a:p>
        </p:txBody>
      </p:sp>
      <p:sp>
        <p:nvSpPr>
          <p:cNvPr id="8" name="TextBox 7">
            <a:extLst>
              <a:ext uri="{FF2B5EF4-FFF2-40B4-BE49-F238E27FC236}">
                <a16:creationId xmlns:a16="http://schemas.microsoft.com/office/drawing/2014/main" id="{1152728A-A6A2-924A-E5E9-28085944F5E1}"/>
              </a:ext>
            </a:extLst>
          </p:cNvPr>
          <p:cNvSpPr txBox="1"/>
          <p:nvPr/>
        </p:nvSpPr>
        <p:spPr>
          <a:xfrm>
            <a:off x="119506" y="4917047"/>
            <a:ext cx="1476760" cy="246221"/>
          </a:xfrm>
          <a:prstGeom prst="rect">
            <a:avLst/>
          </a:prstGeom>
          <a:noFill/>
        </p:spPr>
        <p:txBody>
          <a:bodyPr wrap="square" rtlCol="0">
            <a:spAutoFit/>
          </a:bodyPr>
          <a:lstStyle/>
          <a:p>
            <a:pPr algn="ctr"/>
            <a:r>
              <a:rPr lang="en-IN" sz="1000" b="1" dirty="0">
                <a:latin typeface="Calibri (body)"/>
              </a:rPr>
              <a:t>Daniele Lorenzetti</a:t>
            </a:r>
          </a:p>
        </p:txBody>
      </p:sp>
      <p:sp>
        <p:nvSpPr>
          <p:cNvPr id="9" name="TextBox 8">
            <a:extLst>
              <a:ext uri="{FF2B5EF4-FFF2-40B4-BE49-F238E27FC236}">
                <a16:creationId xmlns:a16="http://schemas.microsoft.com/office/drawing/2014/main" id="{0D520754-8ECD-0CA3-DEB8-B3FB348B3867}"/>
              </a:ext>
            </a:extLst>
          </p:cNvPr>
          <p:cNvSpPr txBox="1"/>
          <p:nvPr/>
        </p:nvSpPr>
        <p:spPr>
          <a:xfrm>
            <a:off x="119506" y="6570026"/>
            <a:ext cx="1476760" cy="246221"/>
          </a:xfrm>
          <a:prstGeom prst="rect">
            <a:avLst/>
          </a:prstGeom>
          <a:noFill/>
        </p:spPr>
        <p:txBody>
          <a:bodyPr wrap="square" rtlCol="0">
            <a:spAutoFit/>
          </a:bodyPr>
          <a:lstStyle/>
          <a:p>
            <a:pPr algn="ctr"/>
            <a:r>
              <a:rPr lang="en-US" sz="1000" b="1" dirty="0" err="1">
                <a:latin typeface="Calibri (body)"/>
              </a:rPr>
              <a:t>Hizmy</a:t>
            </a:r>
            <a:r>
              <a:rPr lang="en-US" sz="1000" b="1" dirty="0">
                <a:latin typeface="Calibri (body)"/>
              </a:rPr>
              <a:t> Hassen</a:t>
            </a:r>
          </a:p>
        </p:txBody>
      </p:sp>
      <p:sp>
        <p:nvSpPr>
          <p:cNvPr id="15" name="TextBox 14">
            <a:extLst>
              <a:ext uri="{FF2B5EF4-FFF2-40B4-BE49-F238E27FC236}">
                <a16:creationId xmlns:a16="http://schemas.microsoft.com/office/drawing/2014/main" id="{EEE55307-55D8-2B9C-725A-1F958876D746}"/>
              </a:ext>
            </a:extLst>
          </p:cNvPr>
          <p:cNvSpPr txBox="1"/>
          <p:nvPr/>
        </p:nvSpPr>
        <p:spPr>
          <a:xfrm>
            <a:off x="119506" y="8148625"/>
            <a:ext cx="1476760" cy="246221"/>
          </a:xfrm>
          <a:prstGeom prst="rect">
            <a:avLst/>
          </a:prstGeom>
          <a:noFill/>
        </p:spPr>
        <p:txBody>
          <a:bodyPr wrap="square" rtlCol="0">
            <a:spAutoFit/>
          </a:bodyPr>
          <a:lstStyle/>
          <a:p>
            <a:pPr algn="ctr"/>
            <a:r>
              <a:rPr lang="en-US" sz="1000" b="1" dirty="0">
                <a:latin typeface="Calibri (body)"/>
              </a:rPr>
              <a:t>Yoichi Sato</a:t>
            </a:r>
            <a:endParaRPr lang="en-IN" sz="800" b="1" dirty="0">
              <a:latin typeface="Calibri (body)"/>
            </a:endParaRPr>
          </a:p>
        </p:txBody>
      </p:sp>
      <p:sp>
        <p:nvSpPr>
          <p:cNvPr id="17" name="TextBox 16">
            <a:extLst>
              <a:ext uri="{FF2B5EF4-FFF2-40B4-BE49-F238E27FC236}">
                <a16:creationId xmlns:a16="http://schemas.microsoft.com/office/drawing/2014/main" id="{B615943A-D676-B162-BA24-B3D1922957FE}"/>
              </a:ext>
            </a:extLst>
          </p:cNvPr>
          <p:cNvSpPr txBox="1"/>
          <p:nvPr/>
        </p:nvSpPr>
        <p:spPr>
          <a:xfrm>
            <a:off x="119506" y="9562838"/>
            <a:ext cx="1476760" cy="246221"/>
          </a:xfrm>
          <a:prstGeom prst="rect">
            <a:avLst/>
          </a:prstGeom>
          <a:noFill/>
        </p:spPr>
        <p:txBody>
          <a:bodyPr wrap="square" rtlCol="0">
            <a:spAutoFit/>
          </a:bodyPr>
          <a:lstStyle/>
          <a:p>
            <a:pPr algn="ctr"/>
            <a:r>
              <a:rPr lang="en-US" sz="1000" b="1" dirty="0" err="1">
                <a:solidFill>
                  <a:schemeClr val="tx1"/>
                </a:solidFill>
              </a:rPr>
              <a:t>Sunam</a:t>
            </a:r>
            <a:r>
              <a:rPr lang="en-US" sz="1000" b="1" dirty="0">
                <a:solidFill>
                  <a:schemeClr val="tx1"/>
                </a:solidFill>
              </a:rPr>
              <a:t> Sarkar</a:t>
            </a:r>
          </a:p>
        </p:txBody>
      </p:sp>
    </p:spTree>
    <p:extLst>
      <p:ext uri="{BB962C8B-B14F-4D97-AF65-F5344CB8AC3E}">
        <p14:creationId xmlns:p14="http://schemas.microsoft.com/office/powerpoint/2010/main" val="790030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pPr/>
              <a:t>12</a:t>
            </a:fld>
            <a:endParaRPr lang="en-IN" dirty="0"/>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3" name="Parallelogram 21">
            <a:extLst>
              <a:ext uri="{FF2B5EF4-FFF2-40B4-BE49-F238E27FC236}">
                <a16:creationId xmlns:a16="http://schemas.microsoft.com/office/drawing/2014/main" id="{6D70B03C-A424-C4CA-A1B3-B216ABC7DADE}"/>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5" name="TextBox 4">
            <a:extLst>
              <a:ext uri="{FF2B5EF4-FFF2-40B4-BE49-F238E27FC236}">
                <a16:creationId xmlns:a16="http://schemas.microsoft.com/office/drawing/2014/main" id="{A21A8F5B-61BD-ACDB-1BE0-B3D30A967FB5}"/>
              </a:ext>
            </a:extLst>
          </p:cNvPr>
          <p:cNvSpPr txBox="1"/>
          <p:nvPr/>
        </p:nvSpPr>
        <p:spPr>
          <a:xfrm>
            <a:off x="-39623" y="949161"/>
            <a:ext cx="2097023" cy="338554"/>
          </a:xfrm>
          <a:prstGeom prst="rect">
            <a:avLst/>
          </a:prstGeom>
          <a:noFill/>
        </p:spPr>
        <p:txBody>
          <a:bodyPr wrap="square" rtlCol="0">
            <a:spAutoFit/>
          </a:bodyPr>
          <a:lstStyle/>
          <a:p>
            <a:r>
              <a:rPr lang="en-IN" sz="1600" b="1" u="sng" dirty="0">
                <a:latin typeface="Calibri (body)"/>
              </a:rPr>
              <a:t>Commentary</a:t>
            </a:r>
            <a:endParaRPr lang="en-IN" sz="1600" b="1" dirty="0">
              <a:solidFill>
                <a:srgbClr val="FF0000"/>
              </a:solidFill>
              <a:latin typeface="Calibri (body)"/>
            </a:endParaRPr>
          </a:p>
        </p:txBody>
      </p:sp>
      <p:sp>
        <p:nvSpPr>
          <p:cNvPr id="6" name="TextBox 5">
            <a:extLst>
              <a:ext uri="{FF2B5EF4-FFF2-40B4-BE49-F238E27FC236}">
                <a16:creationId xmlns:a16="http://schemas.microsoft.com/office/drawing/2014/main" id="{DA1B704E-7D88-B84A-50C4-BCB60115C7BD}"/>
              </a:ext>
            </a:extLst>
          </p:cNvPr>
          <p:cNvSpPr txBox="1"/>
          <p:nvPr/>
        </p:nvSpPr>
        <p:spPr>
          <a:xfrm>
            <a:off x="-1" y="1282967"/>
            <a:ext cx="6818377" cy="1554272"/>
          </a:xfrm>
          <a:prstGeom prst="rect">
            <a:avLst/>
          </a:prstGeom>
          <a:noFill/>
        </p:spPr>
        <p:txBody>
          <a:bodyPr wrap="square" rtlCol="0">
            <a:spAutoFit/>
          </a:bodyPr>
          <a:lstStyle/>
          <a:p>
            <a:r>
              <a:rPr lang="en-US" sz="950" dirty="0">
                <a:latin typeface="Calibri (body)"/>
              </a:rPr>
              <a:t>The executive leadership team consists of highly skilled individuals with diverse qualifications. Onkar took charge of the business during a challenging period and led its impressive growth, both domestically and internationally. He has also served as the Chairman of the BRICS Council of India. The Board of Directors comprises professionals from various fields, including law, civil service, military, finance, and corporate law. Neeraj Kanwar, the Managing Director and Vice Chairman, has shown exceptional leadership abilities. He successfully oversaw the acquisition of Vredestein and Dunlop Tyres and spearheaded the establishment of a new facility in Hungary, showcasing his commitment to global expansion. Mr. Kanwar is confident in the potential of AI and machine learning to improve operational efficiency. Under his leadership, Apollo Tyres has experienced significant growth, increasing its revenue from $450 million to $3 billion. Executive appointments are made based on rigorous assessment of competencies and technical expertise. While Mr. Neeraj has led the organization for two decades, other members of the management team have been with the company for over five years, illustrating their dedication to the company's goals.</a:t>
            </a:r>
          </a:p>
        </p:txBody>
      </p:sp>
      <p:sp>
        <p:nvSpPr>
          <p:cNvPr id="7" name="Parallelogram 21">
            <a:extLst>
              <a:ext uri="{FF2B5EF4-FFF2-40B4-BE49-F238E27FC236}">
                <a16:creationId xmlns:a16="http://schemas.microsoft.com/office/drawing/2014/main" id="{AAD159EF-1FF7-8434-B4BB-CBFB074351B9}"/>
              </a:ext>
            </a:extLst>
          </p:cNvPr>
          <p:cNvSpPr/>
          <p:nvPr/>
        </p:nvSpPr>
        <p:spPr>
          <a:xfrm rot="10800000">
            <a:off x="4206240" y="313410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8" name="TextBox 7">
            <a:extLst>
              <a:ext uri="{FF2B5EF4-FFF2-40B4-BE49-F238E27FC236}">
                <a16:creationId xmlns:a16="http://schemas.microsoft.com/office/drawing/2014/main" id="{1A0CA24F-56BB-BC9C-EE46-B96A9FCFE58C}"/>
              </a:ext>
            </a:extLst>
          </p:cNvPr>
          <p:cNvSpPr txBox="1"/>
          <p:nvPr/>
        </p:nvSpPr>
        <p:spPr>
          <a:xfrm>
            <a:off x="4760977" y="3141523"/>
            <a:ext cx="2097023" cy="341094"/>
          </a:xfrm>
          <a:custGeom>
            <a:avLst/>
            <a:gdLst>
              <a:gd name="connsiteX0" fmla="*/ 0 w 2097023"/>
              <a:gd name="connsiteY0" fmla="*/ 0 h 338554"/>
              <a:gd name="connsiteX1" fmla="*/ 2097023 w 2097023"/>
              <a:gd name="connsiteY1" fmla="*/ 0 h 338554"/>
              <a:gd name="connsiteX2" fmla="*/ 2097023 w 2097023"/>
              <a:gd name="connsiteY2" fmla="*/ 338554 h 338554"/>
              <a:gd name="connsiteX3" fmla="*/ 0 w 2097023"/>
              <a:gd name="connsiteY3" fmla="*/ 338554 h 338554"/>
              <a:gd name="connsiteX4" fmla="*/ 0 w 2097023"/>
              <a:gd name="connsiteY4" fmla="*/ 0 h 338554"/>
              <a:gd name="connsiteX0" fmla="*/ 0 w 2097023"/>
              <a:gd name="connsiteY0" fmla="*/ 0 h 341094"/>
              <a:gd name="connsiteX1" fmla="*/ 2097023 w 2097023"/>
              <a:gd name="connsiteY1" fmla="*/ 0 h 341094"/>
              <a:gd name="connsiteX2" fmla="*/ 2097023 w 2097023"/>
              <a:gd name="connsiteY2" fmla="*/ 338554 h 341094"/>
              <a:gd name="connsiteX3" fmla="*/ 0 w 2097023"/>
              <a:gd name="connsiteY3" fmla="*/ 341094 h 341094"/>
              <a:gd name="connsiteX4" fmla="*/ 0 w 2097023"/>
              <a:gd name="connsiteY4" fmla="*/ 0 h 341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7023" h="341094">
                <a:moveTo>
                  <a:pt x="0" y="0"/>
                </a:moveTo>
                <a:lnTo>
                  <a:pt x="2097023" y="0"/>
                </a:lnTo>
                <a:lnTo>
                  <a:pt x="2097023" y="338554"/>
                </a:lnTo>
                <a:lnTo>
                  <a:pt x="0" y="341094"/>
                </a:lnTo>
                <a:lnTo>
                  <a:pt x="0" y="0"/>
                </a:lnTo>
                <a:close/>
              </a:path>
            </a:pathLst>
          </a:custGeom>
          <a:noFill/>
        </p:spPr>
        <p:txBody>
          <a:bodyPr wrap="square" rtlCol="0">
            <a:spAutoFit/>
          </a:bodyPr>
          <a:lstStyle/>
          <a:p>
            <a:r>
              <a:rPr lang="en-IN" sz="1600" b="1" u="sng" dirty="0">
                <a:latin typeface="Calibri (body)"/>
              </a:rPr>
              <a:t>Shareholding Pattern</a:t>
            </a:r>
            <a:endParaRPr lang="en-IN" sz="1600" b="1" dirty="0">
              <a:latin typeface="Calibri (body)"/>
            </a:endParaRPr>
          </a:p>
        </p:txBody>
      </p:sp>
      <p:graphicFrame>
        <p:nvGraphicFramePr>
          <p:cNvPr id="15" name="Table 14">
            <a:extLst>
              <a:ext uri="{FF2B5EF4-FFF2-40B4-BE49-F238E27FC236}">
                <a16:creationId xmlns:a16="http://schemas.microsoft.com/office/drawing/2014/main" id="{8C2D6253-F8E1-2098-D4A0-7C08B3613BC4}"/>
              </a:ext>
            </a:extLst>
          </p:cNvPr>
          <p:cNvGraphicFramePr>
            <a:graphicFrameLocks noGrp="1"/>
          </p:cNvGraphicFramePr>
          <p:nvPr>
            <p:extLst>
              <p:ext uri="{D42A27DB-BD31-4B8C-83A1-F6EECF244321}">
                <p14:modId xmlns:p14="http://schemas.microsoft.com/office/powerpoint/2010/main" val="667447138"/>
              </p:ext>
            </p:extLst>
          </p:nvPr>
        </p:nvGraphicFramePr>
        <p:xfrm>
          <a:off x="115572" y="4831151"/>
          <a:ext cx="6626856" cy="900846"/>
        </p:xfrm>
        <a:graphic>
          <a:graphicData uri="http://schemas.openxmlformats.org/drawingml/2006/table">
            <a:tbl>
              <a:tblPr>
                <a:tableStyleId>{2D5ABB26-0587-4C30-8999-92F81FD0307C}</a:tableStyleId>
              </a:tblPr>
              <a:tblGrid>
                <a:gridCol w="751471">
                  <a:extLst>
                    <a:ext uri="{9D8B030D-6E8A-4147-A177-3AD203B41FA5}">
                      <a16:colId xmlns:a16="http://schemas.microsoft.com/office/drawing/2014/main" val="2530860902"/>
                    </a:ext>
                  </a:extLst>
                </a:gridCol>
                <a:gridCol w="589918">
                  <a:extLst>
                    <a:ext uri="{9D8B030D-6E8A-4147-A177-3AD203B41FA5}">
                      <a16:colId xmlns:a16="http://schemas.microsoft.com/office/drawing/2014/main" val="3580105103"/>
                    </a:ext>
                  </a:extLst>
                </a:gridCol>
                <a:gridCol w="480497">
                  <a:extLst>
                    <a:ext uri="{9D8B030D-6E8A-4147-A177-3AD203B41FA5}">
                      <a16:colId xmlns:a16="http://schemas.microsoft.com/office/drawing/2014/main" val="1752829401"/>
                    </a:ext>
                  </a:extLst>
                </a:gridCol>
                <a:gridCol w="480497">
                  <a:extLst>
                    <a:ext uri="{9D8B030D-6E8A-4147-A177-3AD203B41FA5}">
                      <a16:colId xmlns:a16="http://schemas.microsoft.com/office/drawing/2014/main" val="2840823463"/>
                    </a:ext>
                  </a:extLst>
                </a:gridCol>
                <a:gridCol w="480497">
                  <a:extLst>
                    <a:ext uri="{9D8B030D-6E8A-4147-A177-3AD203B41FA5}">
                      <a16:colId xmlns:a16="http://schemas.microsoft.com/office/drawing/2014/main" val="201361545"/>
                    </a:ext>
                  </a:extLst>
                </a:gridCol>
                <a:gridCol w="480497">
                  <a:extLst>
                    <a:ext uri="{9D8B030D-6E8A-4147-A177-3AD203B41FA5}">
                      <a16:colId xmlns:a16="http://schemas.microsoft.com/office/drawing/2014/main" val="3655368020"/>
                    </a:ext>
                  </a:extLst>
                </a:gridCol>
                <a:gridCol w="480497">
                  <a:extLst>
                    <a:ext uri="{9D8B030D-6E8A-4147-A177-3AD203B41FA5}">
                      <a16:colId xmlns:a16="http://schemas.microsoft.com/office/drawing/2014/main" val="1274083415"/>
                    </a:ext>
                  </a:extLst>
                </a:gridCol>
                <a:gridCol w="480497">
                  <a:extLst>
                    <a:ext uri="{9D8B030D-6E8A-4147-A177-3AD203B41FA5}">
                      <a16:colId xmlns:a16="http://schemas.microsoft.com/office/drawing/2014/main" val="2479266586"/>
                    </a:ext>
                  </a:extLst>
                </a:gridCol>
                <a:gridCol w="480497">
                  <a:extLst>
                    <a:ext uri="{9D8B030D-6E8A-4147-A177-3AD203B41FA5}">
                      <a16:colId xmlns:a16="http://schemas.microsoft.com/office/drawing/2014/main" val="1609588262"/>
                    </a:ext>
                  </a:extLst>
                </a:gridCol>
                <a:gridCol w="480497">
                  <a:extLst>
                    <a:ext uri="{9D8B030D-6E8A-4147-A177-3AD203B41FA5}">
                      <a16:colId xmlns:a16="http://schemas.microsoft.com/office/drawing/2014/main" val="3975517328"/>
                    </a:ext>
                  </a:extLst>
                </a:gridCol>
                <a:gridCol w="480497">
                  <a:extLst>
                    <a:ext uri="{9D8B030D-6E8A-4147-A177-3AD203B41FA5}">
                      <a16:colId xmlns:a16="http://schemas.microsoft.com/office/drawing/2014/main" val="1563210322"/>
                    </a:ext>
                  </a:extLst>
                </a:gridCol>
                <a:gridCol w="480497">
                  <a:extLst>
                    <a:ext uri="{9D8B030D-6E8A-4147-A177-3AD203B41FA5}">
                      <a16:colId xmlns:a16="http://schemas.microsoft.com/office/drawing/2014/main" val="116838445"/>
                    </a:ext>
                  </a:extLst>
                </a:gridCol>
                <a:gridCol w="480497">
                  <a:extLst>
                    <a:ext uri="{9D8B030D-6E8A-4147-A177-3AD203B41FA5}">
                      <a16:colId xmlns:a16="http://schemas.microsoft.com/office/drawing/2014/main" val="926875415"/>
                    </a:ext>
                  </a:extLst>
                </a:gridCol>
              </a:tblGrid>
              <a:tr h="144774">
                <a:tc>
                  <a:txBody>
                    <a:bodyPr/>
                    <a:lstStyle/>
                    <a:p>
                      <a:pPr algn="l" fontAlgn="ctr"/>
                      <a:r>
                        <a:rPr lang="en-IN" sz="950" b="1" u="none" strike="noStrike" dirty="0">
                          <a:solidFill>
                            <a:schemeClr val="bg2"/>
                          </a:solidFill>
                          <a:effectLst/>
                          <a:latin typeface="Calibri (body)"/>
                        </a:rPr>
                        <a:t>Shareholders</a:t>
                      </a:r>
                      <a:endParaRPr lang="en-IN" sz="950" b="1" i="0" u="none" strike="noStrike" dirty="0">
                        <a:solidFill>
                          <a:schemeClr val="bg2"/>
                        </a:solidFill>
                        <a:effectLst/>
                        <a:latin typeface="Calibri (body)"/>
                      </a:endParaRPr>
                    </a:p>
                  </a:txBody>
                  <a:tcPr marL="5361" marR="5361" marT="5361" marB="0" anchor="ctr">
                    <a:lnL w="12700" cap="flat" cmpd="sng" algn="ctr">
                      <a:solidFill>
                        <a:srgbClr val="A02B93"/>
                      </a:solidFill>
                      <a:prstDash val="sysDot"/>
                      <a:round/>
                      <a:headEnd type="none" w="med" len="med"/>
                      <a:tailEnd type="none" w="med" len="med"/>
                    </a:lnL>
                    <a:lnR w="12700" cap="flat" cmpd="sng" algn="ctr">
                      <a:solidFill>
                        <a:srgbClr val="A02B93"/>
                      </a:solidFill>
                      <a:prstDash val="sysDot"/>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Jun-21</a:t>
                      </a:r>
                      <a:endParaRPr lang="en-IN" sz="950" b="1" i="0" u="none" strike="noStrike" dirty="0">
                        <a:solidFill>
                          <a:schemeClr val="bg2"/>
                        </a:solidFill>
                        <a:effectLst/>
                        <a:latin typeface="Calibri (body)"/>
                      </a:endParaRPr>
                    </a:p>
                  </a:txBody>
                  <a:tcPr marL="5361" marR="5361" marT="5361" marB="0" anchor="ctr">
                    <a:lnL w="12700" cap="flat" cmpd="sng" algn="ctr">
                      <a:solidFill>
                        <a:srgbClr val="A02B93"/>
                      </a:solidFill>
                      <a:prstDash val="sysDot"/>
                      <a:round/>
                      <a:headEnd type="none" w="med" len="med"/>
                      <a:tailEnd type="none" w="med" len="med"/>
                    </a:lnL>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Sep-21</a:t>
                      </a:r>
                      <a:endParaRPr lang="en-IN" sz="950" b="1" i="0" u="none" strike="noStrike" dirty="0">
                        <a:solidFill>
                          <a:schemeClr val="bg2"/>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Dec-21</a:t>
                      </a:r>
                      <a:endParaRPr lang="en-IN" sz="950" b="1" i="0" u="none" strike="noStrike" dirty="0">
                        <a:solidFill>
                          <a:schemeClr val="bg2"/>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Mar-22</a:t>
                      </a:r>
                      <a:endParaRPr lang="en-IN" sz="950" b="1" i="0" u="none" strike="noStrike" dirty="0">
                        <a:solidFill>
                          <a:schemeClr val="bg2"/>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Jun-22</a:t>
                      </a:r>
                      <a:endParaRPr lang="en-IN" sz="950" b="1" i="0" u="none" strike="noStrike" dirty="0">
                        <a:solidFill>
                          <a:schemeClr val="bg2"/>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Sep-22</a:t>
                      </a:r>
                      <a:endParaRPr lang="en-IN" sz="950" b="1" i="0" u="none" strike="noStrike" dirty="0">
                        <a:solidFill>
                          <a:schemeClr val="bg2"/>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Dec-22</a:t>
                      </a:r>
                      <a:endParaRPr lang="en-IN" sz="950" b="1" i="0" u="none" strike="noStrike" dirty="0">
                        <a:solidFill>
                          <a:schemeClr val="bg2"/>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Mar-23</a:t>
                      </a:r>
                      <a:endParaRPr lang="en-IN" sz="950" b="1" i="0" u="none" strike="noStrike" dirty="0">
                        <a:solidFill>
                          <a:schemeClr val="bg2"/>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Jun-23</a:t>
                      </a:r>
                      <a:endParaRPr lang="en-IN" sz="950" b="1" i="0" u="none" strike="noStrike" dirty="0">
                        <a:solidFill>
                          <a:schemeClr val="bg2"/>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Sep-23</a:t>
                      </a:r>
                      <a:endParaRPr lang="en-IN" sz="950" b="1" i="0" u="none" strike="noStrike" dirty="0">
                        <a:solidFill>
                          <a:schemeClr val="bg2"/>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Dec-23</a:t>
                      </a:r>
                      <a:endParaRPr lang="en-IN" sz="950" b="1" i="0" u="none" strike="noStrike" dirty="0">
                        <a:solidFill>
                          <a:schemeClr val="bg2"/>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latin typeface="Calibri (body)"/>
                        </a:rPr>
                        <a:t>Mar-24</a:t>
                      </a:r>
                      <a:endParaRPr lang="en-IN" sz="950" b="1" i="0" u="none" strike="noStrike" dirty="0">
                        <a:solidFill>
                          <a:schemeClr val="bg2"/>
                        </a:solidFill>
                        <a:effectLst/>
                        <a:latin typeface="Calibri (body)"/>
                      </a:endParaRPr>
                    </a:p>
                  </a:txBody>
                  <a:tcPr marL="5361" marR="5361" marT="5361" marB="0" anchor="ctr">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extLst>
                  <a:ext uri="{0D108BD9-81ED-4DB2-BD59-A6C34878D82A}">
                    <a16:rowId xmlns:a16="http://schemas.microsoft.com/office/drawing/2014/main" val="1694656938"/>
                  </a:ext>
                </a:extLst>
              </a:tr>
              <a:tr h="146348">
                <a:tc>
                  <a:txBody>
                    <a:bodyPr/>
                    <a:lstStyle/>
                    <a:p>
                      <a:pPr algn="l" fontAlgn="ctr"/>
                      <a:r>
                        <a:rPr lang="en-IN" sz="950" u="none" strike="noStrike" dirty="0">
                          <a:effectLst/>
                          <a:latin typeface="Calibri (body)"/>
                        </a:rPr>
                        <a:t>Promoters  </a:t>
                      </a:r>
                      <a:endParaRPr lang="en-IN" sz="950" b="0" i="0" u="none" strike="noStrike" dirty="0">
                        <a:solidFill>
                          <a:srgbClr val="22222F"/>
                        </a:solidFill>
                        <a:effectLst/>
                        <a:latin typeface="Calibri (body)"/>
                      </a:endParaRPr>
                    </a:p>
                  </a:txBody>
                  <a:tcPr marL="5361" marR="5361" marT="5361"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38%</a:t>
                      </a:r>
                      <a:endParaRPr lang="en-IN" sz="950" b="0" i="0" u="none" strike="noStrike" dirty="0">
                        <a:solidFill>
                          <a:srgbClr val="22222F"/>
                        </a:solidFill>
                        <a:effectLst/>
                        <a:latin typeface="Calibri (body)"/>
                      </a:endParaRPr>
                    </a:p>
                  </a:txBody>
                  <a:tcPr marL="5361" marR="5361" marT="5361" marB="0" anchor="ctr">
                    <a:lnL w="12700" cap="flat" cmpd="sng" algn="ctr">
                      <a:solidFill>
                        <a:srgbClr val="A02B93"/>
                      </a:solidFill>
                      <a:prstDash val="solid"/>
                      <a:round/>
                      <a:headEnd type="none" w="med" len="med"/>
                      <a:tailEnd type="none" w="med" len="med"/>
                    </a:lnL>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5361" marR="5361" marT="5361" marB="0" anchor="ctr">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extLst>
                  <a:ext uri="{0D108BD9-81ED-4DB2-BD59-A6C34878D82A}">
                    <a16:rowId xmlns:a16="http://schemas.microsoft.com/office/drawing/2014/main" val="4021468181"/>
                  </a:ext>
                </a:extLst>
              </a:tr>
              <a:tr h="146348">
                <a:tc>
                  <a:txBody>
                    <a:bodyPr/>
                    <a:lstStyle/>
                    <a:p>
                      <a:pPr algn="l" fontAlgn="ctr"/>
                      <a:r>
                        <a:rPr lang="en-IN" sz="950" u="none" strike="noStrike" dirty="0">
                          <a:effectLst/>
                          <a:latin typeface="Calibri (body)"/>
                        </a:rPr>
                        <a:t>FIIs  </a:t>
                      </a:r>
                      <a:endParaRPr lang="en-IN" sz="950" b="0" i="0" u="none" strike="noStrike" dirty="0">
                        <a:solidFill>
                          <a:srgbClr val="22222F"/>
                        </a:solidFill>
                        <a:effectLst/>
                        <a:latin typeface="Calibri (body)"/>
                      </a:endParaRPr>
                    </a:p>
                  </a:txBody>
                  <a:tcPr marL="5361" marR="5361" marT="5361"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23%</a:t>
                      </a:r>
                      <a:endParaRPr lang="en-IN" sz="950" b="0" i="0" u="none" strike="noStrike" dirty="0">
                        <a:solidFill>
                          <a:srgbClr val="22222F"/>
                        </a:solidFill>
                        <a:effectLst/>
                        <a:latin typeface="Calibri (body)"/>
                      </a:endParaRPr>
                    </a:p>
                  </a:txBody>
                  <a:tcPr marL="5361" marR="5361" marT="5361" marB="0" anchor="ctr">
                    <a:lnL w="12700" cap="flat" cmpd="sng" algn="ctr">
                      <a:solidFill>
                        <a:srgbClr val="A02B93"/>
                      </a:solidFill>
                      <a:prstDash val="solid"/>
                      <a:round/>
                      <a:headEnd type="none" w="med" len="med"/>
                      <a:tailEnd type="none" w="med" len="med"/>
                    </a:lnL>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20%</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20%</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19%</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21%</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23%</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23%</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18%</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18%</a:t>
                      </a:r>
                      <a:endParaRPr lang="en-IN" sz="950" b="0" i="0" u="none" strike="noStrike" dirty="0">
                        <a:solidFill>
                          <a:srgbClr val="22222F"/>
                        </a:solidFill>
                        <a:effectLst/>
                        <a:latin typeface="Calibri (body)"/>
                      </a:endParaRPr>
                    </a:p>
                  </a:txBody>
                  <a:tcPr marL="5361" marR="5361" marT="5361" marB="0" anchor="ctr">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extLst>
                  <a:ext uri="{0D108BD9-81ED-4DB2-BD59-A6C34878D82A}">
                    <a16:rowId xmlns:a16="http://schemas.microsoft.com/office/drawing/2014/main" val="96689710"/>
                  </a:ext>
                </a:extLst>
              </a:tr>
              <a:tr h="146348">
                <a:tc>
                  <a:txBody>
                    <a:bodyPr/>
                    <a:lstStyle/>
                    <a:p>
                      <a:pPr algn="l" fontAlgn="ctr"/>
                      <a:r>
                        <a:rPr lang="en-IN" sz="950" u="none" strike="noStrike" dirty="0">
                          <a:effectLst/>
                          <a:latin typeface="Calibri (body)"/>
                        </a:rPr>
                        <a:t>DIIs  </a:t>
                      </a:r>
                      <a:endParaRPr lang="en-IN" sz="950" b="0" i="0" u="none" strike="noStrike" dirty="0">
                        <a:solidFill>
                          <a:srgbClr val="22222F"/>
                        </a:solidFill>
                        <a:effectLst/>
                        <a:latin typeface="Calibri (body)"/>
                      </a:endParaRPr>
                    </a:p>
                  </a:txBody>
                  <a:tcPr marL="5361" marR="5361" marT="5361"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16%</a:t>
                      </a:r>
                      <a:endParaRPr lang="en-IN" sz="950" b="0" i="0" u="none" strike="noStrike" dirty="0">
                        <a:solidFill>
                          <a:srgbClr val="22222F"/>
                        </a:solidFill>
                        <a:effectLst/>
                        <a:latin typeface="Calibri (body)"/>
                      </a:endParaRPr>
                    </a:p>
                  </a:txBody>
                  <a:tcPr marL="5361" marR="5361" marT="5361" marB="0" anchor="ctr">
                    <a:lnL w="12700" cap="flat" cmpd="sng" algn="ctr">
                      <a:solidFill>
                        <a:srgbClr val="A02B93"/>
                      </a:solidFill>
                      <a:prstDash val="solid"/>
                      <a:round/>
                      <a:headEnd type="none" w="med" len="med"/>
                      <a:tailEnd type="none" w="med" len="med"/>
                    </a:lnL>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18%</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18%</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19%</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18%</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18%</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17%</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18%</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22%</a:t>
                      </a:r>
                      <a:endParaRPr lang="en-IN" sz="950" b="0" i="0" u="none" strike="noStrike" dirty="0">
                        <a:solidFill>
                          <a:srgbClr val="22222F"/>
                        </a:solidFill>
                        <a:effectLst/>
                        <a:latin typeface="Calibri (body)"/>
                      </a:endParaRPr>
                    </a:p>
                  </a:txBody>
                  <a:tcPr marL="5361" marR="5361" marT="5361" marB="0" anchor="ctr">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extLst>
                  <a:ext uri="{0D108BD9-81ED-4DB2-BD59-A6C34878D82A}">
                    <a16:rowId xmlns:a16="http://schemas.microsoft.com/office/drawing/2014/main" val="2204628778"/>
                  </a:ext>
                </a:extLst>
              </a:tr>
              <a:tr h="146348">
                <a:tc>
                  <a:txBody>
                    <a:bodyPr/>
                    <a:lstStyle/>
                    <a:p>
                      <a:pPr algn="l" fontAlgn="ctr"/>
                      <a:r>
                        <a:rPr lang="en-IN" sz="950" u="none" strike="noStrike" dirty="0">
                          <a:effectLst/>
                          <a:latin typeface="Calibri (body)"/>
                        </a:rPr>
                        <a:t>Government  </a:t>
                      </a:r>
                      <a:endParaRPr lang="en-IN" sz="950" b="0" i="0" u="none" strike="noStrike" dirty="0">
                        <a:solidFill>
                          <a:srgbClr val="22222F"/>
                        </a:solidFill>
                        <a:effectLst/>
                        <a:latin typeface="Calibri (body)"/>
                      </a:endParaRPr>
                    </a:p>
                  </a:txBody>
                  <a:tcPr marL="5361" marR="5361" marT="5361"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L w="12700" cap="flat" cmpd="sng" algn="ctr">
                      <a:solidFill>
                        <a:srgbClr val="A02B93"/>
                      </a:solidFill>
                      <a:prstDash val="solid"/>
                      <a:round/>
                      <a:headEnd type="none" w="med" len="med"/>
                      <a:tailEnd type="none" w="med" len="med"/>
                    </a:lnL>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5361" marR="5361" marT="5361" marB="0" anchor="ctr">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extLst>
                  <a:ext uri="{0D108BD9-81ED-4DB2-BD59-A6C34878D82A}">
                    <a16:rowId xmlns:a16="http://schemas.microsoft.com/office/drawing/2014/main" val="3373724608"/>
                  </a:ext>
                </a:extLst>
              </a:tr>
              <a:tr h="146348">
                <a:tc>
                  <a:txBody>
                    <a:bodyPr/>
                    <a:lstStyle/>
                    <a:p>
                      <a:pPr algn="l" fontAlgn="ctr"/>
                      <a:r>
                        <a:rPr lang="en-IN" sz="950" u="none" strike="noStrike" dirty="0">
                          <a:effectLst/>
                          <a:latin typeface="Calibri (body)"/>
                        </a:rPr>
                        <a:t>Public  </a:t>
                      </a:r>
                      <a:endParaRPr lang="en-IN" sz="950" b="0" i="0" u="none" strike="noStrike" dirty="0">
                        <a:solidFill>
                          <a:srgbClr val="22222F"/>
                        </a:solidFill>
                        <a:effectLst/>
                        <a:latin typeface="Calibri (body)"/>
                      </a:endParaRPr>
                    </a:p>
                  </a:txBody>
                  <a:tcPr marL="5361" marR="5361" marT="5361"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22%</a:t>
                      </a:r>
                      <a:endParaRPr lang="en-IN" sz="950" b="0" i="0" u="none" strike="noStrike" dirty="0">
                        <a:solidFill>
                          <a:srgbClr val="22222F"/>
                        </a:solidFill>
                        <a:effectLst/>
                        <a:latin typeface="Calibri (body)"/>
                      </a:endParaRPr>
                    </a:p>
                  </a:txBody>
                  <a:tcPr marL="5361" marR="5361" marT="5361" marB="0" anchor="ctr">
                    <a:lnL w="12700" cap="flat" cmpd="sng" algn="ctr">
                      <a:solidFill>
                        <a:srgbClr val="A02B93"/>
                      </a:solidFill>
                      <a:prstDash val="solid"/>
                      <a:round/>
                      <a:headEnd type="none" w="med" len="med"/>
                      <a:tailEnd type="none" w="med" len="med"/>
                    </a:lnL>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23%</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23%</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23%</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23%</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21%</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21%</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21%</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20%</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21%</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21%</a:t>
                      </a:r>
                      <a:endParaRPr lang="en-IN" sz="950" b="0" i="0" u="none" strike="noStrike" dirty="0">
                        <a:solidFill>
                          <a:srgbClr val="22222F"/>
                        </a:solidFill>
                        <a:effectLst/>
                        <a:latin typeface="Calibri (body)"/>
                      </a:endParaRPr>
                    </a:p>
                  </a:txBody>
                  <a:tcPr marL="5361" marR="5361" marT="5361"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21%</a:t>
                      </a:r>
                      <a:endParaRPr lang="en-IN" sz="950" b="0" i="0" u="none" strike="noStrike" dirty="0">
                        <a:solidFill>
                          <a:srgbClr val="22222F"/>
                        </a:solidFill>
                        <a:effectLst/>
                        <a:latin typeface="Calibri (body)"/>
                      </a:endParaRPr>
                    </a:p>
                  </a:txBody>
                  <a:tcPr marL="5361" marR="5361" marT="5361" marB="0" anchor="ctr">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extLst>
                  <a:ext uri="{0D108BD9-81ED-4DB2-BD59-A6C34878D82A}">
                    <a16:rowId xmlns:a16="http://schemas.microsoft.com/office/drawing/2014/main" val="2877008965"/>
                  </a:ext>
                </a:extLst>
              </a:tr>
            </a:tbl>
          </a:graphicData>
        </a:graphic>
      </p:graphicFrame>
      <p:graphicFrame>
        <p:nvGraphicFramePr>
          <p:cNvPr id="16" name="Table 15">
            <a:extLst>
              <a:ext uri="{FF2B5EF4-FFF2-40B4-BE49-F238E27FC236}">
                <a16:creationId xmlns:a16="http://schemas.microsoft.com/office/drawing/2014/main" id="{B4BA8976-E4CC-D0DC-F945-237F25F689D5}"/>
              </a:ext>
            </a:extLst>
          </p:cNvPr>
          <p:cNvGraphicFramePr>
            <a:graphicFrameLocks noGrp="1"/>
          </p:cNvGraphicFramePr>
          <p:nvPr>
            <p:extLst>
              <p:ext uri="{D42A27DB-BD31-4B8C-83A1-F6EECF244321}">
                <p14:modId xmlns:p14="http://schemas.microsoft.com/office/powerpoint/2010/main" val="3379947585"/>
              </p:ext>
            </p:extLst>
          </p:nvPr>
        </p:nvGraphicFramePr>
        <p:xfrm>
          <a:off x="115572" y="6336150"/>
          <a:ext cx="6626856" cy="1033348"/>
        </p:xfrm>
        <a:graphic>
          <a:graphicData uri="http://schemas.openxmlformats.org/drawingml/2006/table">
            <a:tbl>
              <a:tblPr>
                <a:tableStyleId>{2D5ABB26-0587-4C30-8999-92F81FD0307C}</a:tableStyleId>
              </a:tblPr>
              <a:tblGrid>
                <a:gridCol w="1516992">
                  <a:extLst>
                    <a:ext uri="{9D8B030D-6E8A-4147-A177-3AD203B41FA5}">
                      <a16:colId xmlns:a16="http://schemas.microsoft.com/office/drawing/2014/main" val="3445231905"/>
                    </a:ext>
                  </a:extLst>
                </a:gridCol>
                <a:gridCol w="638733">
                  <a:extLst>
                    <a:ext uri="{9D8B030D-6E8A-4147-A177-3AD203B41FA5}">
                      <a16:colId xmlns:a16="http://schemas.microsoft.com/office/drawing/2014/main" val="2517329154"/>
                    </a:ext>
                  </a:extLst>
                </a:gridCol>
                <a:gridCol w="638733">
                  <a:extLst>
                    <a:ext uri="{9D8B030D-6E8A-4147-A177-3AD203B41FA5}">
                      <a16:colId xmlns:a16="http://schemas.microsoft.com/office/drawing/2014/main" val="643258286"/>
                    </a:ext>
                  </a:extLst>
                </a:gridCol>
                <a:gridCol w="638733">
                  <a:extLst>
                    <a:ext uri="{9D8B030D-6E8A-4147-A177-3AD203B41FA5}">
                      <a16:colId xmlns:a16="http://schemas.microsoft.com/office/drawing/2014/main" val="1312049203"/>
                    </a:ext>
                  </a:extLst>
                </a:gridCol>
                <a:gridCol w="638733">
                  <a:extLst>
                    <a:ext uri="{9D8B030D-6E8A-4147-A177-3AD203B41FA5}">
                      <a16:colId xmlns:a16="http://schemas.microsoft.com/office/drawing/2014/main" val="16166343"/>
                    </a:ext>
                  </a:extLst>
                </a:gridCol>
                <a:gridCol w="638733">
                  <a:extLst>
                    <a:ext uri="{9D8B030D-6E8A-4147-A177-3AD203B41FA5}">
                      <a16:colId xmlns:a16="http://schemas.microsoft.com/office/drawing/2014/main" val="2955778967"/>
                    </a:ext>
                  </a:extLst>
                </a:gridCol>
                <a:gridCol w="638733">
                  <a:extLst>
                    <a:ext uri="{9D8B030D-6E8A-4147-A177-3AD203B41FA5}">
                      <a16:colId xmlns:a16="http://schemas.microsoft.com/office/drawing/2014/main" val="1580053036"/>
                    </a:ext>
                  </a:extLst>
                </a:gridCol>
                <a:gridCol w="638733">
                  <a:extLst>
                    <a:ext uri="{9D8B030D-6E8A-4147-A177-3AD203B41FA5}">
                      <a16:colId xmlns:a16="http://schemas.microsoft.com/office/drawing/2014/main" val="4036017733"/>
                    </a:ext>
                  </a:extLst>
                </a:gridCol>
                <a:gridCol w="638733">
                  <a:extLst>
                    <a:ext uri="{9D8B030D-6E8A-4147-A177-3AD203B41FA5}">
                      <a16:colId xmlns:a16="http://schemas.microsoft.com/office/drawing/2014/main" val="2799209494"/>
                    </a:ext>
                  </a:extLst>
                </a:gridCol>
              </a:tblGrid>
              <a:tr h="178163">
                <a:tc>
                  <a:txBody>
                    <a:bodyPr/>
                    <a:lstStyle/>
                    <a:p>
                      <a:pPr algn="l" fontAlgn="ctr"/>
                      <a:r>
                        <a:rPr lang="en-IN" sz="950" b="1" u="none" strike="noStrike" dirty="0">
                          <a:solidFill>
                            <a:schemeClr val="bg2"/>
                          </a:solidFill>
                          <a:effectLst/>
                          <a:highlight>
                            <a:srgbClr val="A02B93"/>
                          </a:highlight>
                          <a:latin typeface="Calibri (body)"/>
                        </a:rPr>
                        <a:t>Shareholders</a:t>
                      </a:r>
                      <a:endParaRPr lang="en-IN" sz="950" b="1" i="0" u="none" strike="noStrike" dirty="0">
                        <a:solidFill>
                          <a:schemeClr val="bg2"/>
                        </a:solidFill>
                        <a:effectLst/>
                        <a:highlight>
                          <a:srgbClr val="A02B93"/>
                        </a:highlight>
                        <a:latin typeface="Calibri (body)"/>
                      </a:endParaRPr>
                    </a:p>
                  </a:txBody>
                  <a:tcPr marL="7127" marR="7127" marT="7127"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highlight>
                            <a:srgbClr val="A02B93"/>
                          </a:highlight>
                          <a:latin typeface="Calibri (body)"/>
                        </a:rPr>
                        <a:t>Mar-17</a:t>
                      </a:r>
                      <a:endParaRPr lang="en-IN" sz="950" b="1" i="0" u="none" strike="noStrike" dirty="0">
                        <a:solidFill>
                          <a:schemeClr val="bg2"/>
                        </a:solidFill>
                        <a:effectLst/>
                        <a:highlight>
                          <a:srgbClr val="A02B93"/>
                        </a:highlight>
                        <a:latin typeface="Calibri (body)"/>
                      </a:endParaRPr>
                    </a:p>
                  </a:txBody>
                  <a:tcPr marL="7127" marR="7127" marT="7127" marB="0" anchor="ctr">
                    <a:lnL w="12700" cap="flat" cmpd="sng" algn="ctr">
                      <a:solidFill>
                        <a:srgbClr val="A02B93"/>
                      </a:solidFill>
                      <a:prstDash val="solid"/>
                      <a:round/>
                      <a:headEnd type="none" w="med" len="med"/>
                      <a:tailEnd type="none" w="med" len="med"/>
                    </a:lnL>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highlight>
                            <a:srgbClr val="A02B93"/>
                          </a:highlight>
                          <a:latin typeface="Calibri (body)"/>
                        </a:rPr>
                        <a:t>Mar-18</a:t>
                      </a:r>
                      <a:endParaRPr lang="en-IN" sz="950" b="1" i="0" u="none" strike="noStrike" dirty="0">
                        <a:solidFill>
                          <a:schemeClr val="bg2"/>
                        </a:solidFill>
                        <a:effectLst/>
                        <a:highlight>
                          <a:srgbClr val="A02B93"/>
                        </a:highligh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highlight>
                            <a:srgbClr val="A02B93"/>
                          </a:highlight>
                          <a:latin typeface="Calibri (body)"/>
                        </a:rPr>
                        <a:t>Mar-19</a:t>
                      </a:r>
                      <a:endParaRPr lang="en-IN" sz="950" b="1" i="0" u="none" strike="noStrike" dirty="0">
                        <a:solidFill>
                          <a:schemeClr val="bg2"/>
                        </a:solidFill>
                        <a:effectLst/>
                        <a:highlight>
                          <a:srgbClr val="A02B93"/>
                        </a:highligh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highlight>
                            <a:srgbClr val="A02B93"/>
                          </a:highlight>
                          <a:latin typeface="Calibri (body)"/>
                        </a:rPr>
                        <a:t>Mar-20</a:t>
                      </a:r>
                      <a:endParaRPr lang="en-IN" sz="950" b="1" i="0" u="none" strike="noStrike" dirty="0">
                        <a:solidFill>
                          <a:schemeClr val="bg2"/>
                        </a:solidFill>
                        <a:effectLst/>
                        <a:highlight>
                          <a:srgbClr val="A02B93"/>
                        </a:highligh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highlight>
                            <a:srgbClr val="A02B93"/>
                          </a:highlight>
                          <a:latin typeface="Calibri (body)"/>
                        </a:rPr>
                        <a:t>Mar-21</a:t>
                      </a:r>
                      <a:endParaRPr lang="en-IN" sz="950" b="1" i="0" u="none" strike="noStrike" dirty="0">
                        <a:solidFill>
                          <a:schemeClr val="bg2"/>
                        </a:solidFill>
                        <a:effectLst/>
                        <a:highlight>
                          <a:srgbClr val="A02B93"/>
                        </a:highligh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highlight>
                            <a:srgbClr val="A02B93"/>
                          </a:highlight>
                          <a:latin typeface="Calibri (body)"/>
                        </a:rPr>
                        <a:t>Mar-22</a:t>
                      </a:r>
                      <a:endParaRPr lang="en-IN" sz="950" b="1" i="0" u="none" strike="noStrike" dirty="0">
                        <a:solidFill>
                          <a:schemeClr val="bg2"/>
                        </a:solidFill>
                        <a:effectLst/>
                        <a:highlight>
                          <a:srgbClr val="A02B93"/>
                        </a:highligh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highlight>
                            <a:srgbClr val="A02B93"/>
                          </a:highlight>
                          <a:latin typeface="Calibri (body)"/>
                        </a:rPr>
                        <a:t>Mar-23</a:t>
                      </a:r>
                      <a:endParaRPr lang="en-IN" sz="950" b="1" i="0" u="none" strike="noStrike" dirty="0">
                        <a:solidFill>
                          <a:schemeClr val="bg2"/>
                        </a:solidFill>
                        <a:effectLst/>
                        <a:highlight>
                          <a:srgbClr val="A02B93"/>
                        </a:highligh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tc>
                  <a:txBody>
                    <a:bodyPr/>
                    <a:lstStyle/>
                    <a:p>
                      <a:pPr algn="r" fontAlgn="ctr"/>
                      <a:r>
                        <a:rPr lang="en-IN" sz="950" b="1" u="none" strike="noStrike" dirty="0">
                          <a:solidFill>
                            <a:schemeClr val="bg2"/>
                          </a:solidFill>
                          <a:effectLst/>
                          <a:highlight>
                            <a:srgbClr val="A02B93"/>
                          </a:highlight>
                          <a:latin typeface="Calibri (body)"/>
                        </a:rPr>
                        <a:t>Mar-24</a:t>
                      </a:r>
                      <a:endParaRPr lang="en-IN" sz="950" b="1" i="0" u="none" strike="noStrike" dirty="0">
                        <a:solidFill>
                          <a:schemeClr val="bg2"/>
                        </a:solidFill>
                        <a:effectLst/>
                        <a:highlight>
                          <a:srgbClr val="A02B93"/>
                        </a:highlight>
                        <a:latin typeface="Calibri (body)"/>
                      </a:endParaRPr>
                    </a:p>
                  </a:txBody>
                  <a:tcPr marL="7127" marR="7127" marT="7127" marB="0" anchor="ctr">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rgbClr val="A02B93"/>
                    </a:solidFill>
                  </a:tcPr>
                </a:tc>
                <a:extLst>
                  <a:ext uri="{0D108BD9-81ED-4DB2-BD59-A6C34878D82A}">
                    <a16:rowId xmlns:a16="http://schemas.microsoft.com/office/drawing/2014/main" val="1495439558"/>
                  </a:ext>
                </a:extLst>
              </a:tr>
              <a:tr h="171037">
                <a:tc>
                  <a:txBody>
                    <a:bodyPr/>
                    <a:lstStyle/>
                    <a:p>
                      <a:pPr algn="l" fontAlgn="ctr"/>
                      <a:r>
                        <a:rPr lang="en-IN" sz="950" u="none" strike="noStrike" dirty="0">
                          <a:effectLst/>
                          <a:latin typeface="Calibri (body)"/>
                        </a:rPr>
                        <a:t>Promoters  </a:t>
                      </a:r>
                      <a:endParaRPr lang="en-IN" sz="950" b="0" i="0" u="none" strike="noStrike" dirty="0">
                        <a:solidFill>
                          <a:srgbClr val="22222F"/>
                        </a:solidFill>
                        <a:effectLst/>
                        <a:latin typeface="Calibri (body)"/>
                      </a:endParaRPr>
                    </a:p>
                  </a:txBody>
                  <a:tcPr marL="7127" marR="7127" marT="7127"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44%</a:t>
                      </a:r>
                      <a:endParaRPr lang="en-IN" sz="950" b="0" i="0" u="none" strike="noStrike" dirty="0">
                        <a:solidFill>
                          <a:srgbClr val="22222F"/>
                        </a:solidFill>
                        <a:effectLst/>
                        <a:latin typeface="Calibri (body)"/>
                      </a:endParaRPr>
                    </a:p>
                  </a:txBody>
                  <a:tcPr marL="7127" marR="7127" marT="7127" marB="0" anchor="ctr">
                    <a:lnL w="12700" cap="flat" cmpd="sng" algn="ctr">
                      <a:solidFill>
                        <a:srgbClr val="A02B93"/>
                      </a:solidFill>
                      <a:prstDash val="solid"/>
                      <a:round/>
                      <a:headEnd type="none" w="med" len="med"/>
                      <a:tailEnd type="none" w="med" len="med"/>
                    </a:lnL>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40%</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41%</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41%</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37%</a:t>
                      </a:r>
                      <a:endParaRPr lang="en-IN" sz="950" b="0" i="0" u="none" strike="noStrike" dirty="0">
                        <a:solidFill>
                          <a:srgbClr val="22222F"/>
                        </a:solidFill>
                        <a:effectLst/>
                        <a:latin typeface="Calibri (body)"/>
                      </a:endParaRPr>
                    </a:p>
                  </a:txBody>
                  <a:tcPr marL="7127" marR="7127" marT="7127" marB="0" anchor="ctr">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tcPr>
                </a:tc>
                <a:extLst>
                  <a:ext uri="{0D108BD9-81ED-4DB2-BD59-A6C34878D82A}">
                    <a16:rowId xmlns:a16="http://schemas.microsoft.com/office/drawing/2014/main" val="759965177"/>
                  </a:ext>
                </a:extLst>
              </a:tr>
              <a:tr h="171037">
                <a:tc>
                  <a:txBody>
                    <a:bodyPr/>
                    <a:lstStyle/>
                    <a:p>
                      <a:pPr algn="l" fontAlgn="ctr"/>
                      <a:r>
                        <a:rPr lang="en-IN" sz="950" u="none" strike="noStrike" dirty="0">
                          <a:effectLst/>
                          <a:latin typeface="Calibri (body)"/>
                        </a:rPr>
                        <a:t>FIIs  </a:t>
                      </a:r>
                      <a:endParaRPr lang="en-IN" sz="950" b="0" i="0" u="none" strike="noStrike" dirty="0">
                        <a:solidFill>
                          <a:srgbClr val="22222F"/>
                        </a:solidFill>
                        <a:effectLst/>
                        <a:latin typeface="Calibri (body)"/>
                      </a:endParaRPr>
                    </a:p>
                  </a:txBody>
                  <a:tcPr marL="7127" marR="7127" marT="7127"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31%</a:t>
                      </a:r>
                      <a:endParaRPr lang="en-IN" sz="950" b="0" i="0" u="none" strike="noStrike" dirty="0">
                        <a:solidFill>
                          <a:srgbClr val="22222F"/>
                        </a:solidFill>
                        <a:effectLst/>
                        <a:latin typeface="Calibri (body)"/>
                      </a:endParaRPr>
                    </a:p>
                  </a:txBody>
                  <a:tcPr marL="7127" marR="7127" marT="7127" marB="0" anchor="ctr">
                    <a:lnL w="12700" cap="flat" cmpd="sng" algn="ctr">
                      <a:solidFill>
                        <a:srgbClr val="A02B93"/>
                      </a:solidFill>
                      <a:prstDash val="solid"/>
                      <a:round/>
                      <a:headEnd type="none" w="med" len="med"/>
                      <a:tailEnd type="none" w="med" len="med"/>
                    </a:lnL>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24%</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19%</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23%</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24%</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19%</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22%</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18%</a:t>
                      </a:r>
                      <a:endParaRPr lang="en-IN" sz="950" b="0" i="0" u="none" strike="noStrike" dirty="0">
                        <a:solidFill>
                          <a:srgbClr val="22222F"/>
                        </a:solidFill>
                        <a:effectLst/>
                        <a:latin typeface="Calibri (body)"/>
                      </a:endParaRPr>
                    </a:p>
                  </a:txBody>
                  <a:tcPr marL="7127" marR="7127" marT="7127" marB="0" anchor="ctr">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extLst>
                  <a:ext uri="{0D108BD9-81ED-4DB2-BD59-A6C34878D82A}">
                    <a16:rowId xmlns:a16="http://schemas.microsoft.com/office/drawing/2014/main" val="1710471344"/>
                  </a:ext>
                </a:extLst>
              </a:tr>
              <a:tr h="171037">
                <a:tc>
                  <a:txBody>
                    <a:bodyPr/>
                    <a:lstStyle/>
                    <a:p>
                      <a:pPr algn="l" fontAlgn="ctr"/>
                      <a:r>
                        <a:rPr lang="en-IN" sz="950" u="none" strike="noStrike" dirty="0">
                          <a:effectLst/>
                          <a:latin typeface="Calibri (body)"/>
                        </a:rPr>
                        <a:t>DIIs  </a:t>
                      </a:r>
                      <a:endParaRPr lang="en-IN" sz="950" b="0" i="0" u="none" strike="noStrike" dirty="0">
                        <a:solidFill>
                          <a:srgbClr val="22222F"/>
                        </a:solidFill>
                        <a:effectLst/>
                        <a:latin typeface="Calibri (body)"/>
                      </a:endParaRPr>
                    </a:p>
                  </a:txBody>
                  <a:tcPr marL="7127" marR="7127" marT="7127"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8%</a:t>
                      </a:r>
                      <a:endParaRPr lang="en-IN" sz="950" b="0" i="0" u="none" strike="noStrike" dirty="0">
                        <a:solidFill>
                          <a:srgbClr val="22222F"/>
                        </a:solidFill>
                        <a:effectLst/>
                        <a:latin typeface="Calibri (body)"/>
                      </a:endParaRPr>
                    </a:p>
                  </a:txBody>
                  <a:tcPr marL="7127" marR="7127" marT="7127" marB="0" anchor="ctr">
                    <a:lnL w="12700" cap="flat" cmpd="sng" algn="ctr">
                      <a:solidFill>
                        <a:srgbClr val="A02B93"/>
                      </a:solidFill>
                      <a:prstDash val="solid"/>
                      <a:round/>
                      <a:headEnd type="none" w="med" len="med"/>
                      <a:tailEnd type="none" w="med" len="med"/>
                    </a:lnL>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20%</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22%</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17%</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12%</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19%</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18%</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22%</a:t>
                      </a:r>
                      <a:endParaRPr lang="en-IN" sz="950" b="0" i="0" u="none" strike="noStrike" dirty="0">
                        <a:solidFill>
                          <a:srgbClr val="22222F"/>
                        </a:solidFill>
                        <a:effectLst/>
                        <a:latin typeface="Calibri (body)"/>
                      </a:endParaRPr>
                    </a:p>
                  </a:txBody>
                  <a:tcPr marL="7127" marR="7127" marT="7127" marB="0" anchor="ctr">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extLst>
                  <a:ext uri="{0D108BD9-81ED-4DB2-BD59-A6C34878D82A}">
                    <a16:rowId xmlns:a16="http://schemas.microsoft.com/office/drawing/2014/main" val="3255572987"/>
                  </a:ext>
                </a:extLst>
              </a:tr>
              <a:tr h="171037">
                <a:tc>
                  <a:txBody>
                    <a:bodyPr/>
                    <a:lstStyle/>
                    <a:p>
                      <a:pPr algn="l" fontAlgn="ctr"/>
                      <a:r>
                        <a:rPr lang="en-IN" sz="950" u="none" strike="noStrike" dirty="0">
                          <a:effectLst/>
                          <a:latin typeface="Calibri (body)"/>
                        </a:rPr>
                        <a:t>Government  </a:t>
                      </a:r>
                      <a:endParaRPr lang="en-IN" sz="950" b="0" i="0" u="none" strike="noStrike" dirty="0">
                        <a:solidFill>
                          <a:srgbClr val="22222F"/>
                        </a:solidFill>
                        <a:effectLst/>
                        <a:latin typeface="Calibri (body)"/>
                      </a:endParaRPr>
                    </a:p>
                  </a:txBody>
                  <a:tcPr marL="7127" marR="7127" marT="7127"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7127" marR="7127" marT="7127" marB="0" anchor="ctr">
                    <a:lnL w="12700" cap="flat" cmpd="sng" algn="ctr">
                      <a:solidFill>
                        <a:srgbClr val="A02B93"/>
                      </a:solidFill>
                      <a:prstDash val="solid"/>
                      <a:round/>
                      <a:headEnd type="none" w="med" len="med"/>
                      <a:tailEnd type="none" w="med" len="med"/>
                    </a:lnL>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tc>
                  <a:txBody>
                    <a:bodyPr/>
                    <a:lstStyle/>
                    <a:p>
                      <a:pPr algn="r" fontAlgn="ctr"/>
                      <a:r>
                        <a:rPr lang="en-IN" sz="950" u="none" strike="noStrike" dirty="0">
                          <a:effectLst/>
                          <a:latin typeface="Calibri (body)"/>
                        </a:rPr>
                        <a:t>2%</a:t>
                      </a:r>
                      <a:endParaRPr lang="en-IN" sz="950" b="0" i="0" u="none" strike="noStrike" dirty="0">
                        <a:solidFill>
                          <a:srgbClr val="22222F"/>
                        </a:solidFill>
                        <a:effectLst/>
                        <a:latin typeface="Calibri (body)"/>
                      </a:endParaRPr>
                    </a:p>
                  </a:txBody>
                  <a:tcPr marL="7127" marR="7127" marT="7127" marB="0" anchor="ctr">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tcPr>
                </a:tc>
                <a:extLst>
                  <a:ext uri="{0D108BD9-81ED-4DB2-BD59-A6C34878D82A}">
                    <a16:rowId xmlns:a16="http://schemas.microsoft.com/office/drawing/2014/main" val="3465278373"/>
                  </a:ext>
                </a:extLst>
              </a:tr>
              <a:tr h="171037">
                <a:tc>
                  <a:txBody>
                    <a:bodyPr/>
                    <a:lstStyle/>
                    <a:p>
                      <a:pPr algn="l" fontAlgn="ctr"/>
                      <a:r>
                        <a:rPr lang="en-IN" sz="950" u="none" strike="noStrike" dirty="0">
                          <a:effectLst/>
                          <a:latin typeface="Calibri (body)"/>
                        </a:rPr>
                        <a:t>Public  </a:t>
                      </a:r>
                      <a:endParaRPr lang="en-IN" sz="950" b="0" i="0" u="none" strike="noStrike" dirty="0">
                        <a:solidFill>
                          <a:srgbClr val="22222F"/>
                        </a:solidFill>
                        <a:effectLst/>
                        <a:latin typeface="Calibri (body)"/>
                      </a:endParaRPr>
                    </a:p>
                  </a:txBody>
                  <a:tcPr marL="7127" marR="7127" marT="7127" marB="0"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14%</a:t>
                      </a:r>
                      <a:endParaRPr lang="en-IN" sz="950" b="0" i="0" u="none" strike="noStrike" dirty="0">
                        <a:solidFill>
                          <a:srgbClr val="22222F"/>
                        </a:solidFill>
                        <a:effectLst/>
                        <a:latin typeface="Calibri (body)"/>
                      </a:endParaRPr>
                    </a:p>
                  </a:txBody>
                  <a:tcPr marL="7127" marR="7127" marT="7127" marB="0" anchor="ctr">
                    <a:lnL w="12700" cap="flat" cmpd="sng" algn="ctr">
                      <a:solidFill>
                        <a:srgbClr val="A02B93"/>
                      </a:solidFill>
                      <a:prstDash val="solid"/>
                      <a:round/>
                      <a:headEnd type="none" w="med" len="med"/>
                      <a:tailEnd type="none" w="med" len="med"/>
                    </a:lnL>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14%</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16%</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17%</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25%</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23%</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21%</a:t>
                      </a:r>
                      <a:endParaRPr lang="en-IN" sz="950" b="0" i="0" u="none" strike="noStrike" dirty="0">
                        <a:solidFill>
                          <a:srgbClr val="22222F"/>
                        </a:solidFill>
                        <a:effectLst/>
                        <a:latin typeface="Calibri (body)"/>
                      </a:endParaRPr>
                    </a:p>
                  </a:txBody>
                  <a:tcPr marL="7127" marR="7127" marT="7127" marB="0" anchor="ct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tc>
                  <a:txBody>
                    <a:bodyPr/>
                    <a:lstStyle/>
                    <a:p>
                      <a:pPr algn="r" fontAlgn="ctr"/>
                      <a:r>
                        <a:rPr lang="en-IN" sz="950" u="none" strike="noStrike" dirty="0">
                          <a:effectLst/>
                          <a:latin typeface="Calibri (body)"/>
                        </a:rPr>
                        <a:t>21%</a:t>
                      </a:r>
                      <a:endParaRPr lang="en-IN" sz="950" b="0" i="0" u="none" strike="noStrike" dirty="0">
                        <a:solidFill>
                          <a:srgbClr val="22222F"/>
                        </a:solidFill>
                        <a:effectLst/>
                        <a:latin typeface="Calibri (body)"/>
                      </a:endParaRPr>
                    </a:p>
                  </a:txBody>
                  <a:tcPr marL="7127" marR="7127" marT="7127" marB="0" anchor="ctr">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tcPr>
                </a:tc>
                <a:extLst>
                  <a:ext uri="{0D108BD9-81ED-4DB2-BD59-A6C34878D82A}">
                    <a16:rowId xmlns:a16="http://schemas.microsoft.com/office/drawing/2014/main" val="972052067"/>
                  </a:ext>
                </a:extLst>
              </a:tr>
            </a:tbl>
          </a:graphicData>
        </a:graphic>
      </p:graphicFrame>
      <p:graphicFrame>
        <p:nvGraphicFramePr>
          <p:cNvPr id="19" name="Chart 18">
            <a:extLst>
              <a:ext uri="{FF2B5EF4-FFF2-40B4-BE49-F238E27FC236}">
                <a16:creationId xmlns:a16="http://schemas.microsoft.com/office/drawing/2014/main" id="{46F1CDD1-3250-D25B-4CFD-7AE8AC47A73A}"/>
              </a:ext>
            </a:extLst>
          </p:cNvPr>
          <p:cNvGraphicFramePr>
            <a:graphicFrameLocks/>
          </p:cNvGraphicFramePr>
          <p:nvPr>
            <p:extLst>
              <p:ext uri="{D42A27DB-BD31-4B8C-83A1-F6EECF244321}">
                <p14:modId xmlns:p14="http://schemas.microsoft.com/office/powerpoint/2010/main" val="2272469785"/>
              </p:ext>
            </p:extLst>
          </p:nvPr>
        </p:nvGraphicFramePr>
        <p:xfrm>
          <a:off x="92094" y="7429202"/>
          <a:ext cx="3214620" cy="2270778"/>
        </p:xfrm>
        <a:graphic>
          <a:graphicData uri="http://schemas.openxmlformats.org/drawingml/2006/chart">
            <c:chart xmlns:c="http://schemas.openxmlformats.org/drawingml/2006/chart" xmlns:r="http://schemas.openxmlformats.org/officeDocument/2006/relationships" r:id="rId4"/>
          </a:graphicData>
        </a:graphic>
      </p:graphicFrame>
      <p:sp>
        <p:nvSpPr>
          <p:cNvPr id="20" name="TextBox 19">
            <a:extLst>
              <a:ext uri="{FF2B5EF4-FFF2-40B4-BE49-F238E27FC236}">
                <a16:creationId xmlns:a16="http://schemas.microsoft.com/office/drawing/2014/main" id="{D1BA4046-4DDA-7FD7-9F0B-1032786C8A9D}"/>
              </a:ext>
            </a:extLst>
          </p:cNvPr>
          <p:cNvSpPr txBox="1"/>
          <p:nvPr/>
        </p:nvSpPr>
        <p:spPr>
          <a:xfrm>
            <a:off x="0" y="3481008"/>
            <a:ext cx="6725920" cy="823302"/>
          </a:xfrm>
          <a:prstGeom prst="rect">
            <a:avLst/>
          </a:prstGeom>
          <a:noFill/>
        </p:spPr>
        <p:txBody>
          <a:bodyPr wrap="square" rtlCol="0">
            <a:spAutoFit/>
          </a:bodyPr>
          <a:lstStyle/>
          <a:p>
            <a:r>
              <a:rPr lang="en-US" sz="950" dirty="0">
                <a:latin typeface="Calibri (body)"/>
              </a:rPr>
              <a:t>The company's shareholding distribution indicates that Foreign Institutional Investors (FIIs), Domestic Institutional Investors (DIIs), and the public collectively hold 61% of the total shares, while promoters hold 37%, a reduction from FY17. The DIIs' stake has significantly increased from 8% in FY17 to 22% in FY24, while FIIs' holdings have decreased. Notably, the promoters' pledged shares were 3.05% in March 2022, progressively decreasing to 1.07% in March 2024. It is important to note that a strategic exit by promoters can sometimes lead to a loss of confidence among investors.</a:t>
            </a:r>
            <a:endParaRPr lang="en-IN" sz="950" dirty="0">
              <a:latin typeface="Calibri (body)"/>
            </a:endParaRPr>
          </a:p>
        </p:txBody>
      </p:sp>
      <p:graphicFrame>
        <p:nvGraphicFramePr>
          <p:cNvPr id="22" name="Chart 21">
            <a:extLst>
              <a:ext uri="{FF2B5EF4-FFF2-40B4-BE49-F238E27FC236}">
                <a16:creationId xmlns:a16="http://schemas.microsoft.com/office/drawing/2014/main" id="{491E1DEC-C6FD-A0DC-ECF2-E2B8973F7787}"/>
              </a:ext>
            </a:extLst>
          </p:cNvPr>
          <p:cNvGraphicFramePr>
            <a:graphicFrameLocks/>
          </p:cNvGraphicFramePr>
          <p:nvPr>
            <p:extLst>
              <p:ext uri="{D42A27DB-BD31-4B8C-83A1-F6EECF244321}">
                <p14:modId xmlns:p14="http://schemas.microsoft.com/office/powerpoint/2010/main" val="1942277255"/>
              </p:ext>
            </p:extLst>
          </p:nvPr>
        </p:nvGraphicFramePr>
        <p:xfrm>
          <a:off x="3511296" y="7429202"/>
          <a:ext cx="3214620" cy="2087475"/>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22">
            <a:extLst>
              <a:ext uri="{FF2B5EF4-FFF2-40B4-BE49-F238E27FC236}">
                <a16:creationId xmlns:a16="http://schemas.microsoft.com/office/drawing/2014/main" id="{57397ECA-4752-CA51-5E04-4FC0FC24F3AD}"/>
              </a:ext>
            </a:extLst>
          </p:cNvPr>
          <p:cNvSpPr txBox="1"/>
          <p:nvPr/>
        </p:nvSpPr>
        <p:spPr>
          <a:xfrm>
            <a:off x="2556510" y="9699979"/>
            <a:ext cx="275844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Company Analysis, Trendlyne</a:t>
            </a:r>
          </a:p>
        </p:txBody>
      </p:sp>
      <p:sp>
        <p:nvSpPr>
          <p:cNvPr id="25" name="TextBox 24">
            <a:extLst>
              <a:ext uri="{FF2B5EF4-FFF2-40B4-BE49-F238E27FC236}">
                <a16:creationId xmlns:a16="http://schemas.microsoft.com/office/drawing/2014/main" id="{21D6B43A-E07D-A4E8-AAC5-489133B8E713}"/>
              </a:ext>
            </a:extLst>
          </p:cNvPr>
          <p:cNvSpPr txBox="1"/>
          <p:nvPr/>
        </p:nvSpPr>
        <p:spPr>
          <a:xfrm>
            <a:off x="2419109" y="4488350"/>
            <a:ext cx="3981691" cy="276999"/>
          </a:xfrm>
          <a:prstGeom prst="rect">
            <a:avLst/>
          </a:prstGeom>
          <a:noFill/>
        </p:spPr>
        <p:txBody>
          <a:bodyPr wrap="square" rtlCol="0">
            <a:spAutoFit/>
          </a:bodyPr>
          <a:lstStyle/>
          <a:p>
            <a:r>
              <a:rPr lang="en-IN" sz="1200" b="1" dirty="0">
                <a:solidFill>
                  <a:srgbClr val="9400D1"/>
                </a:solidFill>
                <a:latin typeface="Calibri (body)"/>
              </a:rPr>
              <a:t>Quarterly Shareholders Holdings</a:t>
            </a:r>
          </a:p>
        </p:txBody>
      </p:sp>
      <p:sp>
        <p:nvSpPr>
          <p:cNvPr id="26" name="TextBox 25">
            <a:extLst>
              <a:ext uri="{FF2B5EF4-FFF2-40B4-BE49-F238E27FC236}">
                <a16:creationId xmlns:a16="http://schemas.microsoft.com/office/drawing/2014/main" id="{02D54077-4F60-430A-B2E6-E8E8AD35D119}"/>
              </a:ext>
            </a:extLst>
          </p:cNvPr>
          <p:cNvSpPr txBox="1"/>
          <p:nvPr/>
        </p:nvSpPr>
        <p:spPr>
          <a:xfrm>
            <a:off x="2556848" y="5967403"/>
            <a:ext cx="3981691" cy="276999"/>
          </a:xfrm>
          <a:prstGeom prst="rect">
            <a:avLst/>
          </a:prstGeom>
          <a:noFill/>
        </p:spPr>
        <p:txBody>
          <a:bodyPr wrap="square" rtlCol="0">
            <a:spAutoFit/>
          </a:bodyPr>
          <a:lstStyle/>
          <a:p>
            <a:r>
              <a:rPr lang="en-IN" sz="1200" b="1" dirty="0">
                <a:solidFill>
                  <a:srgbClr val="9400D1"/>
                </a:solidFill>
                <a:latin typeface="Calibri (body)"/>
              </a:rPr>
              <a:t>Yearly Shareholders Holdings</a:t>
            </a:r>
          </a:p>
        </p:txBody>
      </p:sp>
    </p:spTree>
    <p:extLst>
      <p:ext uri="{BB962C8B-B14F-4D97-AF65-F5344CB8AC3E}">
        <p14:creationId xmlns:p14="http://schemas.microsoft.com/office/powerpoint/2010/main" val="1715985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D496B7-725D-E961-B514-6517A993C3F9}"/>
              </a:ext>
            </a:extLst>
          </p:cNvPr>
          <p:cNvSpPr>
            <a:spLocks noGrp="1"/>
          </p:cNvSpPr>
          <p:nvPr>
            <p:ph type="sldNum" sz="quarter" idx="4"/>
          </p:nvPr>
        </p:nvSpPr>
        <p:spPr/>
        <p:txBody>
          <a:bodyPr/>
          <a:lstStyle/>
          <a:p>
            <a:fld id="{0B7AF327-0163-471E-81B8-86C6B8A35DFA}" type="slidenum">
              <a:rPr lang="en-IN" smtClean="0"/>
              <a:pPr/>
              <a:t>13</a:t>
            </a:fld>
            <a:endParaRPr lang="en-IN" dirty="0"/>
          </a:p>
        </p:txBody>
      </p:sp>
      <p:sp>
        <p:nvSpPr>
          <p:cNvPr id="5" name="Rectangle 4">
            <a:extLst>
              <a:ext uri="{FF2B5EF4-FFF2-40B4-BE49-F238E27FC236}">
                <a16:creationId xmlns:a16="http://schemas.microsoft.com/office/drawing/2014/main" id="{AC550E87-2EE9-E385-318D-F23A9A59C7CD}"/>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17">
            <a:extLst>
              <a:ext uri="{FF2B5EF4-FFF2-40B4-BE49-F238E27FC236}">
                <a16:creationId xmlns:a16="http://schemas.microsoft.com/office/drawing/2014/main" id="{E4482887-392F-BB19-D5C6-B54F212FCB74}"/>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3">
            <a:extLst>
              <a:ext uri="{FF2B5EF4-FFF2-40B4-BE49-F238E27FC236}">
                <a16:creationId xmlns:a16="http://schemas.microsoft.com/office/drawing/2014/main" id="{C23CEABF-2E0E-F077-CC35-B3C040DE6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8" name="Picture 2" descr="Apollo Tyres - Wikipedia">
            <a:extLst>
              <a:ext uri="{FF2B5EF4-FFF2-40B4-BE49-F238E27FC236}">
                <a16:creationId xmlns:a16="http://schemas.microsoft.com/office/drawing/2014/main" id="{94197CCE-CEC5-5F82-F245-9757D4471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Chart 8">
            <a:extLst>
              <a:ext uri="{FF2B5EF4-FFF2-40B4-BE49-F238E27FC236}">
                <a16:creationId xmlns:a16="http://schemas.microsoft.com/office/drawing/2014/main" id="{6AEE774C-354E-8CA3-2A97-7D89A86C6743}"/>
              </a:ext>
            </a:extLst>
          </p:cNvPr>
          <p:cNvGraphicFramePr>
            <a:graphicFrameLocks/>
          </p:cNvGraphicFramePr>
          <p:nvPr>
            <p:extLst>
              <p:ext uri="{D42A27DB-BD31-4B8C-83A1-F6EECF244321}">
                <p14:modId xmlns:p14="http://schemas.microsoft.com/office/powerpoint/2010/main" val="3187346755"/>
              </p:ext>
            </p:extLst>
          </p:nvPr>
        </p:nvGraphicFramePr>
        <p:xfrm>
          <a:off x="3500438" y="1454213"/>
          <a:ext cx="3200399" cy="276401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Table 10">
            <a:extLst>
              <a:ext uri="{FF2B5EF4-FFF2-40B4-BE49-F238E27FC236}">
                <a16:creationId xmlns:a16="http://schemas.microsoft.com/office/drawing/2014/main" id="{A7D9B90B-28E5-C03E-9CFE-8D47DC7FA8A6}"/>
              </a:ext>
            </a:extLst>
          </p:cNvPr>
          <p:cNvGraphicFramePr>
            <a:graphicFrameLocks noGrp="1"/>
          </p:cNvGraphicFramePr>
          <p:nvPr>
            <p:extLst>
              <p:ext uri="{D42A27DB-BD31-4B8C-83A1-F6EECF244321}">
                <p14:modId xmlns:p14="http://schemas.microsoft.com/office/powerpoint/2010/main" val="1312835253"/>
              </p:ext>
            </p:extLst>
          </p:nvPr>
        </p:nvGraphicFramePr>
        <p:xfrm>
          <a:off x="-3810" y="4717786"/>
          <a:ext cx="6858000" cy="1831698"/>
        </p:xfrm>
        <a:graphic>
          <a:graphicData uri="http://schemas.openxmlformats.org/drawingml/2006/table">
            <a:tbl>
              <a:tblPr/>
              <a:tblGrid>
                <a:gridCol w="762000">
                  <a:extLst>
                    <a:ext uri="{9D8B030D-6E8A-4147-A177-3AD203B41FA5}">
                      <a16:colId xmlns:a16="http://schemas.microsoft.com/office/drawing/2014/main" val="1344615461"/>
                    </a:ext>
                  </a:extLst>
                </a:gridCol>
                <a:gridCol w="762000">
                  <a:extLst>
                    <a:ext uri="{9D8B030D-6E8A-4147-A177-3AD203B41FA5}">
                      <a16:colId xmlns:a16="http://schemas.microsoft.com/office/drawing/2014/main" val="1260480483"/>
                    </a:ext>
                  </a:extLst>
                </a:gridCol>
                <a:gridCol w="762000">
                  <a:extLst>
                    <a:ext uri="{9D8B030D-6E8A-4147-A177-3AD203B41FA5}">
                      <a16:colId xmlns:a16="http://schemas.microsoft.com/office/drawing/2014/main" val="4189804956"/>
                    </a:ext>
                  </a:extLst>
                </a:gridCol>
                <a:gridCol w="762000">
                  <a:extLst>
                    <a:ext uri="{9D8B030D-6E8A-4147-A177-3AD203B41FA5}">
                      <a16:colId xmlns:a16="http://schemas.microsoft.com/office/drawing/2014/main" val="1779422228"/>
                    </a:ext>
                  </a:extLst>
                </a:gridCol>
                <a:gridCol w="762000">
                  <a:extLst>
                    <a:ext uri="{9D8B030D-6E8A-4147-A177-3AD203B41FA5}">
                      <a16:colId xmlns:a16="http://schemas.microsoft.com/office/drawing/2014/main" val="3828984386"/>
                    </a:ext>
                  </a:extLst>
                </a:gridCol>
                <a:gridCol w="762000">
                  <a:extLst>
                    <a:ext uri="{9D8B030D-6E8A-4147-A177-3AD203B41FA5}">
                      <a16:colId xmlns:a16="http://schemas.microsoft.com/office/drawing/2014/main" val="4192077548"/>
                    </a:ext>
                  </a:extLst>
                </a:gridCol>
                <a:gridCol w="762000">
                  <a:extLst>
                    <a:ext uri="{9D8B030D-6E8A-4147-A177-3AD203B41FA5}">
                      <a16:colId xmlns:a16="http://schemas.microsoft.com/office/drawing/2014/main" val="3780866849"/>
                    </a:ext>
                  </a:extLst>
                </a:gridCol>
                <a:gridCol w="762000">
                  <a:extLst>
                    <a:ext uri="{9D8B030D-6E8A-4147-A177-3AD203B41FA5}">
                      <a16:colId xmlns:a16="http://schemas.microsoft.com/office/drawing/2014/main" val="55465322"/>
                    </a:ext>
                  </a:extLst>
                </a:gridCol>
                <a:gridCol w="762000">
                  <a:extLst>
                    <a:ext uri="{9D8B030D-6E8A-4147-A177-3AD203B41FA5}">
                      <a16:colId xmlns:a16="http://schemas.microsoft.com/office/drawing/2014/main" val="1430875423"/>
                    </a:ext>
                  </a:extLst>
                </a:gridCol>
              </a:tblGrid>
              <a:tr h="148292">
                <a:tc gridSpan="9">
                  <a:txBody>
                    <a:bodyPr/>
                    <a:lstStyle/>
                    <a:p>
                      <a:pPr algn="ctr" fontAlgn="b"/>
                      <a:r>
                        <a:rPr lang="en-US" sz="1100" b="1" i="0" u="none" strike="noStrike" dirty="0">
                          <a:solidFill>
                            <a:srgbClr val="FFFFFF"/>
                          </a:solidFill>
                          <a:effectLst/>
                          <a:highlight>
                            <a:srgbClr val="890980"/>
                          </a:highlight>
                          <a:latin typeface="calibri" panose="020F0502020204030204" pitchFamily="34" charset="0"/>
                        </a:rPr>
                        <a:t>Details of  Medium Remuneration/ Salary wages with peer group (in lakhs)</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solidFill>
                      <a:srgbClr val="89098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70305713"/>
                  </a:ext>
                </a:extLst>
              </a:tr>
              <a:tr h="148292">
                <a:tc>
                  <a:txBody>
                    <a:bodyPr/>
                    <a:lstStyle/>
                    <a:p>
                      <a:pPr algn="r" fontAlgn="b"/>
                      <a:r>
                        <a:rPr lang="en-IN" sz="800" b="0" i="0" u="none" strike="noStrike" dirty="0">
                          <a:solidFill>
                            <a:srgbClr val="000000"/>
                          </a:solidFill>
                          <a:effectLst/>
                          <a:latin typeface="calibri" panose="020F0502020204030204" pitchFamily="34" charset="0"/>
                        </a:rPr>
                        <a:t> </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a:noFill/>
                    </a:lnB>
                    <a:noFill/>
                  </a:tcPr>
                </a:tc>
                <a:tc gridSpan="4">
                  <a:txBody>
                    <a:bodyPr/>
                    <a:lstStyle/>
                    <a:p>
                      <a:pPr algn="ctr" fontAlgn="b"/>
                      <a:r>
                        <a:rPr lang="en-IN" sz="1100" b="0" i="0" u="none" strike="noStrike" dirty="0">
                          <a:solidFill>
                            <a:srgbClr val="000000"/>
                          </a:solidFill>
                          <a:effectLst/>
                          <a:latin typeface="calibri" panose="020F0502020204030204" pitchFamily="34" charset="0"/>
                        </a:rPr>
                        <a:t>Male</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tc gridSpan="4">
                  <a:txBody>
                    <a:bodyPr/>
                    <a:lstStyle/>
                    <a:p>
                      <a:pPr algn="ctr" fontAlgn="b"/>
                      <a:r>
                        <a:rPr lang="en-IN" sz="1100" b="0" i="0" u="none" strike="noStrike" dirty="0">
                          <a:solidFill>
                            <a:srgbClr val="000000"/>
                          </a:solidFill>
                          <a:effectLst/>
                          <a:latin typeface="calibri" panose="020F0502020204030204" pitchFamily="34" charset="0"/>
                        </a:rPr>
                        <a:t>Female</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87034267"/>
                  </a:ext>
                </a:extLst>
              </a:tr>
              <a:tr h="575376">
                <a:tc>
                  <a:txBody>
                    <a:bodyPr/>
                    <a:lstStyle/>
                    <a:p>
                      <a:pPr algn="ctr" fontAlgn="b"/>
                      <a:r>
                        <a:rPr lang="en-IN" sz="950" b="0" i="0" u="none" strike="noStrike" dirty="0">
                          <a:solidFill>
                            <a:srgbClr val="000000"/>
                          </a:solidFill>
                          <a:effectLst/>
                          <a:latin typeface="calibri" panose="020F0502020204030204" pitchFamily="34" charset="0"/>
                        </a:rPr>
                        <a:t>Companies</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a:noFill/>
                    </a:lnT>
                    <a:lnB w="12700" cap="flat" cmpd="sng" algn="ctr">
                      <a:solidFill>
                        <a:srgbClr val="890980"/>
                      </a:solidFill>
                      <a:prstDash val="solid"/>
                      <a:round/>
                      <a:headEnd type="none" w="med" len="med"/>
                      <a:tailEnd type="none" w="med" len="med"/>
                    </a:lnB>
                    <a:noFill/>
                  </a:tcPr>
                </a:tc>
                <a:tc>
                  <a:txBody>
                    <a:bodyPr/>
                    <a:lstStyle/>
                    <a:p>
                      <a:pPr algn="ctr" fontAlgn="b"/>
                      <a:r>
                        <a:rPr lang="en-IN" sz="950" b="0" i="0" u="none" strike="noStrike" dirty="0">
                          <a:solidFill>
                            <a:srgbClr val="000000"/>
                          </a:solidFill>
                          <a:effectLst/>
                          <a:latin typeface="calibri" panose="020F0502020204030204" pitchFamily="34" charset="0"/>
                        </a:rPr>
                        <a:t>Board of Directors (BoD)</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ctr" fontAlgn="b"/>
                      <a:r>
                        <a:rPr lang="en-IN" sz="950" b="0" i="0" u="none" strike="noStrike" dirty="0">
                          <a:solidFill>
                            <a:srgbClr val="000000"/>
                          </a:solidFill>
                          <a:effectLst/>
                          <a:latin typeface="calibri" panose="020F0502020204030204" pitchFamily="34" charset="0"/>
                        </a:rPr>
                        <a:t>Key Managerial Personnel (KMP)</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ctr" fontAlgn="b"/>
                      <a:r>
                        <a:rPr lang="en-US" sz="950" b="0" i="0" u="none" strike="noStrike" dirty="0">
                          <a:solidFill>
                            <a:srgbClr val="000000"/>
                          </a:solidFill>
                          <a:effectLst/>
                          <a:latin typeface="calibri" panose="020F0502020204030204" pitchFamily="34" charset="0"/>
                        </a:rPr>
                        <a:t>Employees other than BoD and KMP</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ctr" fontAlgn="b"/>
                      <a:r>
                        <a:rPr lang="en-IN" sz="950" b="0" i="0" u="none" strike="noStrike" dirty="0">
                          <a:solidFill>
                            <a:srgbClr val="000000"/>
                          </a:solidFill>
                          <a:effectLst/>
                          <a:latin typeface="calibri" panose="020F0502020204030204" pitchFamily="34" charset="0"/>
                        </a:rPr>
                        <a:t>Workers </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ctr" fontAlgn="b"/>
                      <a:r>
                        <a:rPr lang="en-IN" sz="950" b="0" i="0" u="none" strike="noStrike" dirty="0">
                          <a:solidFill>
                            <a:srgbClr val="000000"/>
                          </a:solidFill>
                          <a:effectLst/>
                          <a:latin typeface="calibri" panose="020F0502020204030204" pitchFamily="34" charset="0"/>
                        </a:rPr>
                        <a:t>Board of Directors (BoD)</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ctr" fontAlgn="b"/>
                      <a:r>
                        <a:rPr lang="en-IN" sz="950" b="0" i="0" u="none" strike="noStrike" dirty="0">
                          <a:solidFill>
                            <a:srgbClr val="000000"/>
                          </a:solidFill>
                          <a:effectLst/>
                          <a:latin typeface="calibri" panose="020F0502020204030204" pitchFamily="34" charset="0"/>
                        </a:rPr>
                        <a:t>Key Managerial Personnel (KMP)</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ctr" fontAlgn="b"/>
                      <a:r>
                        <a:rPr lang="en-US" sz="950" b="0" i="0" u="none" strike="noStrike" dirty="0">
                          <a:solidFill>
                            <a:srgbClr val="000000"/>
                          </a:solidFill>
                          <a:effectLst/>
                          <a:latin typeface="calibri" panose="020F0502020204030204" pitchFamily="34" charset="0"/>
                        </a:rPr>
                        <a:t>Employees other than BoD and KMP</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ctr" fontAlgn="b"/>
                      <a:r>
                        <a:rPr lang="en-IN" sz="950" b="0" i="0" u="none" strike="noStrike" dirty="0">
                          <a:solidFill>
                            <a:srgbClr val="000000"/>
                          </a:solidFill>
                          <a:effectLst/>
                          <a:latin typeface="calibri" panose="020F0502020204030204" pitchFamily="34" charset="0"/>
                        </a:rPr>
                        <a:t>Workers </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extLst>
                  <a:ext uri="{0D108BD9-81ED-4DB2-BD59-A6C34878D82A}">
                    <a16:rowId xmlns:a16="http://schemas.microsoft.com/office/drawing/2014/main" val="1690108106"/>
                  </a:ext>
                </a:extLst>
              </a:tr>
              <a:tr h="142360">
                <a:tc>
                  <a:txBody>
                    <a:bodyPr/>
                    <a:lstStyle/>
                    <a:p>
                      <a:pPr algn="l" fontAlgn="b"/>
                      <a:r>
                        <a:rPr lang="en-IN" sz="950" b="1" i="0" u="none" strike="noStrike" dirty="0">
                          <a:solidFill>
                            <a:srgbClr val="000000"/>
                          </a:solidFill>
                          <a:effectLst/>
                          <a:latin typeface="calibri" panose="020F0502020204030204" pitchFamily="34" charset="0"/>
                        </a:rPr>
                        <a:t>Apollo Tyres</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3135</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4733</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9.2</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7.2</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114</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102</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16.5</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2.7</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662716445"/>
                  </a:ext>
                </a:extLst>
              </a:tr>
              <a:tr h="142360">
                <a:tc>
                  <a:txBody>
                    <a:bodyPr/>
                    <a:lstStyle/>
                    <a:p>
                      <a:pPr algn="l" fontAlgn="b"/>
                      <a:r>
                        <a:rPr lang="en-IN" sz="950" b="0" i="0" u="none" strike="noStrike" dirty="0">
                          <a:solidFill>
                            <a:srgbClr val="000000"/>
                          </a:solidFill>
                          <a:effectLst/>
                          <a:latin typeface="calibri" panose="020F0502020204030204" pitchFamily="34" charset="0"/>
                        </a:rPr>
                        <a:t>Jk Tyres </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1073</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2118</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9.4</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5.2</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8.5</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8.8</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79279673"/>
                  </a:ext>
                </a:extLst>
              </a:tr>
              <a:tr h="142360">
                <a:tc>
                  <a:txBody>
                    <a:bodyPr/>
                    <a:lstStyle/>
                    <a:p>
                      <a:pPr algn="l" fontAlgn="b"/>
                      <a:r>
                        <a:rPr lang="en-IN" sz="950" b="0" i="0" u="none" strike="noStrike" dirty="0">
                          <a:solidFill>
                            <a:srgbClr val="000000"/>
                          </a:solidFill>
                          <a:effectLst/>
                          <a:latin typeface="calibri" panose="020F0502020204030204" pitchFamily="34" charset="0"/>
                        </a:rPr>
                        <a:t>Bal Krishna</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47.3</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205</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3.05</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5.5</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6.2</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3835628277"/>
                  </a:ext>
                </a:extLst>
              </a:tr>
              <a:tr h="142360">
                <a:tc>
                  <a:txBody>
                    <a:bodyPr/>
                    <a:lstStyle/>
                    <a:p>
                      <a:pPr algn="l" fontAlgn="b"/>
                      <a:r>
                        <a:rPr lang="en-IN" sz="950" b="0" i="0" u="none" strike="noStrike" dirty="0">
                          <a:solidFill>
                            <a:srgbClr val="000000"/>
                          </a:solidFill>
                          <a:effectLst/>
                          <a:latin typeface="calibri" panose="020F0502020204030204" pitchFamily="34" charset="0"/>
                        </a:rPr>
                        <a:t>Ceat</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22</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326</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2.6</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7.5</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64.6</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058858220"/>
                  </a:ext>
                </a:extLst>
              </a:tr>
              <a:tr h="142360">
                <a:tc>
                  <a:txBody>
                    <a:bodyPr/>
                    <a:lstStyle/>
                    <a:p>
                      <a:pPr algn="l" fontAlgn="b"/>
                      <a:r>
                        <a:rPr lang="en-IN" sz="950" b="0" i="0" u="none" strike="noStrike" dirty="0">
                          <a:solidFill>
                            <a:srgbClr val="000000"/>
                          </a:solidFill>
                          <a:effectLst/>
                          <a:latin typeface="calibri" panose="020F0502020204030204" pitchFamily="34" charset="0"/>
                        </a:rPr>
                        <a:t>MRF</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2186</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192</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6.1</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5.4</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6.2</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9.1</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3325000239"/>
                  </a:ext>
                </a:extLst>
              </a:tr>
              <a:tr h="148292">
                <a:tc>
                  <a:txBody>
                    <a:bodyPr/>
                    <a:lstStyle/>
                    <a:p>
                      <a:pPr algn="l" fontAlgn="b"/>
                      <a:r>
                        <a:rPr lang="en-IN" sz="950" b="0" i="0" u="none" strike="noStrike" dirty="0">
                          <a:solidFill>
                            <a:srgbClr val="000000"/>
                          </a:solidFill>
                          <a:effectLst/>
                          <a:latin typeface="calibri" panose="020F0502020204030204" pitchFamily="34" charset="0"/>
                        </a:rPr>
                        <a:t>Good year</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291</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49</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14.6</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10.6</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21.4</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3.7</a:t>
                      </a:r>
                    </a:p>
                  </a:txBody>
                  <a:tcPr marL="5402" marR="5402" marT="5402"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extLst>
                  <a:ext uri="{0D108BD9-81ED-4DB2-BD59-A6C34878D82A}">
                    <a16:rowId xmlns:a16="http://schemas.microsoft.com/office/drawing/2014/main" val="2839270858"/>
                  </a:ext>
                </a:extLst>
              </a:tr>
            </a:tbl>
          </a:graphicData>
        </a:graphic>
      </p:graphicFrame>
      <p:graphicFrame>
        <p:nvGraphicFramePr>
          <p:cNvPr id="2" name="Table 1">
            <a:extLst>
              <a:ext uri="{FF2B5EF4-FFF2-40B4-BE49-F238E27FC236}">
                <a16:creationId xmlns:a16="http://schemas.microsoft.com/office/drawing/2014/main" id="{E9ACEA6E-0738-82C6-2A3F-98EBE5036C4A}"/>
              </a:ext>
            </a:extLst>
          </p:cNvPr>
          <p:cNvGraphicFramePr>
            <a:graphicFrameLocks noGrp="1"/>
          </p:cNvGraphicFramePr>
          <p:nvPr>
            <p:extLst>
              <p:ext uri="{D42A27DB-BD31-4B8C-83A1-F6EECF244321}">
                <p14:modId xmlns:p14="http://schemas.microsoft.com/office/powerpoint/2010/main" val="509452390"/>
              </p:ext>
            </p:extLst>
          </p:nvPr>
        </p:nvGraphicFramePr>
        <p:xfrm>
          <a:off x="3496630" y="7238755"/>
          <a:ext cx="3357560" cy="2461221"/>
        </p:xfrm>
        <a:graphic>
          <a:graphicData uri="http://schemas.openxmlformats.org/drawingml/2006/table">
            <a:tbl>
              <a:tblPr/>
              <a:tblGrid>
                <a:gridCol w="1850575">
                  <a:extLst>
                    <a:ext uri="{9D8B030D-6E8A-4147-A177-3AD203B41FA5}">
                      <a16:colId xmlns:a16="http://schemas.microsoft.com/office/drawing/2014/main" val="1828669527"/>
                    </a:ext>
                  </a:extLst>
                </a:gridCol>
                <a:gridCol w="862849">
                  <a:extLst>
                    <a:ext uri="{9D8B030D-6E8A-4147-A177-3AD203B41FA5}">
                      <a16:colId xmlns:a16="http://schemas.microsoft.com/office/drawing/2014/main" val="2761764242"/>
                    </a:ext>
                  </a:extLst>
                </a:gridCol>
                <a:gridCol w="644136">
                  <a:extLst>
                    <a:ext uri="{9D8B030D-6E8A-4147-A177-3AD203B41FA5}">
                      <a16:colId xmlns:a16="http://schemas.microsoft.com/office/drawing/2014/main" val="488829507"/>
                    </a:ext>
                  </a:extLst>
                </a:gridCol>
              </a:tblGrid>
              <a:tr h="210191">
                <a:tc gridSpan="2">
                  <a:txBody>
                    <a:bodyPr/>
                    <a:lstStyle/>
                    <a:p>
                      <a:pPr algn="l" fontAlgn="b"/>
                      <a:r>
                        <a:rPr lang="en-US" sz="1100" b="1" i="0" u="none" strike="noStrike" dirty="0">
                          <a:solidFill>
                            <a:srgbClr val="FFFFFF"/>
                          </a:solidFill>
                          <a:effectLst/>
                          <a:highlight>
                            <a:srgbClr val="890980"/>
                          </a:highlight>
                          <a:latin typeface="calibri" panose="020F0502020204030204" pitchFamily="34" charset="0"/>
                        </a:rPr>
                        <a:t>Key managerial personnel ( in  Rs. Millions)</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0980"/>
                    </a:solidFill>
                  </a:tcPr>
                </a:tc>
                <a:tc hMerge="1">
                  <a:txBody>
                    <a:bodyPr/>
                    <a:lstStyle/>
                    <a:p>
                      <a:endParaRPr lang="en-IN"/>
                    </a:p>
                  </a:txBody>
                  <a:tcPr/>
                </a:tc>
                <a:tc>
                  <a:txBody>
                    <a:bodyPr/>
                    <a:lstStyle/>
                    <a:p>
                      <a:pPr algn="l" fontAlgn="b"/>
                      <a:r>
                        <a:rPr lang="en-IN" sz="1100" b="0" i="0" u="none" strike="noStrike" dirty="0">
                          <a:solidFill>
                            <a:srgbClr val="FFFFFF"/>
                          </a:solidFill>
                          <a:effectLst/>
                          <a:highlight>
                            <a:srgbClr val="890980"/>
                          </a:highlight>
                          <a:latin typeface="calibri" panose="020F050202020403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90980"/>
                    </a:solidFill>
                  </a:tcPr>
                </a:tc>
                <a:extLst>
                  <a:ext uri="{0D108BD9-81ED-4DB2-BD59-A6C34878D82A}">
                    <a16:rowId xmlns:a16="http://schemas.microsoft.com/office/drawing/2014/main" val="1544393442"/>
                  </a:ext>
                </a:extLst>
              </a:tr>
              <a:tr h="218948">
                <a:tc>
                  <a:txBody>
                    <a:bodyPr/>
                    <a:lstStyle/>
                    <a:p>
                      <a:pPr algn="l" fontAlgn="b"/>
                      <a:r>
                        <a:rPr lang="en-IN" sz="1100" b="1" i="0" u="none" strike="noStrike" dirty="0">
                          <a:solidFill>
                            <a:srgbClr val="000000"/>
                          </a:solidFill>
                          <a:effectLst/>
                          <a:latin typeface="calibri" panose="020F0502020204030204" pitchFamily="34" charset="0"/>
                        </a:rPr>
                        <a:t>Particulars</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ctr" fontAlgn="b"/>
                      <a:r>
                        <a:rPr lang="en-IN" sz="1100" b="1" i="0" u="none" strike="noStrike" dirty="0">
                          <a:solidFill>
                            <a:srgbClr val="000000"/>
                          </a:solidFill>
                          <a:effectLst/>
                          <a:latin typeface="calibri" panose="020F0502020204030204" pitchFamily="34" charset="0"/>
                        </a:rPr>
                        <a:t>FY 23</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ctr" fontAlgn="b"/>
                      <a:r>
                        <a:rPr lang="en-IN" sz="1100" b="1" i="0" u="none" strike="noStrike" dirty="0">
                          <a:solidFill>
                            <a:srgbClr val="000000"/>
                          </a:solidFill>
                          <a:effectLst/>
                          <a:latin typeface="calibri" panose="020F0502020204030204" pitchFamily="34" charset="0"/>
                        </a:rPr>
                        <a:t>FY 22</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extLst>
                  <a:ext uri="{0D108BD9-81ED-4DB2-BD59-A6C34878D82A}">
                    <a16:rowId xmlns:a16="http://schemas.microsoft.com/office/drawing/2014/main" val="664642540"/>
                  </a:ext>
                </a:extLst>
              </a:tr>
              <a:tr h="239964">
                <a:tc>
                  <a:txBody>
                    <a:bodyPr/>
                    <a:lstStyle/>
                    <a:p>
                      <a:pPr algn="l" fontAlgn="b"/>
                      <a:r>
                        <a:rPr lang="en-IN" sz="1100" b="1" i="0" u="none" strike="noStrike" dirty="0">
                          <a:solidFill>
                            <a:srgbClr val="890980"/>
                          </a:solidFill>
                          <a:effectLst/>
                          <a:latin typeface="calibri" panose="020F0502020204030204" pitchFamily="34" charset="0"/>
                        </a:rPr>
                        <a:t>Managerial remuneration:</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2507077043"/>
                  </a:ext>
                </a:extLst>
              </a:tr>
              <a:tr h="210191">
                <a:tc>
                  <a:txBody>
                    <a:bodyPr/>
                    <a:lstStyle/>
                    <a:p>
                      <a:pPr algn="l" fontAlgn="b"/>
                      <a:r>
                        <a:rPr lang="en-IN" sz="1100" b="0" i="0" u="none" strike="noStrike" dirty="0">
                          <a:solidFill>
                            <a:srgbClr val="000000"/>
                          </a:solidFill>
                          <a:effectLst/>
                          <a:latin typeface="calibri" panose="020F0502020204030204" pitchFamily="34" charset="0"/>
                        </a:rPr>
                        <a:t>Mr. Onkar Kanwar</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270.59</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1100" b="0" i="0" u="none" strike="noStrike" dirty="0">
                          <a:solidFill>
                            <a:srgbClr val="000000"/>
                          </a:solidFill>
                          <a:effectLst/>
                          <a:latin typeface="calibri" panose="020F0502020204030204" pitchFamily="34" charset="0"/>
                        </a:rPr>
                        <a:t>140.14</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4223564959"/>
                  </a:ext>
                </a:extLst>
              </a:tr>
              <a:tr h="210191">
                <a:tc>
                  <a:txBody>
                    <a:bodyPr/>
                    <a:lstStyle/>
                    <a:p>
                      <a:pPr algn="l" fontAlgn="b"/>
                      <a:r>
                        <a:rPr lang="en-IN" sz="1100" b="0" i="0" u="none" strike="noStrike" dirty="0">
                          <a:solidFill>
                            <a:srgbClr val="000000"/>
                          </a:solidFill>
                          <a:effectLst/>
                          <a:latin typeface="calibri" panose="020F0502020204030204" pitchFamily="34" charset="0"/>
                        </a:rPr>
                        <a:t>Mr. Neeraj Kanwar</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284.12</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1100" b="0" i="0" u="none" strike="noStrike" dirty="0">
                          <a:solidFill>
                            <a:srgbClr val="000000"/>
                          </a:solidFill>
                          <a:effectLst/>
                          <a:latin typeface="calibri" panose="020F0502020204030204" pitchFamily="34" charset="0"/>
                        </a:rPr>
                        <a:t>122.62</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3534459740"/>
                  </a:ext>
                </a:extLst>
              </a:tr>
              <a:tr h="312024">
                <a:tc>
                  <a:txBody>
                    <a:bodyPr/>
                    <a:lstStyle/>
                    <a:p>
                      <a:pPr algn="l" fontAlgn="b"/>
                      <a:r>
                        <a:rPr lang="en-IN" sz="1100" b="0" i="0" u="none" strike="noStrike" dirty="0">
                          <a:solidFill>
                            <a:srgbClr val="000000"/>
                          </a:solidFill>
                          <a:effectLst/>
                          <a:latin typeface="calibri" panose="020F0502020204030204" pitchFamily="34" charset="0"/>
                        </a:rPr>
                        <a:t>Mr. Satish Sharma</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99.7</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1100" b="0" i="0" u="none" strike="noStrike" dirty="0">
                          <a:solidFill>
                            <a:srgbClr val="000000"/>
                          </a:solidFill>
                          <a:effectLst/>
                          <a:latin typeface="calibri" panose="020F0502020204030204" pitchFamily="34" charset="0"/>
                        </a:rPr>
                        <a:t>89.58</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937240091"/>
                  </a:ext>
                </a:extLst>
              </a:tr>
              <a:tr h="210191">
                <a:tc>
                  <a:txBody>
                    <a:bodyPr/>
                    <a:lstStyle/>
                    <a:p>
                      <a:pPr algn="l" fontAlgn="b"/>
                      <a:r>
                        <a:rPr lang="en-IN" sz="1100" b="0" i="0" u="none" strike="noStrike" dirty="0">
                          <a:solidFill>
                            <a:srgbClr val="000000"/>
                          </a:solidFill>
                          <a:effectLst/>
                          <a:latin typeface="calibri" panose="020F0502020204030204" pitchFamily="34" charset="0"/>
                        </a:rPr>
                        <a:t> </a:t>
                      </a:r>
                      <a:r>
                        <a:rPr lang="en-IN" sz="1100" b="1" i="0" u="none" strike="noStrike" dirty="0">
                          <a:solidFill>
                            <a:srgbClr val="A02B93"/>
                          </a:solidFill>
                          <a:effectLst/>
                          <a:latin typeface="calibri" panose="020F0502020204030204" pitchFamily="34" charset="0"/>
                        </a:rPr>
                        <a:t>Total:</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654.41</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tc>
                  <a:txBody>
                    <a:bodyPr/>
                    <a:lstStyle/>
                    <a:p>
                      <a:pPr algn="r" fontAlgn="b"/>
                      <a:r>
                        <a:rPr lang="en-IN" sz="1100" b="0" i="0" u="none" strike="noStrike" dirty="0">
                          <a:solidFill>
                            <a:srgbClr val="000000"/>
                          </a:solidFill>
                          <a:effectLst/>
                          <a:latin typeface="calibri" panose="020F0502020204030204" pitchFamily="34" charset="0"/>
                        </a:rPr>
                        <a:t>352.34</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3147972063"/>
                  </a:ext>
                </a:extLst>
              </a:tr>
              <a:tr h="210191">
                <a:tc>
                  <a:txBody>
                    <a:bodyPr/>
                    <a:lstStyle/>
                    <a:p>
                      <a:pPr algn="l" fontAlgn="b"/>
                      <a:r>
                        <a:rPr lang="en-IN" sz="1100" b="1" i="0" u="none" strike="noStrike" dirty="0">
                          <a:solidFill>
                            <a:srgbClr val="890980"/>
                          </a:solidFill>
                          <a:effectLst/>
                          <a:latin typeface="calibri" panose="020F0502020204030204" pitchFamily="34" charset="0"/>
                        </a:rPr>
                        <a:t>Sitting fees:</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610378514"/>
                  </a:ext>
                </a:extLst>
              </a:tr>
              <a:tr h="210191">
                <a:tc>
                  <a:txBody>
                    <a:bodyPr/>
                    <a:lstStyle/>
                    <a:p>
                      <a:pPr algn="l" fontAlgn="b"/>
                      <a:r>
                        <a:rPr lang="en-IN" sz="1100" b="0" i="0" u="none" strike="noStrike" dirty="0">
                          <a:solidFill>
                            <a:srgbClr val="000000"/>
                          </a:solidFill>
                          <a:effectLst/>
                          <a:latin typeface="calibri" panose="020F0502020204030204" pitchFamily="34" charset="0"/>
                        </a:rPr>
                        <a:t>Non-executive directors</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4.29</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1100" b="0" i="0" u="none" strike="noStrike" dirty="0">
                          <a:solidFill>
                            <a:srgbClr val="000000"/>
                          </a:solidFill>
                          <a:effectLst/>
                          <a:latin typeface="calibri" panose="020F0502020204030204" pitchFamily="34" charset="0"/>
                        </a:rPr>
                        <a:t>4.13</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2420568357"/>
                  </a:ext>
                </a:extLst>
              </a:tr>
              <a:tr h="210191">
                <a:tc>
                  <a:txBody>
                    <a:bodyPr/>
                    <a:lstStyle/>
                    <a:p>
                      <a:pPr algn="l" fontAlgn="b"/>
                      <a:r>
                        <a:rPr lang="en-IN" sz="1100" b="1" i="0" u="none" strike="noStrike" dirty="0">
                          <a:solidFill>
                            <a:srgbClr val="890980"/>
                          </a:solidFill>
                          <a:effectLst/>
                          <a:latin typeface="calibri" panose="020F0502020204030204" pitchFamily="34" charset="0"/>
                        </a:rPr>
                        <a:t>Commission:</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l" fontAlgn="b"/>
                      <a:r>
                        <a:rPr lang="en-IN" sz="11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549528008"/>
                  </a:ext>
                </a:extLst>
              </a:tr>
              <a:tr h="218948">
                <a:tc>
                  <a:txBody>
                    <a:bodyPr/>
                    <a:lstStyle/>
                    <a:p>
                      <a:pPr algn="l" fontAlgn="b"/>
                      <a:r>
                        <a:rPr lang="en-IN" sz="1100" b="0" i="0" u="none" strike="noStrike" dirty="0">
                          <a:solidFill>
                            <a:srgbClr val="000000"/>
                          </a:solidFill>
                          <a:effectLst/>
                          <a:latin typeface="calibri" panose="020F0502020204030204" pitchFamily="34" charset="0"/>
                        </a:rPr>
                        <a:t>Non-executive directors</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50</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solidFill>
                      <a:schemeClr val="bg1">
                        <a:lumMod val="85000"/>
                      </a:schemeClr>
                    </a:solidFill>
                  </a:tcPr>
                </a:tc>
                <a:tc>
                  <a:txBody>
                    <a:bodyPr/>
                    <a:lstStyle/>
                    <a:p>
                      <a:pPr algn="r" fontAlgn="b"/>
                      <a:r>
                        <a:rPr lang="en-IN" sz="1100" b="0" i="0" u="none" strike="noStrike" dirty="0">
                          <a:solidFill>
                            <a:srgbClr val="000000"/>
                          </a:solidFill>
                          <a:effectLst/>
                          <a:latin typeface="calibri" panose="020F0502020204030204" pitchFamily="34" charset="0"/>
                        </a:rPr>
                        <a:t>38</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extLst>
                  <a:ext uri="{0D108BD9-81ED-4DB2-BD59-A6C34878D82A}">
                    <a16:rowId xmlns:a16="http://schemas.microsoft.com/office/drawing/2014/main" val="3343300895"/>
                  </a:ext>
                </a:extLst>
              </a:tr>
            </a:tbl>
          </a:graphicData>
        </a:graphic>
      </p:graphicFrame>
      <p:sp>
        <p:nvSpPr>
          <p:cNvPr id="12" name="Parallelogram 21">
            <a:extLst>
              <a:ext uri="{FF2B5EF4-FFF2-40B4-BE49-F238E27FC236}">
                <a16:creationId xmlns:a16="http://schemas.microsoft.com/office/drawing/2014/main" id="{FFCCED6F-7762-402D-312E-6B5A23D45561}"/>
              </a:ext>
            </a:extLst>
          </p:cNvPr>
          <p:cNvSpPr/>
          <p:nvPr/>
        </p:nvSpPr>
        <p:spPr>
          <a:xfrm>
            <a:off x="-3810" y="951348"/>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3" name="TextBox 12">
            <a:extLst>
              <a:ext uri="{FF2B5EF4-FFF2-40B4-BE49-F238E27FC236}">
                <a16:creationId xmlns:a16="http://schemas.microsoft.com/office/drawing/2014/main" id="{D9A14FC7-FD5F-E302-CB65-980370A2C47A}"/>
              </a:ext>
            </a:extLst>
          </p:cNvPr>
          <p:cNvSpPr txBox="1"/>
          <p:nvPr/>
        </p:nvSpPr>
        <p:spPr>
          <a:xfrm>
            <a:off x="-43433" y="951349"/>
            <a:ext cx="2097023" cy="338554"/>
          </a:xfrm>
          <a:prstGeom prst="rect">
            <a:avLst/>
          </a:prstGeom>
          <a:noFill/>
        </p:spPr>
        <p:txBody>
          <a:bodyPr wrap="square" rtlCol="0">
            <a:spAutoFit/>
          </a:bodyPr>
          <a:lstStyle/>
          <a:p>
            <a:r>
              <a:rPr lang="en-US" sz="1600" b="1" u="sng" dirty="0">
                <a:latin typeface="Calibri (body)"/>
              </a:rPr>
              <a:t>R</a:t>
            </a:r>
            <a:r>
              <a:rPr lang="en-IN" sz="1600" b="1" u="sng" dirty="0">
                <a:latin typeface="Calibri (body)"/>
              </a:rPr>
              <a:t>emuneration</a:t>
            </a:r>
            <a:endParaRPr lang="en-IN" sz="1600" b="1" dirty="0">
              <a:latin typeface="Calibri (body)"/>
            </a:endParaRPr>
          </a:p>
        </p:txBody>
      </p:sp>
      <p:graphicFrame>
        <p:nvGraphicFramePr>
          <p:cNvPr id="15" name="Table 14">
            <a:extLst>
              <a:ext uri="{FF2B5EF4-FFF2-40B4-BE49-F238E27FC236}">
                <a16:creationId xmlns:a16="http://schemas.microsoft.com/office/drawing/2014/main" id="{2DFA02B7-A2E1-DDF3-628A-AD1F23924F7D}"/>
              </a:ext>
            </a:extLst>
          </p:cNvPr>
          <p:cNvGraphicFramePr>
            <a:graphicFrameLocks noGrp="1"/>
          </p:cNvGraphicFramePr>
          <p:nvPr>
            <p:extLst>
              <p:ext uri="{D42A27DB-BD31-4B8C-83A1-F6EECF244321}">
                <p14:modId xmlns:p14="http://schemas.microsoft.com/office/powerpoint/2010/main" val="1621693644"/>
              </p:ext>
            </p:extLst>
          </p:nvPr>
        </p:nvGraphicFramePr>
        <p:xfrm>
          <a:off x="71438" y="7238756"/>
          <a:ext cx="3357560" cy="2461223"/>
        </p:xfrm>
        <a:graphic>
          <a:graphicData uri="http://schemas.openxmlformats.org/drawingml/2006/table">
            <a:tbl>
              <a:tblPr/>
              <a:tblGrid>
                <a:gridCol w="671512">
                  <a:extLst>
                    <a:ext uri="{9D8B030D-6E8A-4147-A177-3AD203B41FA5}">
                      <a16:colId xmlns:a16="http://schemas.microsoft.com/office/drawing/2014/main" val="481290235"/>
                    </a:ext>
                  </a:extLst>
                </a:gridCol>
                <a:gridCol w="671512">
                  <a:extLst>
                    <a:ext uri="{9D8B030D-6E8A-4147-A177-3AD203B41FA5}">
                      <a16:colId xmlns:a16="http://schemas.microsoft.com/office/drawing/2014/main" val="750311826"/>
                    </a:ext>
                  </a:extLst>
                </a:gridCol>
                <a:gridCol w="671512">
                  <a:extLst>
                    <a:ext uri="{9D8B030D-6E8A-4147-A177-3AD203B41FA5}">
                      <a16:colId xmlns:a16="http://schemas.microsoft.com/office/drawing/2014/main" val="437374309"/>
                    </a:ext>
                  </a:extLst>
                </a:gridCol>
                <a:gridCol w="671512">
                  <a:extLst>
                    <a:ext uri="{9D8B030D-6E8A-4147-A177-3AD203B41FA5}">
                      <a16:colId xmlns:a16="http://schemas.microsoft.com/office/drawing/2014/main" val="2794279335"/>
                    </a:ext>
                  </a:extLst>
                </a:gridCol>
                <a:gridCol w="671512">
                  <a:extLst>
                    <a:ext uri="{9D8B030D-6E8A-4147-A177-3AD203B41FA5}">
                      <a16:colId xmlns:a16="http://schemas.microsoft.com/office/drawing/2014/main" val="3953975654"/>
                    </a:ext>
                  </a:extLst>
                </a:gridCol>
              </a:tblGrid>
              <a:tr h="328784">
                <a:tc gridSpan="5">
                  <a:txBody>
                    <a:bodyPr/>
                    <a:lstStyle/>
                    <a:p>
                      <a:pPr algn="l" fontAlgn="b"/>
                      <a:r>
                        <a:rPr lang="en-US" sz="1100" b="1" i="0" u="none" strike="noStrike" dirty="0">
                          <a:solidFill>
                            <a:srgbClr val="FFFFFF"/>
                          </a:solidFill>
                          <a:effectLst/>
                          <a:highlight>
                            <a:srgbClr val="890980"/>
                          </a:highlight>
                          <a:latin typeface="calibri" panose="020F0502020204030204" pitchFamily="34" charset="0"/>
                        </a:rPr>
                        <a:t>Ratio of median remuneration ratio of BoD and KMP to employee with peers</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solidFill>
                      <a:srgbClr val="890980"/>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217690206"/>
                  </a:ext>
                </a:extLst>
              </a:tr>
              <a:tr h="182657">
                <a:tc>
                  <a:txBody>
                    <a:bodyPr/>
                    <a:lstStyle/>
                    <a:p>
                      <a:pPr algn="r" fontAlgn="b"/>
                      <a:r>
                        <a:rPr lang="en-IN" sz="11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a:noFill/>
                    </a:lnB>
                    <a:noFill/>
                  </a:tcPr>
                </a:tc>
                <a:tc gridSpan="2">
                  <a:txBody>
                    <a:bodyPr/>
                    <a:lstStyle/>
                    <a:p>
                      <a:pPr algn="ctr" fontAlgn="b"/>
                      <a:r>
                        <a:rPr lang="en-IN" sz="1100" b="0" i="0" u="none" strike="noStrike" dirty="0">
                          <a:solidFill>
                            <a:srgbClr val="000000"/>
                          </a:solidFill>
                          <a:effectLst/>
                          <a:latin typeface="calibri" panose="020F0502020204030204" pitchFamily="34" charset="0"/>
                        </a:rPr>
                        <a:t>Male</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hMerge="1">
                  <a:txBody>
                    <a:bodyPr/>
                    <a:lstStyle/>
                    <a:p>
                      <a:endParaRPr lang="en-IN"/>
                    </a:p>
                  </a:txBody>
                  <a:tcPr/>
                </a:tc>
                <a:tc gridSpan="2">
                  <a:txBody>
                    <a:bodyPr/>
                    <a:lstStyle/>
                    <a:p>
                      <a:pPr algn="ctr" fontAlgn="b"/>
                      <a:r>
                        <a:rPr lang="en-IN" sz="1100" b="0" i="0" u="none" strike="noStrike" dirty="0">
                          <a:solidFill>
                            <a:srgbClr val="000000"/>
                          </a:solidFill>
                          <a:effectLst/>
                          <a:latin typeface="calibri" panose="020F0502020204030204" pitchFamily="34" charset="0"/>
                        </a:rPr>
                        <a:t>Female</a:t>
                      </a:r>
                    </a:p>
                  </a:txBody>
                  <a:tcPr marL="7620" marR="7620" marT="7620" marB="0" anchor="b">
                    <a:lnL>
                      <a:noFill/>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hMerge="1">
                  <a:txBody>
                    <a:bodyPr/>
                    <a:lstStyle/>
                    <a:p>
                      <a:endParaRPr lang="en-IN"/>
                    </a:p>
                  </a:txBody>
                  <a:tcPr/>
                </a:tc>
                <a:extLst>
                  <a:ext uri="{0D108BD9-81ED-4DB2-BD59-A6C34878D82A}">
                    <a16:rowId xmlns:a16="http://schemas.microsoft.com/office/drawing/2014/main" val="1219979181"/>
                  </a:ext>
                </a:extLst>
              </a:tr>
              <a:tr h="708709">
                <a:tc>
                  <a:txBody>
                    <a:bodyPr/>
                    <a:lstStyle/>
                    <a:p>
                      <a:pPr algn="l" fontAlgn="b"/>
                      <a:r>
                        <a:rPr lang="en-IN" sz="1100" b="0" i="0" u="none" strike="noStrike" dirty="0">
                          <a:solidFill>
                            <a:srgbClr val="000000"/>
                          </a:solidFill>
                          <a:effectLst/>
                          <a:latin typeface="calibri" panose="020F0502020204030204" pitchFamily="34" charset="0"/>
                        </a:rPr>
                        <a:t>Companies</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a:noFill/>
                    </a:lnT>
                    <a:lnB w="12700" cap="flat" cmpd="sng" algn="ctr">
                      <a:solidFill>
                        <a:srgbClr val="89098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Board of Directors (BoD)</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Key Managerial Personnel (KMP)</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Board of Directors (BoD)</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l" fontAlgn="b"/>
                      <a:r>
                        <a:rPr lang="en-IN" sz="1100" b="0" i="0" u="none" strike="noStrike" dirty="0">
                          <a:solidFill>
                            <a:srgbClr val="000000"/>
                          </a:solidFill>
                          <a:effectLst/>
                          <a:latin typeface="calibri" panose="020F0502020204030204" pitchFamily="34" charset="0"/>
                        </a:rPr>
                        <a:t>Key Managerial Personnel (KMP)</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noFill/>
                  </a:tcPr>
                </a:tc>
                <a:extLst>
                  <a:ext uri="{0D108BD9-81ED-4DB2-BD59-A6C34878D82A}">
                    <a16:rowId xmlns:a16="http://schemas.microsoft.com/office/drawing/2014/main" val="640178496"/>
                  </a:ext>
                </a:extLst>
              </a:tr>
              <a:tr h="328784">
                <a:tc>
                  <a:txBody>
                    <a:bodyPr/>
                    <a:lstStyle/>
                    <a:p>
                      <a:pPr algn="l" fontAlgn="b"/>
                      <a:r>
                        <a:rPr lang="en-IN" sz="110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340.7x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514.5x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6.9x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6.2x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3895446459"/>
                  </a:ext>
                </a:extLst>
              </a:tr>
              <a:tr h="175350">
                <a:tc>
                  <a:txBody>
                    <a:bodyPr/>
                    <a:lstStyle/>
                    <a:p>
                      <a:pPr algn="l" fontAlgn="b"/>
                      <a:r>
                        <a:rPr lang="en-IN" sz="1100" b="0"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114.1x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225.3x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877391497"/>
                  </a:ext>
                </a:extLst>
              </a:tr>
              <a:tr h="175350">
                <a:tc>
                  <a:txBody>
                    <a:bodyPr/>
                    <a:lstStyle/>
                    <a:p>
                      <a:pPr algn="l" fontAlgn="b"/>
                      <a:r>
                        <a:rPr lang="en-IN" sz="1100" b="0" i="0" u="none" strike="noStrike" dirty="0">
                          <a:solidFill>
                            <a:srgbClr val="000000"/>
                          </a:solidFill>
                          <a:effectLst/>
                          <a:latin typeface="calibri" panose="020F0502020204030204" pitchFamily="34" charset="0"/>
                        </a:rPr>
                        <a:t>Bal Krishna</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6.8x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29.3x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0.9x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3943703181"/>
                  </a:ext>
                </a:extLst>
              </a:tr>
              <a:tr h="175350">
                <a:tc>
                  <a:txBody>
                    <a:bodyPr/>
                    <a:lstStyle/>
                    <a:p>
                      <a:pPr algn="l" fontAlgn="b"/>
                      <a:r>
                        <a:rPr lang="en-IN" sz="1100" b="0"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8.5x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125.4x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8.5x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32.3x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907414110"/>
                  </a:ext>
                </a:extLst>
              </a:tr>
              <a:tr h="175350">
                <a:tc>
                  <a:txBody>
                    <a:bodyPr/>
                    <a:lstStyle/>
                    <a:p>
                      <a:pPr algn="l" fontAlgn="b"/>
                      <a:r>
                        <a:rPr lang="en-IN" sz="1100" b="0"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358.4x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31.5x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0.7x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78291105"/>
                  </a:ext>
                </a:extLst>
              </a:tr>
              <a:tr h="182657">
                <a:tc>
                  <a:txBody>
                    <a:bodyPr/>
                    <a:lstStyle/>
                    <a:p>
                      <a:pPr algn="l" fontAlgn="b"/>
                      <a:r>
                        <a:rPr lang="en-IN" sz="1100" b="0" i="0" u="none" strike="noStrike" dirty="0">
                          <a:solidFill>
                            <a:srgbClr val="000000"/>
                          </a:solidFill>
                          <a:effectLst/>
                          <a:latin typeface="calibri" panose="020F0502020204030204" pitchFamily="34" charset="0"/>
                        </a:rPr>
                        <a:t>Good year</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19.9x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3.4x</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a:t>
                      </a:r>
                    </a:p>
                  </a:txBody>
                  <a:tcPr marL="7620" marR="7620" marT="7620"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extLst>
                  <a:ext uri="{0D108BD9-81ED-4DB2-BD59-A6C34878D82A}">
                    <a16:rowId xmlns:a16="http://schemas.microsoft.com/office/drawing/2014/main" val="1918668165"/>
                  </a:ext>
                </a:extLst>
              </a:tr>
            </a:tbl>
          </a:graphicData>
        </a:graphic>
      </p:graphicFrame>
      <p:sp>
        <p:nvSpPr>
          <p:cNvPr id="17" name="TextBox 16">
            <a:extLst>
              <a:ext uri="{FF2B5EF4-FFF2-40B4-BE49-F238E27FC236}">
                <a16:creationId xmlns:a16="http://schemas.microsoft.com/office/drawing/2014/main" id="{F959CE87-7E7D-CF2C-0860-B8EF76477715}"/>
              </a:ext>
            </a:extLst>
          </p:cNvPr>
          <p:cNvSpPr txBox="1"/>
          <p:nvPr/>
        </p:nvSpPr>
        <p:spPr>
          <a:xfrm>
            <a:off x="2824933" y="9722286"/>
            <a:ext cx="1554480" cy="215444"/>
          </a:xfrm>
          <a:prstGeom prst="rect">
            <a:avLst/>
          </a:prstGeom>
          <a:noFill/>
        </p:spPr>
        <p:txBody>
          <a:bodyPr wrap="square" rtlCol="0">
            <a:spAutoFit/>
          </a:bodyPr>
          <a:lstStyle/>
          <a:p>
            <a:r>
              <a:rPr lang="en-IN" sz="800" i="1" dirty="0">
                <a:latin typeface="Calibri" panose="020F0502020204030204" pitchFamily="34" charset="0"/>
                <a:ea typeface="Calibri" panose="020F0502020204030204" pitchFamily="34" charset="0"/>
                <a:cs typeface="Calibri" panose="020F0502020204030204" pitchFamily="34" charset="0"/>
              </a:rPr>
              <a:t>Source: Company Annual Report</a:t>
            </a:r>
          </a:p>
        </p:txBody>
      </p:sp>
      <p:graphicFrame>
        <p:nvGraphicFramePr>
          <p:cNvPr id="18" name="Chart 17">
            <a:extLst>
              <a:ext uri="{FF2B5EF4-FFF2-40B4-BE49-F238E27FC236}">
                <a16:creationId xmlns:a16="http://schemas.microsoft.com/office/drawing/2014/main" id="{ECA1FA42-1DBE-8238-5982-7AB22A32B424}"/>
              </a:ext>
            </a:extLst>
          </p:cNvPr>
          <p:cNvGraphicFramePr>
            <a:graphicFrameLocks/>
          </p:cNvGraphicFramePr>
          <p:nvPr>
            <p:extLst>
              <p:ext uri="{D42A27DB-BD31-4B8C-83A1-F6EECF244321}">
                <p14:modId xmlns:p14="http://schemas.microsoft.com/office/powerpoint/2010/main" val="3238024967"/>
              </p:ext>
            </p:extLst>
          </p:nvPr>
        </p:nvGraphicFramePr>
        <p:xfrm>
          <a:off x="71438" y="1580992"/>
          <a:ext cx="3429000" cy="236358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11115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B8F1E3-E0A1-A52D-A9E7-A69942D79C76}"/>
              </a:ext>
            </a:extLst>
          </p:cNvPr>
          <p:cNvSpPr>
            <a:spLocks noGrp="1"/>
          </p:cNvSpPr>
          <p:nvPr>
            <p:ph type="sldNum" sz="quarter" idx="4"/>
          </p:nvPr>
        </p:nvSpPr>
        <p:spPr/>
        <p:txBody>
          <a:bodyPr/>
          <a:lstStyle/>
          <a:p>
            <a:fld id="{0B7AF327-0163-471E-81B8-86C6B8A35DFA}" type="slidenum">
              <a:rPr lang="en-IN" smtClean="0"/>
              <a:pPr/>
              <a:t>14</a:t>
            </a:fld>
            <a:endParaRPr lang="en-IN" dirty="0"/>
          </a:p>
        </p:txBody>
      </p:sp>
      <p:sp>
        <p:nvSpPr>
          <p:cNvPr id="5" name="Rectangle 4">
            <a:extLst>
              <a:ext uri="{FF2B5EF4-FFF2-40B4-BE49-F238E27FC236}">
                <a16:creationId xmlns:a16="http://schemas.microsoft.com/office/drawing/2014/main" id="{91B20B48-12F9-CE33-B951-2EB538FDA29D}"/>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17">
            <a:extLst>
              <a:ext uri="{FF2B5EF4-FFF2-40B4-BE49-F238E27FC236}">
                <a16:creationId xmlns:a16="http://schemas.microsoft.com/office/drawing/2014/main" id="{BA56CAAD-3BC1-ED05-C850-A81E7A062F96}"/>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3">
            <a:extLst>
              <a:ext uri="{FF2B5EF4-FFF2-40B4-BE49-F238E27FC236}">
                <a16:creationId xmlns:a16="http://schemas.microsoft.com/office/drawing/2014/main" id="{73B67161-20AC-048E-9EF3-CB98447D9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8" name="Picture 2" descr="Apollo Tyres - Wikipedia">
            <a:extLst>
              <a:ext uri="{FF2B5EF4-FFF2-40B4-BE49-F238E27FC236}">
                <a16:creationId xmlns:a16="http://schemas.microsoft.com/office/drawing/2014/main" id="{B0376A48-1A0D-CDFA-524A-EAB0F1936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47C0DE89-63DA-19C4-673D-3CF05C07F803}"/>
              </a:ext>
            </a:extLst>
          </p:cNvPr>
          <p:cNvGraphicFramePr>
            <a:graphicFrameLocks noGrp="1"/>
          </p:cNvGraphicFramePr>
          <p:nvPr>
            <p:extLst>
              <p:ext uri="{D42A27DB-BD31-4B8C-83A1-F6EECF244321}">
                <p14:modId xmlns:p14="http://schemas.microsoft.com/office/powerpoint/2010/main" val="1100533401"/>
              </p:ext>
            </p:extLst>
          </p:nvPr>
        </p:nvGraphicFramePr>
        <p:xfrm>
          <a:off x="60960" y="5523936"/>
          <a:ext cx="6736080" cy="3984718"/>
        </p:xfrm>
        <a:graphic>
          <a:graphicData uri="http://schemas.openxmlformats.org/drawingml/2006/table">
            <a:tbl>
              <a:tblPr/>
              <a:tblGrid>
                <a:gridCol w="1870453">
                  <a:extLst>
                    <a:ext uri="{9D8B030D-6E8A-4147-A177-3AD203B41FA5}">
                      <a16:colId xmlns:a16="http://schemas.microsoft.com/office/drawing/2014/main" val="2542447853"/>
                    </a:ext>
                  </a:extLst>
                </a:gridCol>
                <a:gridCol w="1972240">
                  <a:extLst>
                    <a:ext uri="{9D8B030D-6E8A-4147-A177-3AD203B41FA5}">
                      <a16:colId xmlns:a16="http://schemas.microsoft.com/office/drawing/2014/main" val="1647737435"/>
                    </a:ext>
                  </a:extLst>
                </a:gridCol>
                <a:gridCol w="841300">
                  <a:extLst>
                    <a:ext uri="{9D8B030D-6E8A-4147-A177-3AD203B41FA5}">
                      <a16:colId xmlns:a16="http://schemas.microsoft.com/office/drawing/2014/main" val="2698300015"/>
                    </a:ext>
                  </a:extLst>
                </a:gridCol>
                <a:gridCol w="875406">
                  <a:extLst>
                    <a:ext uri="{9D8B030D-6E8A-4147-A177-3AD203B41FA5}">
                      <a16:colId xmlns:a16="http://schemas.microsoft.com/office/drawing/2014/main" val="511263127"/>
                    </a:ext>
                  </a:extLst>
                </a:gridCol>
                <a:gridCol w="1176681">
                  <a:extLst>
                    <a:ext uri="{9D8B030D-6E8A-4147-A177-3AD203B41FA5}">
                      <a16:colId xmlns:a16="http://schemas.microsoft.com/office/drawing/2014/main" val="128459726"/>
                    </a:ext>
                  </a:extLst>
                </a:gridCol>
              </a:tblGrid>
              <a:tr h="557436">
                <a:tc rowSpan="2">
                  <a:txBody>
                    <a:bodyPr/>
                    <a:lstStyle/>
                    <a:p>
                      <a:pPr algn="ctr" fontAlgn="b"/>
                      <a:r>
                        <a:rPr lang="en-IN" sz="900" b="1" i="0" u="none" strike="noStrike" dirty="0">
                          <a:solidFill>
                            <a:schemeClr val="bg1"/>
                          </a:solidFill>
                          <a:effectLst/>
                          <a:latin typeface="calibri" panose="020F0502020204030204" pitchFamily="34" charset="0"/>
                        </a:rPr>
                        <a:t>Name/ Designation of Director</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solidFill>
                      <a:srgbClr val="A02B93"/>
                    </a:solidFill>
                  </a:tcPr>
                </a:tc>
                <a:tc rowSpan="2">
                  <a:txBody>
                    <a:bodyPr/>
                    <a:lstStyle/>
                    <a:p>
                      <a:pPr algn="ctr" fontAlgn="b"/>
                      <a:r>
                        <a:rPr lang="en-IN" sz="900" b="1" i="0" u="none" strike="noStrike" dirty="0">
                          <a:solidFill>
                            <a:schemeClr val="bg1"/>
                          </a:solidFill>
                          <a:effectLst/>
                          <a:latin typeface="calibri" panose="020F0502020204030204" pitchFamily="34" charset="0"/>
                        </a:rPr>
                        <a:t>Executive/ Non- Executive/ 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solidFill>
                      <a:srgbClr val="A02B93"/>
                    </a:solidFill>
                  </a:tcPr>
                </a:tc>
                <a:tc gridSpan="2">
                  <a:txBody>
                    <a:bodyPr/>
                    <a:lstStyle/>
                    <a:p>
                      <a:pPr algn="ctr" fontAlgn="b"/>
                      <a:r>
                        <a:rPr lang="en-US" sz="900" b="1" i="0" u="none" strike="noStrike" dirty="0">
                          <a:solidFill>
                            <a:schemeClr val="bg1"/>
                          </a:solidFill>
                          <a:effectLst/>
                          <a:latin typeface="calibri" panose="020F0502020204030204" pitchFamily="34" charset="0"/>
                        </a:rPr>
                        <a:t>No. of Board Meetings held/attended during tenure of the Director</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solidFill>
                      <a:srgbClr val="A02B93"/>
                    </a:solidFill>
                  </a:tcPr>
                </a:tc>
                <a:tc hMerge="1">
                  <a:txBody>
                    <a:bodyPr/>
                    <a:lstStyle/>
                    <a:p>
                      <a:endParaRPr lang="en-IN"/>
                    </a:p>
                  </a:txBody>
                  <a:tcPr/>
                </a:tc>
                <a:tc rowSpan="2">
                  <a:txBody>
                    <a:bodyPr/>
                    <a:lstStyle/>
                    <a:p>
                      <a:pPr algn="ctr" fontAlgn="b"/>
                      <a:r>
                        <a:rPr lang="en-IN" sz="900" b="1" i="0" u="none" strike="noStrike" dirty="0">
                          <a:solidFill>
                            <a:schemeClr val="bg1"/>
                          </a:solidFill>
                          <a:effectLst/>
                          <a:latin typeface="calibri" panose="020F0502020204030204" pitchFamily="34" charset="0"/>
                        </a:rPr>
                        <a:t>Attendance at last AGM</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solidFill>
                      <a:srgbClr val="A02B93"/>
                    </a:solidFill>
                  </a:tcPr>
                </a:tc>
                <a:extLst>
                  <a:ext uri="{0D108BD9-81ED-4DB2-BD59-A6C34878D82A}">
                    <a16:rowId xmlns:a16="http://schemas.microsoft.com/office/drawing/2014/main" val="3745121468"/>
                  </a:ext>
                </a:extLst>
              </a:tr>
              <a:tr h="191323">
                <a:tc vMerge="1">
                  <a:txBody>
                    <a:bodyPr/>
                    <a:lstStyle/>
                    <a:p>
                      <a:endParaRPr lang="en-IN"/>
                    </a:p>
                  </a:txBody>
                  <a:tcPr/>
                </a:tc>
                <a:tc vMerge="1">
                  <a:txBody>
                    <a:bodyPr/>
                    <a:lstStyle/>
                    <a:p>
                      <a:endParaRPr lang="en-IN"/>
                    </a:p>
                  </a:txBody>
                  <a:tcPr/>
                </a:tc>
                <a:tc>
                  <a:txBody>
                    <a:bodyPr/>
                    <a:lstStyle/>
                    <a:p>
                      <a:pPr algn="ctr" fontAlgn="b"/>
                      <a:r>
                        <a:rPr lang="en-IN" sz="900" b="1" i="0" u="none" strike="noStrike" dirty="0">
                          <a:solidFill>
                            <a:schemeClr val="bg1"/>
                          </a:solidFill>
                          <a:effectLst/>
                          <a:latin typeface="calibri" panose="020F0502020204030204" pitchFamily="34" charset="0"/>
                        </a:rPr>
                        <a:t>Held </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solidFill>
                      <a:schemeClr val="accent5">
                        <a:lumMod val="60000"/>
                        <a:lumOff val="40000"/>
                      </a:schemeClr>
                    </a:solidFill>
                  </a:tcPr>
                </a:tc>
                <a:tc>
                  <a:txBody>
                    <a:bodyPr/>
                    <a:lstStyle/>
                    <a:p>
                      <a:pPr algn="ctr" fontAlgn="b"/>
                      <a:r>
                        <a:rPr lang="en-IN" sz="900" b="1" i="0" u="none" strike="noStrike" dirty="0">
                          <a:solidFill>
                            <a:schemeClr val="bg1"/>
                          </a:solidFill>
                          <a:effectLst/>
                          <a:latin typeface="calibri" panose="020F0502020204030204" pitchFamily="34" charset="0"/>
                        </a:rPr>
                        <a:t>Attended</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890980"/>
                      </a:solidFill>
                      <a:prstDash val="solid"/>
                      <a:round/>
                      <a:headEnd type="none" w="med" len="med"/>
                      <a:tailEnd type="none" w="med" len="med"/>
                    </a:lnB>
                    <a:solidFill>
                      <a:schemeClr val="accent5">
                        <a:lumMod val="60000"/>
                        <a:lumOff val="40000"/>
                      </a:schemeClr>
                    </a:solidFill>
                  </a:tcPr>
                </a:tc>
                <a:tc vMerge="1">
                  <a:txBody>
                    <a:bodyPr/>
                    <a:lstStyle/>
                    <a:p>
                      <a:endParaRPr lang="en-IN"/>
                    </a:p>
                  </a:txBody>
                  <a:tcPr/>
                </a:tc>
                <a:extLst>
                  <a:ext uri="{0D108BD9-81ED-4DB2-BD59-A6C34878D82A}">
                    <a16:rowId xmlns:a16="http://schemas.microsoft.com/office/drawing/2014/main" val="1030057526"/>
                  </a:ext>
                </a:extLst>
              </a:tr>
              <a:tr h="191323">
                <a:tc>
                  <a:txBody>
                    <a:bodyPr/>
                    <a:lstStyle/>
                    <a:p>
                      <a:pPr algn="l" fontAlgn="b"/>
                      <a:r>
                        <a:rPr lang="en-IN" sz="900" b="0" i="0" u="none" strike="noStrike" dirty="0">
                          <a:solidFill>
                            <a:srgbClr val="000000"/>
                          </a:solidFill>
                          <a:effectLst/>
                          <a:latin typeface="calibri" panose="020F0502020204030204" pitchFamily="34" charset="0"/>
                        </a:rPr>
                        <a:t>Mr. Onkar Kanwar, Chairman</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Promoter and Non- Executive</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3032854679"/>
                  </a:ext>
                </a:extLst>
              </a:tr>
              <a:tr h="374380">
                <a:tc>
                  <a:txBody>
                    <a:bodyPr/>
                    <a:lstStyle/>
                    <a:p>
                      <a:pPr algn="l" fontAlgn="b"/>
                      <a:r>
                        <a:rPr lang="en-US" sz="900" b="0" i="0" u="none" strike="noStrike" dirty="0">
                          <a:solidFill>
                            <a:srgbClr val="000000"/>
                          </a:solidFill>
                          <a:effectLst/>
                          <a:latin typeface="calibri" panose="020F0502020204030204" pitchFamily="34" charset="0"/>
                        </a:rPr>
                        <a:t>Nr. Neeraj Kanwar, Vice Chairman &amp; Managing Director</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Executive</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747956908"/>
                  </a:ext>
                </a:extLst>
              </a:tr>
              <a:tr h="374380">
                <a:tc>
                  <a:txBody>
                    <a:bodyPr/>
                    <a:lstStyle/>
                    <a:p>
                      <a:pPr algn="l" fontAlgn="b"/>
                      <a:r>
                        <a:rPr lang="en-US" sz="900" b="0" i="0" u="none" strike="noStrike" dirty="0">
                          <a:solidFill>
                            <a:srgbClr val="000000"/>
                          </a:solidFill>
                          <a:effectLst/>
                          <a:latin typeface="calibri" panose="020F0502020204030204" pitchFamily="34" charset="0"/>
                        </a:rPr>
                        <a:t>Mr. Satish Sharma, Whole Time Director</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Executive</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3047849723"/>
                  </a:ext>
                </a:extLst>
              </a:tr>
              <a:tr h="191323">
                <a:tc>
                  <a:txBody>
                    <a:bodyPr/>
                    <a:lstStyle/>
                    <a:p>
                      <a:pPr algn="l" fontAlgn="b"/>
                      <a:r>
                        <a:rPr lang="en-IN" sz="900" b="0" i="0" u="none" strike="noStrike" dirty="0">
                          <a:solidFill>
                            <a:srgbClr val="000000"/>
                          </a:solidFill>
                          <a:effectLst/>
                          <a:latin typeface="calibri" panose="020F0502020204030204" pitchFamily="34" charset="0"/>
                        </a:rPr>
                        <a:t>Mr. Akshay Chudasama</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Non-Executive 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3</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2038950943"/>
                  </a:ext>
                </a:extLst>
              </a:tr>
              <a:tr h="191323">
                <a:tc>
                  <a:txBody>
                    <a:bodyPr/>
                    <a:lstStyle/>
                    <a:p>
                      <a:pPr algn="l" fontAlgn="b"/>
                      <a:r>
                        <a:rPr lang="en-IN" sz="900" b="0" i="0" u="none" strike="noStrike" dirty="0">
                          <a:solidFill>
                            <a:srgbClr val="000000"/>
                          </a:solidFill>
                          <a:effectLst/>
                          <a:latin typeface="calibri" panose="020F0502020204030204" pitchFamily="34" charset="0"/>
                        </a:rPr>
                        <a:t>Gen. Bikram Singh (Retd.)</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Non-Executive 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2225493424"/>
                  </a:ext>
                </a:extLst>
              </a:tr>
              <a:tr h="191323">
                <a:tc>
                  <a:txBody>
                    <a:bodyPr/>
                    <a:lstStyle/>
                    <a:p>
                      <a:pPr algn="l" fontAlgn="b"/>
                      <a:r>
                        <a:rPr lang="en-IN" sz="900" b="0" i="0" u="none" strike="noStrike" dirty="0">
                          <a:solidFill>
                            <a:srgbClr val="000000"/>
                          </a:solidFill>
                          <a:effectLst/>
                          <a:latin typeface="calibri" panose="020F0502020204030204" pitchFamily="34" charset="0"/>
                        </a:rPr>
                        <a:t>Mr. Francesco Crispino</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Non-Executive 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4</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594644028"/>
                  </a:ext>
                </a:extLst>
              </a:tr>
              <a:tr h="191323">
                <a:tc>
                  <a:txBody>
                    <a:bodyPr/>
                    <a:lstStyle/>
                    <a:p>
                      <a:pPr algn="l" fontAlgn="b"/>
                      <a:r>
                        <a:rPr lang="en-IN" sz="900" b="0" i="0" u="none" strike="noStrike" dirty="0">
                          <a:solidFill>
                            <a:srgbClr val="000000"/>
                          </a:solidFill>
                          <a:effectLst/>
                          <a:latin typeface="calibri" panose="020F0502020204030204" pitchFamily="34" charset="0"/>
                        </a:rPr>
                        <a:t>Ms. Lakshmi Puri</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 -Executive 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4206735934"/>
                  </a:ext>
                </a:extLst>
              </a:tr>
              <a:tr h="191323">
                <a:tc>
                  <a:txBody>
                    <a:bodyPr/>
                    <a:lstStyle/>
                    <a:p>
                      <a:pPr algn="l" fontAlgn="b"/>
                      <a:r>
                        <a:rPr lang="en-IN" sz="900" b="0" i="0" u="none" strike="noStrike" dirty="0">
                          <a:solidFill>
                            <a:srgbClr val="000000"/>
                          </a:solidFill>
                          <a:effectLst/>
                          <a:latin typeface="calibri" panose="020F0502020204030204" pitchFamily="34" charset="0"/>
                        </a:rPr>
                        <a:t>Ms. Pallavi Shroff</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 -Executive 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3</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3239730269"/>
                  </a:ext>
                </a:extLst>
              </a:tr>
              <a:tr h="191323">
                <a:tc>
                  <a:txBody>
                    <a:bodyPr/>
                    <a:lstStyle/>
                    <a:p>
                      <a:pPr algn="l" fontAlgn="b"/>
                      <a:r>
                        <a:rPr lang="en-IN" sz="900" b="0" i="0" u="none" strike="noStrike" dirty="0">
                          <a:solidFill>
                            <a:srgbClr val="000000"/>
                          </a:solidFill>
                          <a:effectLst/>
                          <a:latin typeface="calibri" panose="020F0502020204030204" pitchFamily="34" charset="0"/>
                        </a:rPr>
                        <a:t>Mr. Vikram S. Mehta</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 -Executive 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2535467649"/>
                  </a:ext>
                </a:extLst>
              </a:tr>
              <a:tr h="191323">
                <a:tc>
                  <a:txBody>
                    <a:bodyPr/>
                    <a:lstStyle/>
                    <a:p>
                      <a:pPr algn="l" fontAlgn="b"/>
                      <a:r>
                        <a:rPr lang="en-IN" sz="900" b="0" i="0" u="none" strike="noStrike" dirty="0">
                          <a:solidFill>
                            <a:srgbClr val="000000"/>
                          </a:solidFill>
                          <a:effectLst/>
                          <a:latin typeface="calibri" panose="020F0502020204030204" pitchFamily="34" charset="0"/>
                        </a:rPr>
                        <a:t>Ms. Vinod Rai</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 -Executive 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281036812"/>
                  </a:ext>
                </a:extLst>
              </a:tr>
              <a:tr h="191323">
                <a:tc>
                  <a:txBody>
                    <a:bodyPr/>
                    <a:lstStyle/>
                    <a:p>
                      <a:pPr algn="l" fontAlgn="b"/>
                      <a:r>
                        <a:rPr lang="en-IN" sz="900" b="0" i="0" u="none" strike="noStrike" dirty="0">
                          <a:solidFill>
                            <a:srgbClr val="000000"/>
                          </a:solidFill>
                          <a:effectLst/>
                          <a:latin typeface="calibri" panose="020F0502020204030204" pitchFamily="34" charset="0"/>
                        </a:rPr>
                        <a:t>Dr. Jaimini Bhagwati</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 -Executive 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2</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2</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NA</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879658272"/>
                  </a:ext>
                </a:extLst>
              </a:tr>
              <a:tr h="191323">
                <a:tc>
                  <a:txBody>
                    <a:bodyPr/>
                    <a:lstStyle/>
                    <a:p>
                      <a:pPr algn="l" fontAlgn="b"/>
                      <a:r>
                        <a:rPr lang="en-IN" sz="900" b="0" i="0" u="none" strike="noStrike" dirty="0">
                          <a:solidFill>
                            <a:srgbClr val="000000"/>
                          </a:solidFill>
                          <a:effectLst/>
                          <a:latin typeface="calibri" panose="020F0502020204030204" pitchFamily="34" charset="0"/>
                        </a:rPr>
                        <a:t>Mr. Francesco Gori</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 -Executive Non-Independent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748489759"/>
                  </a:ext>
                </a:extLst>
              </a:tr>
              <a:tr h="191323">
                <a:tc>
                  <a:txBody>
                    <a:bodyPr/>
                    <a:lstStyle/>
                    <a:p>
                      <a:pPr algn="l" fontAlgn="b"/>
                      <a:r>
                        <a:rPr lang="en-IN" sz="900" b="0" i="0" u="none" strike="noStrike" dirty="0">
                          <a:solidFill>
                            <a:srgbClr val="000000"/>
                          </a:solidFill>
                          <a:effectLst/>
                          <a:latin typeface="calibri" panose="020F0502020204030204" pitchFamily="34" charset="0"/>
                        </a:rPr>
                        <a:t>Mr. Robert Steinmetz</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 Executive Non-Independent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2031645267"/>
                  </a:ext>
                </a:extLst>
              </a:tr>
              <a:tr h="191323">
                <a:tc>
                  <a:txBody>
                    <a:bodyPr/>
                    <a:lstStyle/>
                    <a:p>
                      <a:pPr algn="l" fontAlgn="b"/>
                      <a:r>
                        <a:rPr lang="en-IN" sz="900" b="0" i="0" u="none" strike="noStrike" dirty="0">
                          <a:solidFill>
                            <a:srgbClr val="000000"/>
                          </a:solidFill>
                          <a:effectLst/>
                          <a:latin typeface="calibri" panose="020F0502020204030204" pitchFamily="34" charset="0"/>
                        </a:rPr>
                        <a:t>Mr. Sunam Sarkar</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 Executive Non-Independent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290283531"/>
                  </a:ext>
                </a:extLst>
              </a:tr>
              <a:tr h="191323">
                <a:tc>
                  <a:txBody>
                    <a:bodyPr/>
                    <a:lstStyle/>
                    <a:p>
                      <a:pPr algn="l" fontAlgn="b"/>
                      <a:r>
                        <a:rPr lang="en-IN" sz="900" b="0" i="0" u="none" strike="noStrike" dirty="0">
                          <a:solidFill>
                            <a:srgbClr val="000000"/>
                          </a:solidFill>
                          <a:effectLst/>
                          <a:latin typeface="calibri" panose="020F0502020204030204" pitchFamily="34" charset="0"/>
                        </a:rPr>
                        <a:t>Mr. Vishal Mahadevia</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Non -Executive Non-Independent</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5</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solidFill>
                      <a:schemeClr val="bg1">
                        <a:lumMod val="85000"/>
                      </a:schemeClr>
                    </a:solidFill>
                  </a:tcPr>
                </a:tc>
                <a:tc>
                  <a:txBody>
                    <a:bodyPr/>
                    <a:lstStyle/>
                    <a:p>
                      <a:pPr algn="r" fontAlgn="b"/>
                      <a:r>
                        <a:rPr lang="en-IN" sz="900" b="0" i="0" u="none" strike="noStrike" dirty="0">
                          <a:solidFill>
                            <a:srgbClr val="000000"/>
                          </a:solidFill>
                          <a:effectLst/>
                          <a:latin typeface="calibri" panose="020F0502020204030204" pitchFamily="34" charset="0"/>
                        </a:rPr>
                        <a:t>Yes</a:t>
                      </a:r>
                    </a:p>
                  </a:txBody>
                  <a:tcPr marL="6194" marR="6194" marT="6194" marB="0" anchor="b">
                    <a:lnL w="12700" cap="flat" cmpd="sng" algn="ctr">
                      <a:solidFill>
                        <a:srgbClr val="890980"/>
                      </a:solidFill>
                      <a:prstDash val="solid"/>
                      <a:round/>
                      <a:headEnd type="none" w="med" len="med"/>
                      <a:tailEnd type="none" w="med" len="med"/>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890980"/>
                      </a:solidFill>
                      <a:prstDash val="solid"/>
                      <a:round/>
                      <a:headEnd type="none" w="med" len="med"/>
                      <a:tailEnd type="none" w="med" len="med"/>
                    </a:lnB>
                    <a:noFill/>
                  </a:tcPr>
                </a:tc>
                <a:extLst>
                  <a:ext uri="{0D108BD9-81ED-4DB2-BD59-A6C34878D82A}">
                    <a16:rowId xmlns:a16="http://schemas.microsoft.com/office/drawing/2014/main" val="2990097000"/>
                  </a:ext>
                </a:extLst>
              </a:tr>
            </a:tbl>
          </a:graphicData>
        </a:graphic>
      </p:graphicFrame>
      <p:sp>
        <p:nvSpPr>
          <p:cNvPr id="10" name="Parallelogram 21">
            <a:extLst>
              <a:ext uri="{FF2B5EF4-FFF2-40B4-BE49-F238E27FC236}">
                <a16:creationId xmlns:a16="http://schemas.microsoft.com/office/drawing/2014/main" id="{B760A9C7-33AA-7C0D-DFED-E64C0A81DAAC}"/>
              </a:ext>
            </a:extLst>
          </p:cNvPr>
          <p:cNvSpPr/>
          <p:nvPr/>
        </p:nvSpPr>
        <p:spPr>
          <a:xfrm>
            <a:off x="-3810" y="951348"/>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1" name="TextBox 10">
            <a:extLst>
              <a:ext uri="{FF2B5EF4-FFF2-40B4-BE49-F238E27FC236}">
                <a16:creationId xmlns:a16="http://schemas.microsoft.com/office/drawing/2014/main" id="{BCCBA6F3-ACAE-B250-4E43-CD311C4B71FE}"/>
              </a:ext>
            </a:extLst>
          </p:cNvPr>
          <p:cNvSpPr txBox="1"/>
          <p:nvPr/>
        </p:nvSpPr>
        <p:spPr>
          <a:xfrm>
            <a:off x="-43433" y="951349"/>
            <a:ext cx="2097023" cy="338554"/>
          </a:xfrm>
          <a:prstGeom prst="rect">
            <a:avLst/>
          </a:prstGeom>
          <a:noFill/>
        </p:spPr>
        <p:txBody>
          <a:bodyPr wrap="square" rtlCol="0">
            <a:spAutoFit/>
          </a:bodyPr>
          <a:lstStyle/>
          <a:p>
            <a:r>
              <a:rPr lang="en-US" sz="1600" b="1" u="sng" dirty="0">
                <a:latin typeface="Calibri (body)"/>
              </a:rPr>
              <a:t>Commentary</a:t>
            </a:r>
            <a:endParaRPr lang="en-IN" sz="1600" b="1" dirty="0">
              <a:latin typeface="Calibri (body)"/>
            </a:endParaRPr>
          </a:p>
        </p:txBody>
      </p:sp>
      <p:sp>
        <p:nvSpPr>
          <p:cNvPr id="12" name="TextBox 11">
            <a:extLst>
              <a:ext uri="{FF2B5EF4-FFF2-40B4-BE49-F238E27FC236}">
                <a16:creationId xmlns:a16="http://schemas.microsoft.com/office/drawing/2014/main" id="{FE3251E0-4512-0505-2EB3-7F544A8BD7C2}"/>
              </a:ext>
            </a:extLst>
          </p:cNvPr>
          <p:cNvSpPr txBox="1"/>
          <p:nvPr/>
        </p:nvSpPr>
        <p:spPr>
          <a:xfrm>
            <a:off x="3048" y="1289903"/>
            <a:ext cx="2004060" cy="276999"/>
          </a:xfrm>
          <a:prstGeom prst="rect">
            <a:avLst/>
          </a:prstGeom>
          <a:noFill/>
        </p:spPr>
        <p:txBody>
          <a:bodyPr wrap="square" rtlCol="0">
            <a:spAutoFit/>
          </a:bodyPr>
          <a:lstStyle/>
          <a:p>
            <a:r>
              <a:rPr lang="en-US" sz="1200" b="1" dirty="0">
                <a:solidFill>
                  <a:srgbClr val="9400D1"/>
                </a:solidFill>
                <a:latin typeface="Calibri" panose="020F0502020204030204" pitchFamily="34" charset="0"/>
                <a:ea typeface="Calibri" panose="020F0502020204030204" pitchFamily="34" charset="0"/>
                <a:cs typeface="Calibri" panose="020F0502020204030204" pitchFamily="34" charset="0"/>
              </a:rPr>
              <a:t>Remuneration</a:t>
            </a:r>
            <a:endPar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348C9740-1B73-461A-E5D0-DCC8C7AEC8EC}"/>
              </a:ext>
            </a:extLst>
          </p:cNvPr>
          <p:cNvSpPr txBox="1"/>
          <p:nvPr/>
        </p:nvSpPr>
        <p:spPr>
          <a:xfrm>
            <a:off x="3048" y="1488272"/>
            <a:ext cx="6637020" cy="2577629"/>
          </a:xfrm>
          <a:prstGeom prst="rect">
            <a:avLst/>
          </a:prstGeom>
          <a:noFill/>
        </p:spPr>
        <p:txBody>
          <a:bodyPr wrap="square" rtlCol="0">
            <a:spAutoFit/>
          </a:bodyPr>
          <a:lstStyle/>
          <a:p>
            <a:pPr algn="l"/>
            <a:r>
              <a:rPr lang="en-US" sz="950" dirty="0">
                <a:latin typeface="Calibri" panose="020F0502020204030204" pitchFamily="34" charset="0"/>
                <a:ea typeface="Calibri" panose="020F0502020204030204" pitchFamily="34" charset="0"/>
                <a:cs typeface="Calibri" panose="020F0502020204030204" pitchFamily="34" charset="0"/>
              </a:rPr>
              <a:t>The remuneration of male Board of Directors (BoD) and Key Managerial Personnel (KMP) is the highest among the median of peers. The ratio of the median salary of male BoD to the median salary of employees is 341x, which is the second highest among peers. The ratio of the median salary of male KMP to the median salary of employees is significantly higher than that of peers, standing at 515x. There is a substantial gap between the remuneration of male and female BoD members, with male BoD remuneration being 28 times greater than that of female BoD members. For KMP, male remuneration is 46 times greater than female remuneration, indicating male dominance in the organization. In FY23, where the net profit grew by 73%, Mr. Onkar’s remuneration increased by 93%, amounting to Rs. 27 Crore. Mr. Neeraj Kanwar's remuneration increased by 132%, amounting to Rs. 28 Crore. In contrast, Mr. Satish Sharma, a Whole-time Director, had a salary increase of only 11%, amounting to approximately Rs. 10 Crore. The total KMP remuneration constitutes about 5.8% of the total net profit. The ratio of remuneration of each executive director to the median remuneration of employees for FY2023 is as follows: Mr. Onkar Kanwar – 226x, Mr. Neeraj Kanwar – 237x, and Mr. Satish Sharma – 83x.The company provided an average remuneration of Rs. 5.36 million to non-executive directors, which increased by 25% from the previous year. The ratio to the median salaries of employees is 4.47. From FY19 to FY24, the remuneration of KMP has generally aligned with changes in net profit, except for FY21,despite a significant increase in net profit, remuneration was less than in the previous year. In FY20, during the COVID-19 pandemic, KMP took a 35% reduction in remuneration compared to the previous year, demonstrating the management's commitment to the organization during tough times. The top management voluntarily took pay cuts to account for the impact of the COVID-19 pandemic on the automotive industry. Chairman and Managing Director Onkar S. Kanwar and Vice CMD Neeraj Kanwar each took a 25% pay cut, while the senior management took a 15% reduction in their salaries.</a:t>
            </a:r>
            <a:endParaRPr lang="en-IN" sz="950" dirty="0">
              <a:latin typeface="Calibri" panose="020F0502020204030204" pitchFamily="34" charset="0"/>
              <a:ea typeface="Calibri" panose="020F0502020204030204" pitchFamily="34" charset="0"/>
              <a:cs typeface="Calibri" panose="020F0502020204030204" pitchFamily="34" charset="0"/>
            </a:endParaRPr>
          </a:p>
        </p:txBody>
      </p:sp>
      <p:sp>
        <p:nvSpPr>
          <p:cNvPr id="14" name="Parallelogram 21">
            <a:extLst>
              <a:ext uri="{FF2B5EF4-FFF2-40B4-BE49-F238E27FC236}">
                <a16:creationId xmlns:a16="http://schemas.microsoft.com/office/drawing/2014/main" id="{DE91441F-625E-09CC-6BA2-60E5208407C2}"/>
              </a:ext>
            </a:extLst>
          </p:cNvPr>
          <p:cNvSpPr/>
          <p:nvPr/>
        </p:nvSpPr>
        <p:spPr>
          <a:xfrm>
            <a:off x="3048" y="4249205"/>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5" name="TextBox 14">
            <a:extLst>
              <a:ext uri="{FF2B5EF4-FFF2-40B4-BE49-F238E27FC236}">
                <a16:creationId xmlns:a16="http://schemas.microsoft.com/office/drawing/2014/main" id="{54B08F79-941B-6459-0559-72A2E3561677}"/>
              </a:ext>
            </a:extLst>
          </p:cNvPr>
          <p:cNvSpPr txBox="1"/>
          <p:nvPr/>
        </p:nvSpPr>
        <p:spPr>
          <a:xfrm>
            <a:off x="-43433" y="4249205"/>
            <a:ext cx="2050541" cy="338554"/>
          </a:xfrm>
          <a:prstGeom prst="rect">
            <a:avLst/>
          </a:prstGeom>
          <a:noFill/>
        </p:spPr>
        <p:txBody>
          <a:bodyPr wrap="square" rtlCol="0">
            <a:spAutoFit/>
          </a:bodyPr>
          <a:lstStyle/>
          <a:p>
            <a:r>
              <a:rPr lang="en-US" sz="1600" b="1" u="sng" dirty="0">
                <a:latin typeface="Calibri (body)"/>
              </a:rPr>
              <a:t>Efficiency of the BoD</a:t>
            </a:r>
            <a:endParaRPr lang="en-IN" sz="1600" b="1" u="sng" dirty="0">
              <a:latin typeface="Calibri (body)"/>
            </a:endParaRPr>
          </a:p>
        </p:txBody>
      </p:sp>
      <p:sp>
        <p:nvSpPr>
          <p:cNvPr id="16" name="TextBox 15">
            <a:extLst>
              <a:ext uri="{FF2B5EF4-FFF2-40B4-BE49-F238E27FC236}">
                <a16:creationId xmlns:a16="http://schemas.microsoft.com/office/drawing/2014/main" id="{01A597DF-0838-740E-AAAE-AB3F27D6D531}"/>
              </a:ext>
            </a:extLst>
          </p:cNvPr>
          <p:cNvSpPr txBox="1"/>
          <p:nvPr/>
        </p:nvSpPr>
        <p:spPr>
          <a:xfrm>
            <a:off x="3048" y="4596598"/>
            <a:ext cx="6637020" cy="823302"/>
          </a:xfrm>
          <a:prstGeom prst="rect">
            <a:avLst/>
          </a:prstGeom>
          <a:noFill/>
        </p:spPr>
        <p:txBody>
          <a:bodyPr wrap="square" rtlCol="0">
            <a:spAutoFit/>
          </a:bodyPr>
          <a:lstStyle/>
          <a:p>
            <a:r>
              <a:rPr lang="en-US" sz="950" dirty="0">
                <a:latin typeface="Calibri (body)"/>
              </a:rPr>
              <a:t>During FY23, the company's Board of Directors (BoD) managed the company efficiently. Most board members attended all the board meetings, demonstrating their strong involvement in key discussions throughout the year. The company also has a good number of independent directors from diverse industries and respected professions, including advocates, IAS officers, Indian Foreign Service officers, Chiefs of Army Staff, investment bankers, and corporate lawyers. This diversity and expertise on the board have strengthened the decision-making process. Here are the details of the BoD participation</a:t>
            </a:r>
            <a:r>
              <a:rPr lang="en-US" sz="950" b="1" dirty="0">
                <a:latin typeface="Calibri (body)"/>
              </a:rPr>
              <a:t>:</a:t>
            </a:r>
            <a:endParaRPr lang="en-IN" sz="950" dirty="0"/>
          </a:p>
        </p:txBody>
      </p:sp>
      <p:sp>
        <p:nvSpPr>
          <p:cNvPr id="17" name="TextBox 16">
            <a:extLst>
              <a:ext uri="{FF2B5EF4-FFF2-40B4-BE49-F238E27FC236}">
                <a16:creationId xmlns:a16="http://schemas.microsoft.com/office/drawing/2014/main" id="{F728B342-D357-D642-1A6F-A891066EA1F2}"/>
              </a:ext>
            </a:extLst>
          </p:cNvPr>
          <p:cNvSpPr txBox="1"/>
          <p:nvPr/>
        </p:nvSpPr>
        <p:spPr>
          <a:xfrm>
            <a:off x="2824933" y="9722286"/>
            <a:ext cx="1554480" cy="215444"/>
          </a:xfrm>
          <a:prstGeom prst="rect">
            <a:avLst/>
          </a:prstGeom>
          <a:noFill/>
        </p:spPr>
        <p:txBody>
          <a:bodyPr wrap="square" rtlCol="0">
            <a:spAutoFit/>
          </a:bodyPr>
          <a:lstStyle/>
          <a:p>
            <a:r>
              <a:rPr lang="en-IN" sz="800" i="1" dirty="0">
                <a:latin typeface="Calibri" panose="020F0502020204030204" pitchFamily="34" charset="0"/>
                <a:ea typeface="Calibri" panose="020F0502020204030204" pitchFamily="34" charset="0"/>
                <a:cs typeface="Calibri" panose="020F0502020204030204" pitchFamily="34" charset="0"/>
              </a:rPr>
              <a:t>Source: Company Annual Report</a:t>
            </a:r>
          </a:p>
        </p:txBody>
      </p:sp>
    </p:spTree>
    <p:extLst>
      <p:ext uri="{BB962C8B-B14F-4D97-AF65-F5344CB8AC3E}">
        <p14:creationId xmlns:p14="http://schemas.microsoft.com/office/powerpoint/2010/main" val="724018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pPr/>
              <a:t>15</a:t>
            </a:fld>
            <a:endParaRPr lang="en-IN" dirty="0"/>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A02883-2932-1D71-B98C-C3AB590B6B43}"/>
              </a:ext>
            </a:extLst>
          </p:cNvPr>
          <p:cNvSpPr txBox="1"/>
          <p:nvPr/>
        </p:nvSpPr>
        <p:spPr>
          <a:xfrm>
            <a:off x="2739149" y="1641591"/>
            <a:ext cx="3981691" cy="307777"/>
          </a:xfrm>
          <a:prstGeom prst="rect">
            <a:avLst/>
          </a:prstGeom>
          <a:noFill/>
        </p:spPr>
        <p:txBody>
          <a:bodyPr wrap="square" rtlCol="0">
            <a:spAutoFit/>
          </a:bodyPr>
          <a:lstStyle/>
          <a:p>
            <a:r>
              <a:rPr lang="en-IN" sz="1400" b="1" dirty="0">
                <a:solidFill>
                  <a:srgbClr val="9400D1"/>
                </a:solidFill>
                <a:latin typeface="Calibri (body)"/>
              </a:rPr>
              <a:t>Quarterly Snapshot</a:t>
            </a:r>
          </a:p>
        </p:txBody>
      </p:sp>
      <p:sp>
        <p:nvSpPr>
          <p:cNvPr id="8" name="TextBox 7">
            <a:extLst>
              <a:ext uri="{FF2B5EF4-FFF2-40B4-BE49-F238E27FC236}">
                <a16:creationId xmlns:a16="http://schemas.microsoft.com/office/drawing/2014/main" id="{94681AE8-6319-35EB-CBB1-8E07C5691587}"/>
              </a:ext>
            </a:extLst>
          </p:cNvPr>
          <p:cNvSpPr txBox="1"/>
          <p:nvPr/>
        </p:nvSpPr>
        <p:spPr>
          <a:xfrm>
            <a:off x="2876308" y="5331114"/>
            <a:ext cx="3981691" cy="307777"/>
          </a:xfrm>
          <a:prstGeom prst="rect">
            <a:avLst/>
          </a:prstGeom>
          <a:noFill/>
        </p:spPr>
        <p:txBody>
          <a:bodyPr wrap="square" rtlCol="0">
            <a:spAutoFit/>
          </a:bodyPr>
          <a:lstStyle/>
          <a:p>
            <a:r>
              <a:rPr lang="en-IN" sz="1400" b="1" dirty="0">
                <a:solidFill>
                  <a:srgbClr val="9400D1"/>
                </a:solidFill>
                <a:latin typeface="Calibri (body)"/>
              </a:rPr>
              <a:t>Yearly Snapshot</a:t>
            </a:r>
          </a:p>
        </p:txBody>
      </p:sp>
      <p:graphicFrame>
        <p:nvGraphicFramePr>
          <p:cNvPr id="9" name="Table 8">
            <a:extLst>
              <a:ext uri="{FF2B5EF4-FFF2-40B4-BE49-F238E27FC236}">
                <a16:creationId xmlns:a16="http://schemas.microsoft.com/office/drawing/2014/main" id="{C78EE26B-5E0D-301A-D7EC-62A7E1241453}"/>
              </a:ext>
            </a:extLst>
          </p:cNvPr>
          <p:cNvGraphicFramePr>
            <a:graphicFrameLocks noGrp="1"/>
          </p:cNvGraphicFramePr>
          <p:nvPr>
            <p:extLst>
              <p:ext uri="{D42A27DB-BD31-4B8C-83A1-F6EECF244321}">
                <p14:modId xmlns:p14="http://schemas.microsoft.com/office/powerpoint/2010/main" val="2832217974"/>
              </p:ext>
            </p:extLst>
          </p:nvPr>
        </p:nvGraphicFramePr>
        <p:xfrm>
          <a:off x="0" y="2067576"/>
          <a:ext cx="6858000" cy="3078541"/>
        </p:xfrm>
        <a:graphic>
          <a:graphicData uri="http://schemas.openxmlformats.org/drawingml/2006/table">
            <a:tbl>
              <a:tblPr/>
              <a:tblGrid>
                <a:gridCol w="1152904">
                  <a:extLst>
                    <a:ext uri="{9D8B030D-6E8A-4147-A177-3AD203B41FA5}">
                      <a16:colId xmlns:a16="http://schemas.microsoft.com/office/drawing/2014/main" val="907674842"/>
                    </a:ext>
                  </a:extLst>
                </a:gridCol>
                <a:gridCol w="713137">
                  <a:extLst>
                    <a:ext uri="{9D8B030D-6E8A-4147-A177-3AD203B41FA5}">
                      <a16:colId xmlns:a16="http://schemas.microsoft.com/office/drawing/2014/main" val="701031948"/>
                    </a:ext>
                  </a:extLst>
                </a:gridCol>
                <a:gridCol w="713137">
                  <a:extLst>
                    <a:ext uri="{9D8B030D-6E8A-4147-A177-3AD203B41FA5}">
                      <a16:colId xmlns:a16="http://schemas.microsoft.com/office/drawing/2014/main" val="3647457157"/>
                    </a:ext>
                  </a:extLst>
                </a:gridCol>
                <a:gridCol w="713137">
                  <a:extLst>
                    <a:ext uri="{9D8B030D-6E8A-4147-A177-3AD203B41FA5}">
                      <a16:colId xmlns:a16="http://schemas.microsoft.com/office/drawing/2014/main" val="4283729959"/>
                    </a:ext>
                  </a:extLst>
                </a:gridCol>
                <a:gridCol w="713137">
                  <a:extLst>
                    <a:ext uri="{9D8B030D-6E8A-4147-A177-3AD203B41FA5}">
                      <a16:colId xmlns:a16="http://schemas.microsoft.com/office/drawing/2014/main" val="924822114"/>
                    </a:ext>
                  </a:extLst>
                </a:gridCol>
                <a:gridCol w="713137">
                  <a:extLst>
                    <a:ext uri="{9D8B030D-6E8A-4147-A177-3AD203B41FA5}">
                      <a16:colId xmlns:a16="http://schemas.microsoft.com/office/drawing/2014/main" val="2988505826"/>
                    </a:ext>
                  </a:extLst>
                </a:gridCol>
                <a:gridCol w="713137">
                  <a:extLst>
                    <a:ext uri="{9D8B030D-6E8A-4147-A177-3AD203B41FA5}">
                      <a16:colId xmlns:a16="http://schemas.microsoft.com/office/drawing/2014/main" val="3396805463"/>
                    </a:ext>
                  </a:extLst>
                </a:gridCol>
                <a:gridCol w="713137">
                  <a:extLst>
                    <a:ext uri="{9D8B030D-6E8A-4147-A177-3AD203B41FA5}">
                      <a16:colId xmlns:a16="http://schemas.microsoft.com/office/drawing/2014/main" val="3861812666"/>
                    </a:ext>
                  </a:extLst>
                </a:gridCol>
                <a:gridCol w="713137">
                  <a:extLst>
                    <a:ext uri="{9D8B030D-6E8A-4147-A177-3AD203B41FA5}">
                      <a16:colId xmlns:a16="http://schemas.microsoft.com/office/drawing/2014/main" val="1050093598"/>
                    </a:ext>
                  </a:extLst>
                </a:gridCol>
              </a:tblGrid>
              <a:tr h="192949">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Particulars</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Jun-22</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Sep-22</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Dec-22</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Mar-23</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Jun-23</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Sep-23</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Dec-23</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Mar-24</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extLst>
                  <a:ext uri="{0D108BD9-81ED-4DB2-BD59-A6C34878D82A}">
                    <a16:rowId xmlns:a16="http://schemas.microsoft.com/office/drawing/2014/main" val="4063271065"/>
                  </a:ext>
                </a:extLst>
              </a:tr>
              <a:tr h="237172">
                <a:tc>
                  <a:txBody>
                    <a:bodyPr/>
                    <a:lstStyle/>
                    <a:p>
                      <a:pPr algn="l" fontAlgn="b"/>
                      <a:r>
                        <a:rPr lang="en-IN" sz="950" b="0" i="0" u="none" strike="noStrike" dirty="0">
                          <a:solidFill>
                            <a:srgbClr val="000000"/>
                          </a:solidFill>
                          <a:effectLst/>
                          <a:latin typeface="calibri" panose="020F0502020204030204" pitchFamily="34" charset="0"/>
                        </a:rPr>
                        <a:t>Revenue</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5,942.00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5,956.00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6,423.00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6,247.00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6,245.00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6,280.00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6,595.00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6,258.00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601987487"/>
                  </a:ext>
                </a:extLst>
              </a:tr>
              <a:tr h="237172">
                <a:tc>
                  <a:txBody>
                    <a:bodyPr/>
                    <a:lstStyle/>
                    <a:p>
                      <a:pPr algn="l" fontAlgn="b"/>
                      <a:r>
                        <a:rPr lang="en-IN" sz="950" b="0" i="0" u="none" strike="noStrike" dirty="0">
                          <a:solidFill>
                            <a:srgbClr val="000000"/>
                          </a:solidFill>
                          <a:effectLst/>
                          <a:latin typeface="calibri" panose="020F0502020204030204" pitchFamily="34" charset="0"/>
                        </a:rPr>
                        <a:t>Total Expense</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(5,241.00)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(5,237.00)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(5,502.00)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(5,209.00)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(5,171.00)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(5,107.00)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(5,384.00)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(5,192.00)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36619751"/>
                  </a:ext>
                </a:extLst>
              </a:tr>
              <a:tr h="247054">
                <a:tc>
                  <a:txBody>
                    <a:bodyPr/>
                    <a:lstStyle/>
                    <a:p>
                      <a:pPr algn="l" fontAlgn="b"/>
                      <a:r>
                        <a:rPr lang="en-IN" sz="950" b="1" i="0" u="none" strike="noStrike" dirty="0">
                          <a:solidFill>
                            <a:srgbClr val="000000"/>
                          </a:solidFill>
                          <a:effectLst/>
                          <a:latin typeface="calibri" panose="020F0502020204030204" pitchFamily="34" charset="0"/>
                        </a:rPr>
                        <a:t>EBITDA</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701.00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719.00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921.00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1,038.00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1,074.00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1,173.00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1,211.00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1,066.00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8333149"/>
                  </a:ext>
                </a:extLst>
              </a:tr>
              <a:tr h="237172">
                <a:tc>
                  <a:txBody>
                    <a:bodyPr/>
                    <a:lstStyle/>
                    <a:p>
                      <a:pPr algn="l" fontAlgn="b"/>
                      <a:r>
                        <a:rPr lang="en-IN" sz="950" b="0" i="1" u="none" strike="noStrike" dirty="0">
                          <a:solidFill>
                            <a:srgbClr val="747474"/>
                          </a:solidFill>
                          <a:effectLst/>
                          <a:latin typeface="calibri" panose="020F0502020204030204" pitchFamily="34" charset="0"/>
                        </a:rPr>
                        <a:t>EBITDA Margin %</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11.80%</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12.07%</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14.34%</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16.62%</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17.20%</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18.68%</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18.36%</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17.03%</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93844211"/>
                  </a:ext>
                </a:extLst>
              </a:tr>
              <a:tr h="237172">
                <a:tc>
                  <a:txBody>
                    <a:bodyPr/>
                    <a:lstStyle/>
                    <a:p>
                      <a:pPr algn="l" fontAlgn="b"/>
                      <a:r>
                        <a:rPr lang="en-IN" sz="950" b="0" i="0" u="none" strike="noStrike" dirty="0">
                          <a:solidFill>
                            <a:srgbClr val="000000"/>
                          </a:solidFill>
                          <a:effectLst/>
                          <a:latin typeface="calibri" panose="020F0502020204030204" pitchFamily="34" charset="0"/>
                        </a:rPr>
                        <a:t>Interest</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(118.00)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(132.00)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(142.00)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(139.00)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(135.00)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(133.00)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(123.00)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(115.00)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497633586"/>
                  </a:ext>
                </a:extLst>
              </a:tr>
              <a:tr h="237172">
                <a:tc>
                  <a:txBody>
                    <a:bodyPr/>
                    <a:lstStyle/>
                    <a:p>
                      <a:pPr algn="l" fontAlgn="b"/>
                      <a:r>
                        <a:rPr lang="en-IN" sz="950" b="0" i="0" u="none" strike="noStrike" dirty="0">
                          <a:solidFill>
                            <a:srgbClr val="000000"/>
                          </a:solidFill>
                          <a:effectLst/>
                          <a:latin typeface="calibri" panose="020F0502020204030204" pitchFamily="34" charset="0"/>
                        </a:rPr>
                        <a:t>Depreciation</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(344.00)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(349.00)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(354.00)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(372.00)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(362.00)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(360.00)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(368.00)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(388.00)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20953029"/>
                  </a:ext>
                </a:extLst>
              </a:tr>
              <a:tr h="247054">
                <a:tc>
                  <a:txBody>
                    <a:bodyPr/>
                    <a:lstStyle/>
                    <a:p>
                      <a:pPr algn="l" fontAlgn="b"/>
                      <a:r>
                        <a:rPr lang="en-IN" sz="950" b="1" i="0" u="none" strike="noStrike" dirty="0">
                          <a:solidFill>
                            <a:srgbClr val="000000"/>
                          </a:solidFill>
                          <a:effectLst/>
                          <a:latin typeface="calibri" panose="020F0502020204030204" pitchFamily="34" charset="0"/>
                        </a:rPr>
                        <a:t>EBT</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239.00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238.00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425.00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527.00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577.00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680.00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720.00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563.00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8966738"/>
                  </a:ext>
                </a:extLst>
              </a:tr>
              <a:tr h="237172">
                <a:tc>
                  <a:txBody>
                    <a:bodyPr/>
                    <a:lstStyle/>
                    <a:p>
                      <a:pPr algn="l" fontAlgn="b"/>
                      <a:r>
                        <a:rPr lang="en-IN" sz="950" b="0" i="1" u="none" strike="noStrike" dirty="0">
                          <a:solidFill>
                            <a:srgbClr val="747474"/>
                          </a:solidFill>
                          <a:effectLst/>
                          <a:latin typeface="calibri" panose="020F0502020204030204" pitchFamily="34" charset="0"/>
                        </a:rPr>
                        <a:t>EBT Margin %</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4.02%</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4.00%</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6.62%</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8.44%</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9.24%</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10.83%</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10.92%</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9.00%</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742533024"/>
                  </a:ext>
                </a:extLst>
              </a:tr>
              <a:tr h="237172">
                <a:tc>
                  <a:txBody>
                    <a:bodyPr/>
                    <a:lstStyle/>
                    <a:p>
                      <a:pPr algn="l" fontAlgn="b"/>
                      <a:r>
                        <a:rPr lang="en-IN" sz="950" b="0" i="0" u="none" strike="noStrike" dirty="0">
                          <a:solidFill>
                            <a:srgbClr val="000000"/>
                          </a:solidFill>
                          <a:effectLst/>
                          <a:latin typeface="calibri" panose="020F0502020204030204" pitchFamily="34" charset="0"/>
                        </a:rPr>
                        <a:t>Tax</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25%</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31%</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22%</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31%</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31%</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37%</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82902298"/>
                  </a:ext>
                </a:extLst>
              </a:tr>
              <a:tr h="247054">
                <a:tc>
                  <a:txBody>
                    <a:bodyPr/>
                    <a:lstStyle/>
                    <a:p>
                      <a:pPr algn="l" fontAlgn="b"/>
                      <a:r>
                        <a:rPr lang="en-IN" sz="950" b="1" i="0" u="none" strike="noStrike" dirty="0">
                          <a:solidFill>
                            <a:srgbClr val="000000"/>
                          </a:solidFill>
                          <a:effectLst/>
                          <a:latin typeface="calibri" panose="020F0502020204030204" pitchFamily="34" charset="0"/>
                        </a:rPr>
                        <a:t>Net Profit</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191.20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178.50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293.25</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411.06</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398.13</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476.00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496.80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354.69</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231331665"/>
                  </a:ext>
                </a:extLst>
              </a:tr>
              <a:tr h="237172">
                <a:tc>
                  <a:txBody>
                    <a:bodyPr/>
                    <a:lstStyle/>
                    <a:p>
                      <a:pPr algn="l" fontAlgn="b"/>
                      <a:r>
                        <a:rPr lang="en-IN" sz="950" b="0" i="1" u="none" strike="noStrike" dirty="0">
                          <a:solidFill>
                            <a:srgbClr val="747474"/>
                          </a:solidFill>
                          <a:effectLst/>
                          <a:latin typeface="calibri" panose="020F0502020204030204" pitchFamily="34" charset="0"/>
                        </a:rPr>
                        <a:t>Net Profit Margin</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3.22%</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3.00%</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4.57%</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6.58%</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6.38%</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7.58%</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7.53%</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5.67%</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16013769"/>
                  </a:ext>
                </a:extLst>
              </a:tr>
              <a:tr h="247054">
                <a:tc>
                  <a:txBody>
                    <a:bodyPr/>
                    <a:lstStyle/>
                    <a:p>
                      <a:pPr algn="l" fontAlgn="b"/>
                      <a:r>
                        <a:rPr lang="en-IN" sz="950" b="1" i="0" u="none" strike="noStrike" dirty="0">
                          <a:solidFill>
                            <a:srgbClr val="000000"/>
                          </a:solidFill>
                          <a:effectLst/>
                          <a:latin typeface="calibri" panose="020F0502020204030204" pitchFamily="34" charset="0"/>
                        </a:rPr>
                        <a:t>EPS</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3.01</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2.81</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4.62</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6.47</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6.27</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7.50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7.82</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5.59</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82413663"/>
                  </a:ext>
                </a:extLst>
              </a:tr>
            </a:tbl>
          </a:graphicData>
        </a:graphic>
      </p:graphicFrame>
      <p:graphicFrame>
        <p:nvGraphicFramePr>
          <p:cNvPr id="15" name="Table 14">
            <a:extLst>
              <a:ext uri="{FF2B5EF4-FFF2-40B4-BE49-F238E27FC236}">
                <a16:creationId xmlns:a16="http://schemas.microsoft.com/office/drawing/2014/main" id="{8A2523F4-E105-E4EA-64D0-C6CFF09DA229}"/>
              </a:ext>
            </a:extLst>
          </p:cNvPr>
          <p:cNvGraphicFramePr>
            <a:graphicFrameLocks noGrp="1"/>
          </p:cNvGraphicFramePr>
          <p:nvPr>
            <p:extLst>
              <p:ext uri="{D42A27DB-BD31-4B8C-83A1-F6EECF244321}">
                <p14:modId xmlns:p14="http://schemas.microsoft.com/office/powerpoint/2010/main" val="1183421921"/>
              </p:ext>
            </p:extLst>
          </p:nvPr>
        </p:nvGraphicFramePr>
        <p:xfrm>
          <a:off x="-1" y="5718057"/>
          <a:ext cx="6858000" cy="3753983"/>
        </p:xfrm>
        <a:graphic>
          <a:graphicData uri="http://schemas.openxmlformats.org/drawingml/2006/table">
            <a:tbl>
              <a:tblPr/>
              <a:tblGrid>
                <a:gridCol w="1152904">
                  <a:extLst>
                    <a:ext uri="{9D8B030D-6E8A-4147-A177-3AD203B41FA5}">
                      <a16:colId xmlns:a16="http://schemas.microsoft.com/office/drawing/2014/main" val="2006007997"/>
                    </a:ext>
                  </a:extLst>
                </a:gridCol>
                <a:gridCol w="713137">
                  <a:extLst>
                    <a:ext uri="{9D8B030D-6E8A-4147-A177-3AD203B41FA5}">
                      <a16:colId xmlns:a16="http://schemas.microsoft.com/office/drawing/2014/main" val="2351875488"/>
                    </a:ext>
                  </a:extLst>
                </a:gridCol>
                <a:gridCol w="713137">
                  <a:extLst>
                    <a:ext uri="{9D8B030D-6E8A-4147-A177-3AD203B41FA5}">
                      <a16:colId xmlns:a16="http://schemas.microsoft.com/office/drawing/2014/main" val="2344356423"/>
                    </a:ext>
                  </a:extLst>
                </a:gridCol>
                <a:gridCol w="713137">
                  <a:extLst>
                    <a:ext uri="{9D8B030D-6E8A-4147-A177-3AD203B41FA5}">
                      <a16:colId xmlns:a16="http://schemas.microsoft.com/office/drawing/2014/main" val="3686888700"/>
                    </a:ext>
                  </a:extLst>
                </a:gridCol>
                <a:gridCol w="713137">
                  <a:extLst>
                    <a:ext uri="{9D8B030D-6E8A-4147-A177-3AD203B41FA5}">
                      <a16:colId xmlns:a16="http://schemas.microsoft.com/office/drawing/2014/main" val="2510348044"/>
                    </a:ext>
                  </a:extLst>
                </a:gridCol>
                <a:gridCol w="713137">
                  <a:extLst>
                    <a:ext uri="{9D8B030D-6E8A-4147-A177-3AD203B41FA5}">
                      <a16:colId xmlns:a16="http://schemas.microsoft.com/office/drawing/2014/main" val="2082609166"/>
                    </a:ext>
                  </a:extLst>
                </a:gridCol>
                <a:gridCol w="713137">
                  <a:extLst>
                    <a:ext uri="{9D8B030D-6E8A-4147-A177-3AD203B41FA5}">
                      <a16:colId xmlns:a16="http://schemas.microsoft.com/office/drawing/2014/main" val="3114318910"/>
                    </a:ext>
                  </a:extLst>
                </a:gridCol>
                <a:gridCol w="713137">
                  <a:extLst>
                    <a:ext uri="{9D8B030D-6E8A-4147-A177-3AD203B41FA5}">
                      <a16:colId xmlns:a16="http://schemas.microsoft.com/office/drawing/2014/main" val="3829023085"/>
                    </a:ext>
                  </a:extLst>
                </a:gridCol>
                <a:gridCol w="713137">
                  <a:extLst>
                    <a:ext uri="{9D8B030D-6E8A-4147-A177-3AD203B41FA5}">
                      <a16:colId xmlns:a16="http://schemas.microsoft.com/office/drawing/2014/main" val="3060268440"/>
                    </a:ext>
                  </a:extLst>
                </a:gridCol>
              </a:tblGrid>
              <a:tr h="185267">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Particulars</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2019</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2020</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2021</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2022</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2023</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2024</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2025E</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2026E</a:t>
                      </a:r>
                    </a:p>
                  </a:txBody>
                  <a:tcPr marL="6151" marR="6151" marT="6151" marB="0" anchor="b">
                    <a:lnL>
                      <a:noFill/>
                    </a:lnL>
                    <a:lnR>
                      <a:noFill/>
                    </a:lnR>
                    <a:lnT>
                      <a:noFill/>
                    </a:lnT>
                    <a:lnB w="6350" cap="flat" cmpd="sng" algn="ctr">
                      <a:solidFill>
                        <a:srgbClr val="A02B93"/>
                      </a:solidFill>
                      <a:prstDash val="solid"/>
                      <a:round/>
                      <a:headEnd type="none" w="med" len="med"/>
                      <a:tailEnd type="none" w="med" len="med"/>
                    </a:lnB>
                    <a:solidFill>
                      <a:srgbClr val="A02B93"/>
                    </a:solidFill>
                  </a:tcPr>
                </a:tc>
                <a:extLst>
                  <a:ext uri="{0D108BD9-81ED-4DB2-BD59-A6C34878D82A}">
                    <a16:rowId xmlns:a16="http://schemas.microsoft.com/office/drawing/2014/main" val="282715130"/>
                  </a:ext>
                </a:extLst>
              </a:tr>
              <a:tr h="293319">
                <a:tc>
                  <a:txBody>
                    <a:bodyPr/>
                    <a:lstStyle/>
                    <a:p>
                      <a:pPr algn="l" fontAlgn="b"/>
                      <a:r>
                        <a:rPr lang="en-IN" sz="950" b="0" i="0" u="none" strike="noStrike" dirty="0">
                          <a:solidFill>
                            <a:srgbClr val="000000"/>
                          </a:solidFill>
                          <a:effectLst/>
                          <a:latin typeface="calibri" panose="020F0502020204030204" pitchFamily="34" charset="0"/>
                        </a:rPr>
                        <a:t>Revenue</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17,549.00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16,350.00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17,397.00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20,948.00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24,568.00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25,378.00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50" b="0" i="0" u="none" strike="noStrike" dirty="0">
                          <a:solidFill>
                            <a:srgbClr val="000000"/>
                          </a:solidFill>
                          <a:effectLst/>
                          <a:latin typeface="calibri" panose="020F0502020204030204" pitchFamily="34" charset="0"/>
                        </a:rPr>
                        <a:t>₹ 27,394.00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29,331.00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4257555102"/>
                  </a:ext>
                </a:extLst>
              </a:tr>
              <a:tr h="293319">
                <a:tc>
                  <a:txBody>
                    <a:bodyPr/>
                    <a:lstStyle/>
                    <a:p>
                      <a:pPr algn="l" fontAlgn="b"/>
                      <a:r>
                        <a:rPr lang="en-IN" sz="950" b="0" i="0" u="none" strike="noStrike" dirty="0">
                          <a:solidFill>
                            <a:srgbClr val="000000"/>
                          </a:solidFill>
                          <a:effectLst/>
                          <a:latin typeface="calibri" panose="020F0502020204030204" pitchFamily="34" charset="0"/>
                        </a:rPr>
                        <a:t>Total Expense</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(15,650.00)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(14,368.00)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(15,057.00)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(18,235.00)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(21,171.00)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(20,853.00)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solidFill>
                      <a:schemeClr val="bg1">
                        <a:lumMod val="85000"/>
                      </a:schemeClr>
                    </a:solidFill>
                  </a:tcPr>
                </a:tc>
                <a:tc>
                  <a:txBody>
                    <a:bodyPr/>
                    <a:lstStyle/>
                    <a:p>
                      <a:pPr algn="r" fontAlgn="b"/>
                      <a:r>
                        <a:rPr lang="en-IN" sz="950" b="0" i="0" u="none" strike="noStrike" dirty="0">
                          <a:solidFill>
                            <a:srgbClr val="000000"/>
                          </a:solidFill>
                          <a:effectLst/>
                          <a:latin typeface="calibri" panose="020F0502020204030204" pitchFamily="34" charset="0"/>
                        </a:rPr>
                        <a:t>₹ (22,718.00)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(24,372.00)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2351650284"/>
                  </a:ext>
                </a:extLst>
              </a:tr>
              <a:tr h="305541">
                <a:tc>
                  <a:txBody>
                    <a:bodyPr/>
                    <a:lstStyle/>
                    <a:p>
                      <a:pPr algn="l" fontAlgn="b"/>
                      <a:r>
                        <a:rPr lang="en-IN" sz="950" b="1" i="0" u="none" strike="noStrike" dirty="0">
                          <a:solidFill>
                            <a:srgbClr val="000000"/>
                          </a:solidFill>
                          <a:effectLst/>
                          <a:latin typeface="calibri" panose="020F0502020204030204" pitchFamily="34" charset="0"/>
                        </a:rPr>
                        <a:t>EBITDA</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1,899.00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1,982.00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2,340.00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2,713.00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3,397.00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4,525.00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tc>
                  <a:txBody>
                    <a:bodyPr/>
                    <a:lstStyle/>
                    <a:p>
                      <a:pPr algn="r" fontAlgn="b"/>
                      <a:r>
                        <a:rPr lang="en-IN" sz="950" b="1" i="0" u="none" strike="noStrike" dirty="0">
                          <a:solidFill>
                            <a:srgbClr val="000000"/>
                          </a:solidFill>
                          <a:effectLst/>
                          <a:latin typeface="calibri" panose="020F0502020204030204" pitchFamily="34" charset="0"/>
                        </a:rPr>
                        <a:t>₹ 4,676.00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4,959.00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2932846740"/>
                  </a:ext>
                </a:extLst>
              </a:tr>
              <a:tr h="293319">
                <a:tc>
                  <a:txBody>
                    <a:bodyPr/>
                    <a:lstStyle/>
                    <a:p>
                      <a:pPr algn="l" fontAlgn="b"/>
                      <a:r>
                        <a:rPr lang="en-IN" sz="950" b="0" i="1" u="none" strike="noStrike" dirty="0">
                          <a:solidFill>
                            <a:srgbClr val="747474"/>
                          </a:solidFill>
                          <a:effectLst/>
                          <a:latin typeface="calibri" panose="020F0502020204030204" pitchFamily="34" charset="0"/>
                        </a:rPr>
                        <a:t>EBITDA Margin %</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10.82%</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12.12%</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13.45%</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12.95%</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13.83%</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17.83%</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50" b="0" i="1" u="none" strike="noStrike" dirty="0">
                          <a:solidFill>
                            <a:srgbClr val="747474"/>
                          </a:solidFill>
                          <a:effectLst/>
                          <a:latin typeface="calibri" panose="020F0502020204030204" pitchFamily="34" charset="0"/>
                        </a:rPr>
                        <a:t>17.07%</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16.91%</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609633691"/>
                  </a:ext>
                </a:extLst>
              </a:tr>
              <a:tr h="293319">
                <a:tc>
                  <a:txBody>
                    <a:bodyPr/>
                    <a:lstStyle/>
                    <a:p>
                      <a:pPr algn="l" fontAlgn="b"/>
                      <a:r>
                        <a:rPr lang="en-IN" sz="950" b="0" i="0" u="none" strike="noStrike" dirty="0">
                          <a:solidFill>
                            <a:srgbClr val="000000"/>
                          </a:solidFill>
                          <a:effectLst/>
                          <a:latin typeface="calibri" panose="020F0502020204030204" pitchFamily="34" charset="0"/>
                        </a:rPr>
                        <a:t>Interest</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(199.00)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(300.00)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(463.00)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(465.00)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(551.00)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(506.00)</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50" b="0" i="0" u="none" strike="noStrike" dirty="0">
                          <a:solidFill>
                            <a:srgbClr val="000000"/>
                          </a:solidFill>
                          <a:effectLst/>
                          <a:latin typeface="calibri" panose="020F0502020204030204" pitchFamily="34" charset="0"/>
                        </a:rPr>
                        <a:t>₹ (644.19)</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(629.32)</a:t>
                      </a:r>
                    </a:p>
                  </a:txBody>
                  <a:tcPr marL="6151" marR="6151" marT="6151"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3003839948"/>
                  </a:ext>
                </a:extLst>
              </a:tr>
              <a:tr h="293319">
                <a:tc>
                  <a:txBody>
                    <a:bodyPr/>
                    <a:lstStyle/>
                    <a:p>
                      <a:pPr algn="l" fontAlgn="b"/>
                      <a:r>
                        <a:rPr lang="en-IN" sz="950" b="0" i="0" u="none" strike="noStrike" dirty="0">
                          <a:solidFill>
                            <a:srgbClr val="000000"/>
                          </a:solidFill>
                          <a:effectLst/>
                          <a:latin typeface="calibri" panose="020F0502020204030204" pitchFamily="34" charset="0"/>
                        </a:rPr>
                        <a:t>Depreciation</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(813.00)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(1,138.00)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(1,315.00)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(1,400.00)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(1,419.00)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(1,478.00)</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solidFill>
                      <a:schemeClr val="bg1">
                        <a:lumMod val="85000"/>
                      </a:schemeClr>
                    </a:solidFill>
                  </a:tcPr>
                </a:tc>
                <a:tc>
                  <a:txBody>
                    <a:bodyPr/>
                    <a:lstStyle/>
                    <a:p>
                      <a:pPr algn="r" fontAlgn="b"/>
                      <a:r>
                        <a:rPr lang="en-IN" sz="950" b="0" i="0" u="none" strike="noStrike" dirty="0">
                          <a:solidFill>
                            <a:srgbClr val="000000"/>
                          </a:solidFill>
                          <a:effectLst/>
                          <a:latin typeface="calibri" panose="020F0502020204030204" pitchFamily="34" charset="0"/>
                        </a:rPr>
                        <a:t>₹ (1,288.39)</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 (1,258.63)</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3463200761"/>
                  </a:ext>
                </a:extLst>
              </a:tr>
              <a:tr h="305541">
                <a:tc>
                  <a:txBody>
                    <a:bodyPr/>
                    <a:lstStyle/>
                    <a:p>
                      <a:pPr algn="l" fontAlgn="b"/>
                      <a:r>
                        <a:rPr lang="en-IN" sz="950" b="1" i="0" u="none" strike="noStrike" dirty="0">
                          <a:solidFill>
                            <a:srgbClr val="000000"/>
                          </a:solidFill>
                          <a:effectLst/>
                          <a:latin typeface="calibri" panose="020F0502020204030204" pitchFamily="34" charset="0"/>
                        </a:rPr>
                        <a:t>EBT</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887.00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544.00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562.00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848.00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1,427.00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2,541.00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tc>
                  <a:txBody>
                    <a:bodyPr/>
                    <a:lstStyle/>
                    <a:p>
                      <a:pPr algn="r" fontAlgn="b"/>
                      <a:r>
                        <a:rPr lang="en-IN" sz="950" b="1" i="0" u="none" strike="noStrike" dirty="0">
                          <a:solidFill>
                            <a:srgbClr val="000000"/>
                          </a:solidFill>
                          <a:effectLst/>
                          <a:latin typeface="calibri" panose="020F0502020204030204" pitchFamily="34" charset="0"/>
                        </a:rPr>
                        <a:t>₹ 2,743.42</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3,071.05</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1094705987"/>
                  </a:ext>
                </a:extLst>
              </a:tr>
              <a:tr h="293319">
                <a:tc>
                  <a:txBody>
                    <a:bodyPr/>
                    <a:lstStyle/>
                    <a:p>
                      <a:pPr algn="l" fontAlgn="b"/>
                      <a:r>
                        <a:rPr lang="en-IN" sz="950" b="0" i="1" u="none" strike="noStrike" dirty="0">
                          <a:solidFill>
                            <a:srgbClr val="747474"/>
                          </a:solidFill>
                          <a:effectLst/>
                          <a:latin typeface="calibri" panose="020F0502020204030204" pitchFamily="34" charset="0"/>
                        </a:rPr>
                        <a:t>EBT Margin %</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5.05%</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3.33%</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3.23%</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4.05%</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5.81%</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10.01%</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tc>
                  <a:txBody>
                    <a:bodyPr/>
                    <a:lstStyle/>
                    <a:p>
                      <a:pPr algn="r" fontAlgn="b"/>
                      <a:r>
                        <a:rPr lang="en-IN" sz="950" b="0" i="1" u="none" strike="noStrike" dirty="0">
                          <a:solidFill>
                            <a:srgbClr val="747474"/>
                          </a:solidFill>
                          <a:effectLst/>
                          <a:latin typeface="calibri" panose="020F0502020204030204" pitchFamily="34" charset="0"/>
                        </a:rPr>
                        <a:t>10.01%</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10.47%</a:t>
                      </a:r>
                    </a:p>
                  </a:txBody>
                  <a:tcPr marL="6151" marR="6151" marT="6151"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924223841"/>
                  </a:ext>
                </a:extLst>
              </a:tr>
              <a:tr h="293319">
                <a:tc>
                  <a:txBody>
                    <a:bodyPr/>
                    <a:lstStyle/>
                    <a:p>
                      <a:pPr algn="l" fontAlgn="b"/>
                      <a:r>
                        <a:rPr lang="en-IN" sz="950" b="0" i="0" u="none" strike="noStrike" dirty="0">
                          <a:solidFill>
                            <a:srgbClr val="000000"/>
                          </a:solidFill>
                          <a:effectLst/>
                          <a:latin typeface="calibri" panose="020F0502020204030204" pitchFamily="34" charset="0"/>
                        </a:rPr>
                        <a:t>Tax</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23%</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38%</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25%</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23%</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32%</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solidFill>
                      <a:schemeClr val="bg1">
                        <a:lumMod val="85000"/>
                      </a:schemeClr>
                    </a:solidFill>
                  </a:tcPr>
                </a:tc>
                <a:tc>
                  <a:txBody>
                    <a:bodyPr/>
                    <a:lstStyle/>
                    <a:p>
                      <a:pPr algn="r" fontAlgn="b"/>
                      <a:r>
                        <a:rPr lang="en-IN" sz="950" b="0" i="0" u="none" strike="noStrike" dirty="0">
                          <a:solidFill>
                            <a:srgbClr val="000000"/>
                          </a:solidFill>
                          <a:effectLst/>
                          <a:latin typeface="calibri" panose="020F0502020204030204" pitchFamily="34" charset="0"/>
                        </a:rPr>
                        <a:t>24%</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24%</a:t>
                      </a:r>
                    </a:p>
                  </a:txBody>
                  <a:tcPr marL="6151" marR="6151" marT="6151" marB="0" anchor="b">
                    <a:lnL>
                      <a:noFill/>
                    </a:lnL>
                    <a:lnR>
                      <a:noFill/>
                    </a:lnR>
                    <a:lnT w="12700" cap="flat" cmpd="sng" algn="ctr">
                      <a:solidFill>
                        <a:srgbClr val="A02B93"/>
                      </a:solidFill>
                      <a:prstDash val="sysDot"/>
                      <a:round/>
                      <a:headEnd type="none" w="med" len="med"/>
                      <a:tailEnd type="none" w="med" len="med"/>
                    </a:lnT>
                    <a:lnB w="635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3259611351"/>
                  </a:ext>
                </a:extLst>
              </a:tr>
              <a:tr h="305541">
                <a:tc>
                  <a:txBody>
                    <a:bodyPr/>
                    <a:lstStyle/>
                    <a:p>
                      <a:pPr algn="l" fontAlgn="b"/>
                      <a:r>
                        <a:rPr lang="en-IN" sz="950" b="1" i="0" u="none" strike="noStrike" dirty="0">
                          <a:solidFill>
                            <a:srgbClr val="000000"/>
                          </a:solidFill>
                          <a:effectLst/>
                          <a:latin typeface="calibri" panose="020F0502020204030204" pitchFamily="34" charset="0"/>
                        </a:rPr>
                        <a:t>Net Profit</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682.99</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478.72</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348.44</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636.00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1,098.79</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1,727.88</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tc>
                  <a:txBody>
                    <a:bodyPr/>
                    <a:lstStyle/>
                    <a:p>
                      <a:pPr algn="r" fontAlgn="b"/>
                      <a:r>
                        <a:rPr lang="en-IN" sz="950" b="1" i="0" u="none" strike="noStrike" dirty="0">
                          <a:solidFill>
                            <a:srgbClr val="000000"/>
                          </a:solidFill>
                          <a:effectLst/>
                          <a:latin typeface="calibri" panose="020F0502020204030204" pitchFamily="34" charset="0"/>
                        </a:rPr>
                        <a:t>₹ 2,085.00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2,334.00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3850634128"/>
                  </a:ext>
                </a:extLst>
              </a:tr>
              <a:tr h="293319">
                <a:tc>
                  <a:txBody>
                    <a:bodyPr/>
                    <a:lstStyle/>
                    <a:p>
                      <a:pPr algn="l" fontAlgn="b"/>
                      <a:r>
                        <a:rPr lang="en-IN" sz="950" b="0" i="1" u="none" strike="noStrike" dirty="0">
                          <a:solidFill>
                            <a:srgbClr val="747474"/>
                          </a:solidFill>
                          <a:effectLst/>
                          <a:latin typeface="calibri" panose="020F0502020204030204" pitchFamily="34" charset="0"/>
                        </a:rPr>
                        <a:t>Net Profit Margin</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3.89%</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2.93%</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2.00%</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3.04%</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4.47%</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6.81%</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solidFill>
                      <a:schemeClr val="bg1">
                        <a:lumMod val="85000"/>
                      </a:schemeClr>
                    </a:solidFill>
                  </a:tcPr>
                </a:tc>
                <a:tc>
                  <a:txBody>
                    <a:bodyPr/>
                    <a:lstStyle/>
                    <a:p>
                      <a:pPr algn="r" fontAlgn="b"/>
                      <a:r>
                        <a:rPr lang="en-IN" sz="950" b="0" i="1" u="none" strike="noStrike" dirty="0">
                          <a:solidFill>
                            <a:srgbClr val="747474"/>
                          </a:solidFill>
                          <a:effectLst/>
                          <a:latin typeface="calibri" panose="020F0502020204030204" pitchFamily="34" charset="0"/>
                        </a:rPr>
                        <a:t>7.61%</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r" fontAlgn="b"/>
                      <a:r>
                        <a:rPr lang="en-IN" sz="950" b="0" i="1" u="none" strike="noStrike" dirty="0">
                          <a:solidFill>
                            <a:srgbClr val="747474"/>
                          </a:solidFill>
                          <a:effectLst/>
                          <a:latin typeface="calibri" panose="020F0502020204030204" pitchFamily="34" charset="0"/>
                        </a:rPr>
                        <a:t>7.96%</a:t>
                      </a:r>
                    </a:p>
                  </a:txBody>
                  <a:tcPr marL="6151" marR="6151" marT="6151" marB="0" anchor="b">
                    <a:lnL>
                      <a:noFill/>
                    </a:lnL>
                    <a:lnR>
                      <a:noFill/>
                    </a:lnR>
                    <a:lnT w="12700" cap="flat" cmpd="sng" algn="ctr">
                      <a:solidFill>
                        <a:srgbClr val="A02B93"/>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3474652246"/>
                  </a:ext>
                </a:extLst>
              </a:tr>
              <a:tr h="305541">
                <a:tc>
                  <a:txBody>
                    <a:bodyPr/>
                    <a:lstStyle/>
                    <a:p>
                      <a:pPr algn="l" fontAlgn="b"/>
                      <a:r>
                        <a:rPr lang="en-IN" sz="950" b="1" i="0" u="none" strike="noStrike" dirty="0">
                          <a:solidFill>
                            <a:srgbClr val="000000"/>
                          </a:solidFill>
                          <a:effectLst/>
                          <a:latin typeface="calibri" panose="020F0502020204030204" pitchFamily="34" charset="0"/>
                        </a:rPr>
                        <a:t>EPS</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11.89</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8.33</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5.49</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10.02</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17.30</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27.21</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tc>
                  <a:txBody>
                    <a:bodyPr/>
                    <a:lstStyle/>
                    <a:p>
                      <a:pPr algn="r" fontAlgn="b"/>
                      <a:r>
                        <a:rPr lang="en-IN" sz="950" b="1" i="0" u="none" strike="noStrike" dirty="0">
                          <a:solidFill>
                            <a:srgbClr val="000000"/>
                          </a:solidFill>
                          <a:effectLst/>
                          <a:latin typeface="calibri" panose="020F0502020204030204" pitchFamily="34" charset="0"/>
                        </a:rPr>
                        <a:t>₹ 32.83</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36.76</a:t>
                      </a:r>
                    </a:p>
                  </a:txBody>
                  <a:tcPr marL="6151" marR="6151" marT="6151" marB="0" anchor="b">
                    <a:lnL>
                      <a:noFill/>
                    </a:lnL>
                    <a:lnR>
                      <a:noFill/>
                    </a:lnR>
                    <a:lnT w="635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1488732201"/>
                  </a:ext>
                </a:extLst>
              </a:tr>
            </a:tbl>
          </a:graphicData>
        </a:graphic>
      </p:graphicFrame>
      <p:sp>
        <p:nvSpPr>
          <p:cNvPr id="16" name="TextBox 15">
            <a:extLst>
              <a:ext uri="{FF2B5EF4-FFF2-40B4-BE49-F238E27FC236}">
                <a16:creationId xmlns:a16="http://schemas.microsoft.com/office/drawing/2014/main" id="{B5904B8E-34D7-5C76-C2C4-1C369671ABF9}"/>
              </a:ext>
            </a:extLst>
          </p:cNvPr>
          <p:cNvSpPr txBox="1"/>
          <p:nvPr/>
        </p:nvSpPr>
        <p:spPr>
          <a:xfrm>
            <a:off x="2739149" y="9681774"/>
            <a:ext cx="275844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Company Analysis, Consensus</a:t>
            </a:r>
          </a:p>
        </p:txBody>
      </p:sp>
      <p:sp>
        <p:nvSpPr>
          <p:cNvPr id="17" name="TextBox 16">
            <a:extLst>
              <a:ext uri="{FF2B5EF4-FFF2-40B4-BE49-F238E27FC236}">
                <a16:creationId xmlns:a16="http://schemas.microsoft.com/office/drawing/2014/main" id="{9ADAE88A-6251-8236-3C69-F8CBF35B8274}"/>
              </a:ext>
            </a:extLst>
          </p:cNvPr>
          <p:cNvSpPr txBox="1"/>
          <p:nvPr/>
        </p:nvSpPr>
        <p:spPr>
          <a:xfrm>
            <a:off x="6296627" y="1803339"/>
            <a:ext cx="1122744" cy="238527"/>
          </a:xfrm>
          <a:prstGeom prst="rect">
            <a:avLst/>
          </a:prstGeom>
          <a:noFill/>
        </p:spPr>
        <p:txBody>
          <a:bodyPr wrap="square" rtlCol="0">
            <a:spAutoFit/>
          </a:bodyPr>
          <a:lstStyle/>
          <a:p>
            <a:r>
              <a:rPr lang="en-IN" sz="950" b="1" dirty="0">
                <a:solidFill>
                  <a:srgbClr val="9400D1"/>
                </a:solidFill>
                <a:latin typeface="Calibri (body)"/>
              </a:rPr>
              <a:t>In Crores</a:t>
            </a:r>
          </a:p>
        </p:txBody>
      </p:sp>
      <p:sp>
        <p:nvSpPr>
          <p:cNvPr id="18" name="TextBox 17">
            <a:extLst>
              <a:ext uri="{FF2B5EF4-FFF2-40B4-BE49-F238E27FC236}">
                <a16:creationId xmlns:a16="http://schemas.microsoft.com/office/drawing/2014/main" id="{7178E103-12E1-C697-9293-D452770F8D11}"/>
              </a:ext>
            </a:extLst>
          </p:cNvPr>
          <p:cNvSpPr txBox="1"/>
          <p:nvPr/>
        </p:nvSpPr>
        <p:spPr>
          <a:xfrm>
            <a:off x="6296627" y="5477976"/>
            <a:ext cx="1122744" cy="238527"/>
          </a:xfrm>
          <a:prstGeom prst="rect">
            <a:avLst/>
          </a:prstGeom>
          <a:noFill/>
        </p:spPr>
        <p:txBody>
          <a:bodyPr wrap="square" rtlCol="0">
            <a:spAutoFit/>
          </a:bodyPr>
          <a:lstStyle/>
          <a:p>
            <a:r>
              <a:rPr lang="en-IN" sz="950" b="1" dirty="0">
                <a:solidFill>
                  <a:srgbClr val="9400D1"/>
                </a:solidFill>
                <a:latin typeface="Calibri (body)"/>
              </a:rPr>
              <a:t>In Crores</a:t>
            </a:r>
          </a:p>
        </p:txBody>
      </p:sp>
      <p:sp>
        <p:nvSpPr>
          <p:cNvPr id="19" name="TextBox 18">
            <a:extLst>
              <a:ext uri="{FF2B5EF4-FFF2-40B4-BE49-F238E27FC236}">
                <a16:creationId xmlns:a16="http://schemas.microsoft.com/office/drawing/2014/main" id="{2AB06A5F-2827-1A5A-BADD-24A50FAFB0E3}"/>
              </a:ext>
            </a:extLst>
          </p:cNvPr>
          <p:cNvSpPr txBox="1"/>
          <p:nvPr/>
        </p:nvSpPr>
        <p:spPr>
          <a:xfrm>
            <a:off x="-66072" y="5452716"/>
            <a:ext cx="1122744" cy="238527"/>
          </a:xfrm>
          <a:prstGeom prst="rect">
            <a:avLst/>
          </a:prstGeom>
          <a:noFill/>
        </p:spPr>
        <p:txBody>
          <a:bodyPr wrap="square" rtlCol="0">
            <a:spAutoFit/>
          </a:bodyPr>
          <a:lstStyle/>
          <a:p>
            <a:r>
              <a:rPr lang="en-IN" sz="950" b="1" dirty="0">
                <a:solidFill>
                  <a:srgbClr val="9400D1"/>
                </a:solidFill>
                <a:latin typeface="Calibri (body)"/>
              </a:rPr>
              <a:t>Consolidated</a:t>
            </a:r>
          </a:p>
        </p:txBody>
      </p:sp>
      <p:sp>
        <p:nvSpPr>
          <p:cNvPr id="20" name="TextBox 19">
            <a:extLst>
              <a:ext uri="{FF2B5EF4-FFF2-40B4-BE49-F238E27FC236}">
                <a16:creationId xmlns:a16="http://schemas.microsoft.com/office/drawing/2014/main" id="{9F601C3D-2DC0-C9AC-ADDE-71AAFD7B8533}"/>
              </a:ext>
            </a:extLst>
          </p:cNvPr>
          <p:cNvSpPr txBox="1"/>
          <p:nvPr/>
        </p:nvSpPr>
        <p:spPr>
          <a:xfrm>
            <a:off x="-66072" y="1763315"/>
            <a:ext cx="1122744" cy="238527"/>
          </a:xfrm>
          <a:prstGeom prst="rect">
            <a:avLst/>
          </a:prstGeom>
          <a:noFill/>
        </p:spPr>
        <p:txBody>
          <a:bodyPr wrap="square" rtlCol="0">
            <a:spAutoFit/>
          </a:bodyPr>
          <a:lstStyle/>
          <a:p>
            <a:r>
              <a:rPr lang="en-IN" sz="950" b="1" dirty="0">
                <a:solidFill>
                  <a:srgbClr val="9400D1"/>
                </a:solidFill>
                <a:latin typeface="Calibri (body)"/>
              </a:rPr>
              <a:t>Consolidated</a:t>
            </a:r>
          </a:p>
        </p:txBody>
      </p:sp>
      <p:sp>
        <p:nvSpPr>
          <p:cNvPr id="3" name="Parallelogram 21">
            <a:extLst>
              <a:ext uri="{FF2B5EF4-FFF2-40B4-BE49-F238E27FC236}">
                <a16:creationId xmlns:a16="http://schemas.microsoft.com/office/drawing/2014/main" id="{2668D9B2-BF45-D616-18A4-B6B23A5B71FB}"/>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7" name="TextBox 6">
            <a:extLst>
              <a:ext uri="{FF2B5EF4-FFF2-40B4-BE49-F238E27FC236}">
                <a16:creationId xmlns:a16="http://schemas.microsoft.com/office/drawing/2014/main" id="{CB20D6AA-B4D7-3BCE-CC21-A5342ABDAEF0}"/>
              </a:ext>
            </a:extLst>
          </p:cNvPr>
          <p:cNvSpPr txBox="1"/>
          <p:nvPr/>
        </p:nvSpPr>
        <p:spPr>
          <a:xfrm>
            <a:off x="-39623" y="949161"/>
            <a:ext cx="2097023" cy="338554"/>
          </a:xfrm>
          <a:prstGeom prst="rect">
            <a:avLst/>
          </a:prstGeom>
          <a:noFill/>
        </p:spPr>
        <p:txBody>
          <a:bodyPr wrap="square" rtlCol="0">
            <a:spAutoFit/>
          </a:bodyPr>
          <a:lstStyle/>
          <a:p>
            <a:r>
              <a:rPr lang="en-IN" sz="1600" b="1" u="sng" dirty="0">
                <a:latin typeface="Calibri (body)"/>
              </a:rPr>
              <a:t>Financial Analysis</a:t>
            </a:r>
            <a:endParaRPr lang="en-IN" sz="1600" b="1" dirty="0">
              <a:solidFill>
                <a:srgbClr val="FF0000"/>
              </a:solidFill>
              <a:latin typeface="Calibri (body)"/>
            </a:endParaRPr>
          </a:p>
        </p:txBody>
      </p:sp>
    </p:spTree>
    <p:extLst>
      <p:ext uri="{BB962C8B-B14F-4D97-AF65-F5344CB8AC3E}">
        <p14:creationId xmlns:p14="http://schemas.microsoft.com/office/powerpoint/2010/main" val="651551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pPr/>
              <a:t>16</a:t>
            </a:fld>
            <a:endParaRPr lang="en-IN" dirty="0"/>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0EC337-477E-A48A-D6A7-49CBAE2B7F60}"/>
              </a:ext>
            </a:extLst>
          </p:cNvPr>
          <p:cNvSpPr txBox="1"/>
          <p:nvPr/>
        </p:nvSpPr>
        <p:spPr>
          <a:xfrm>
            <a:off x="2739149" y="941282"/>
            <a:ext cx="3981691" cy="307777"/>
          </a:xfrm>
          <a:prstGeom prst="rect">
            <a:avLst/>
          </a:prstGeom>
          <a:noFill/>
        </p:spPr>
        <p:txBody>
          <a:bodyPr wrap="square" rtlCol="0">
            <a:spAutoFit/>
          </a:bodyPr>
          <a:lstStyle/>
          <a:p>
            <a:r>
              <a:rPr lang="en-IN" sz="1400" b="1" dirty="0">
                <a:solidFill>
                  <a:srgbClr val="9400D1"/>
                </a:solidFill>
                <a:latin typeface="Calibri (body)"/>
              </a:rPr>
              <a:t>Annual Balance Sheet</a:t>
            </a:r>
          </a:p>
        </p:txBody>
      </p:sp>
      <p:sp>
        <p:nvSpPr>
          <p:cNvPr id="7" name="TextBox 6">
            <a:extLst>
              <a:ext uri="{FF2B5EF4-FFF2-40B4-BE49-F238E27FC236}">
                <a16:creationId xmlns:a16="http://schemas.microsoft.com/office/drawing/2014/main" id="{8903977F-A9B5-EFC1-D016-54C3DA83F041}"/>
              </a:ext>
            </a:extLst>
          </p:cNvPr>
          <p:cNvSpPr txBox="1"/>
          <p:nvPr/>
        </p:nvSpPr>
        <p:spPr>
          <a:xfrm>
            <a:off x="6296628" y="1058678"/>
            <a:ext cx="1122744" cy="238527"/>
          </a:xfrm>
          <a:prstGeom prst="rect">
            <a:avLst/>
          </a:prstGeom>
          <a:noFill/>
        </p:spPr>
        <p:txBody>
          <a:bodyPr wrap="square" rtlCol="0">
            <a:spAutoFit/>
          </a:bodyPr>
          <a:lstStyle/>
          <a:p>
            <a:r>
              <a:rPr lang="en-IN" sz="950" b="1" dirty="0">
                <a:solidFill>
                  <a:srgbClr val="9400D1"/>
                </a:solidFill>
                <a:latin typeface="Calibri (body)"/>
              </a:rPr>
              <a:t>In Crores</a:t>
            </a:r>
          </a:p>
        </p:txBody>
      </p:sp>
      <p:sp>
        <p:nvSpPr>
          <p:cNvPr id="8" name="TextBox 7">
            <a:extLst>
              <a:ext uri="{FF2B5EF4-FFF2-40B4-BE49-F238E27FC236}">
                <a16:creationId xmlns:a16="http://schemas.microsoft.com/office/drawing/2014/main" id="{046CB814-4383-313D-94EA-C45451F45BC6}"/>
              </a:ext>
            </a:extLst>
          </p:cNvPr>
          <p:cNvSpPr txBox="1"/>
          <p:nvPr/>
        </p:nvSpPr>
        <p:spPr>
          <a:xfrm>
            <a:off x="-66072" y="1048899"/>
            <a:ext cx="1122744" cy="238527"/>
          </a:xfrm>
          <a:prstGeom prst="rect">
            <a:avLst/>
          </a:prstGeom>
          <a:noFill/>
        </p:spPr>
        <p:txBody>
          <a:bodyPr wrap="square" rtlCol="0">
            <a:spAutoFit/>
          </a:bodyPr>
          <a:lstStyle/>
          <a:p>
            <a:r>
              <a:rPr lang="en-IN" sz="950" b="1" dirty="0">
                <a:solidFill>
                  <a:srgbClr val="9400D1"/>
                </a:solidFill>
                <a:latin typeface="Calibri (body)"/>
              </a:rPr>
              <a:t>Consolidated</a:t>
            </a:r>
          </a:p>
        </p:txBody>
      </p:sp>
      <p:sp>
        <p:nvSpPr>
          <p:cNvPr id="22" name="TextBox 21">
            <a:extLst>
              <a:ext uri="{FF2B5EF4-FFF2-40B4-BE49-F238E27FC236}">
                <a16:creationId xmlns:a16="http://schemas.microsoft.com/office/drawing/2014/main" id="{4B3E77EE-477A-2FCA-E7F6-22F585805390}"/>
              </a:ext>
            </a:extLst>
          </p:cNvPr>
          <p:cNvSpPr txBox="1"/>
          <p:nvPr/>
        </p:nvSpPr>
        <p:spPr>
          <a:xfrm>
            <a:off x="3158249" y="4435386"/>
            <a:ext cx="3981691" cy="307777"/>
          </a:xfrm>
          <a:prstGeom prst="rect">
            <a:avLst/>
          </a:prstGeom>
          <a:noFill/>
        </p:spPr>
        <p:txBody>
          <a:bodyPr wrap="square" rtlCol="0">
            <a:spAutoFit/>
          </a:bodyPr>
          <a:lstStyle/>
          <a:p>
            <a:r>
              <a:rPr lang="en-IN" sz="1400" b="1" dirty="0">
                <a:solidFill>
                  <a:srgbClr val="9400D1"/>
                </a:solidFill>
                <a:latin typeface="Calibri (body)"/>
              </a:rPr>
              <a:t>Ratios</a:t>
            </a:r>
          </a:p>
        </p:txBody>
      </p:sp>
      <p:sp>
        <p:nvSpPr>
          <p:cNvPr id="24" name="TextBox 23">
            <a:extLst>
              <a:ext uri="{FF2B5EF4-FFF2-40B4-BE49-F238E27FC236}">
                <a16:creationId xmlns:a16="http://schemas.microsoft.com/office/drawing/2014/main" id="{02BF15E8-DEE2-7F8A-AD24-C6FFFB51C95F}"/>
              </a:ext>
            </a:extLst>
          </p:cNvPr>
          <p:cNvSpPr txBox="1"/>
          <p:nvPr/>
        </p:nvSpPr>
        <p:spPr>
          <a:xfrm>
            <a:off x="2739149" y="9681774"/>
            <a:ext cx="275844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Company Analysis, Consensus</a:t>
            </a:r>
          </a:p>
        </p:txBody>
      </p:sp>
      <p:pic>
        <p:nvPicPr>
          <p:cNvPr id="9" name="Picture 8">
            <a:extLst>
              <a:ext uri="{FF2B5EF4-FFF2-40B4-BE49-F238E27FC236}">
                <a16:creationId xmlns:a16="http://schemas.microsoft.com/office/drawing/2014/main" id="{76691222-1682-3575-BC99-6D507DFA5280}"/>
              </a:ext>
            </a:extLst>
          </p:cNvPr>
          <p:cNvPicPr>
            <a:picLocks noChangeAspect="1"/>
          </p:cNvPicPr>
          <p:nvPr/>
        </p:nvPicPr>
        <p:blipFill>
          <a:blip r:embed="rId4"/>
          <a:stretch>
            <a:fillRect/>
          </a:stretch>
        </p:blipFill>
        <p:spPr>
          <a:xfrm>
            <a:off x="33035" y="4761453"/>
            <a:ext cx="6791928" cy="4920321"/>
          </a:xfrm>
          <a:prstGeom prst="rect">
            <a:avLst/>
          </a:prstGeom>
        </p:spPr>
      </p:pic>
      <p:graphicFrame>
        <p:nvGraphicFramePr>
          <p:cNvPr id="3" name="Table 2">
            <a:extLst>
              <a:ext uri="{FF2B5EF4-FFF2-40B4-BE49-F238E27FC236}">
                <a16:creationId xmlns:a16="http://schemas.microsoft.com/office/drawing/2014/main" id="{1FBDDE38-173A-ACDD-B6CE-A6E14E57FBD7}"/>
              </a:ext>
            </a:extLst>
          </p:cNvPr>
          <p:cNvGraphicFramePr>
            <a:graphicFrameLocks noGrp="1"/>
          </p:cNvGraphicFramePr>
          <p:nvPr>
            <p:extLst>
              <p:ext uri="{D42A27DB-BD31-4B8C-83A1-F6EECF244321}">
                <p14:modId xmlns:p14="http://schemas.microsoft.com/office/powerpoint/2010/main" val="4059770165"/>
              </p:ext>
            </p:extLst>
          </p:nvPr>
        </p:nvGraphicFramePr>
        <p:xfrm>
          <a:off x="33035" y="1286607"/>
          <a:ext cx="6791926" cy="3187146"/>
        </p:xfrm>
        <a:graphic>
          <a:graphicData uri="http://schemas.openxmlformats.org/drawingml/2006/table">
            <a:tbl>
              <a:tblPr/>
              <a:tblGrid>
                <a:gridCol w="1571466">
                  <a:extLst>
                    <a:ext uri="{9D8B030D-6E8A-4147-A177-3AD203B41FA5}">
                      <a16:colId xmlns:a16="http://schemas.microsoft.com/office/drawing/2014/main" val="3324553439"/>
                    </a:ext>
                  </a:extLst>
                </a:gridCol>
                <a:gridCol w="745780">
                  <a:extLst>
                    <a:ext uri="{9D8B030D-6E8A-4147-A177-3AD203B41FA5}">
                      <a16:colId xmlns:a16="http://schemas.microsoft.com/office/drawing/2014/main" val="1272425440"/>
                    </a:ext>
                  </a:extLst>
                </a:gridCol>
                <a:gridCol w="745780">
                  <a:extLst>
                    <a:ext uri="{9D8B030D-6E8A-4147-A177-3AD203B41FA5}">
                      <a16:colId xmlns:a16="http://schemas.microsoft.com/office/drawing/2014/main" val="858251752"/>
                    </a:ext>
                  </a:extLst>
                </a:gridCol>
                <a:gridCol w="745780">
                  <a:extLst>
                    <a:ext uri="{9D8B030D-6E8A-4147-A177-3AD203B41FA5}">
                      <a16:colId xmlns:a16="http://schemas.microsoft.com/office/drawing/2014/main" val="626176705"/>
                    </a:ext>
                  </a:extLst>
                </a:gridCol>
                <a:gridCol w="745780">
                  <a:extLst>
                    <a:ext uri="{9D8B030D-6E8A-4147-A177-3AD203B41FA5}">
                      <a16:colId xmlns:a16="http://schemas.microsoft.com/office/drawing/2014/main" val="2419286878"/>
                    </a:ext>
                  </a:extLst>
                </a:gridCol>
                <a:gridCol w="745780">
                  <a:extLst>
                    <a:ext uri="{9D8B030D-6E8A-4147-A177-3AD203B41FA5}">
                      <a16:colId xmlns:a16="http://schemas.microsoft.com/office/drawing/2014/main" val="2939440051"/>
                    </a:ext>
                  </a:extLst>
                </a:gridCol>
                <a:gridCol w="745780">
                  <a:extLst>
                    <a:ext uri="{9D8B030D-6E8A-4147-A177-3AD203B41FA5}">
                      <a16:colId xmlns:a16="http://schemas.microsoft.com/office/drawing/2014/main" val="1573495660"/>
                    </a:ext>
                  </a:extLst>
                </a:gridCol>
                <a:gridCol w="745780">
                  <a:extLst>
                    <a:ext uri="{9D8B030D-6E8A-4147-A177-3AD203B41FA5}">
                      <a16:colId xmlns:a16="http://schemas.microsoft.com/office/drawing/2014/main" val="897286191"/>
                    </a:ext>
                  </a:extLst>
                </a:gridCol>
              </a:tblGrid>
              <a:tr h="167012">
                <a:tc>
                  <a:txBody>
                    <a:bodyPr/>
                    <a:lstStyle/>
                    <a:p>
                      <a:pPr algn="l" fontAlgn="b"/>
                      <a:r>
                        <a:rPr lang="en-IN" sz="900" b="0" i="0" u="none" strike="noStrike" dirty="0">
                          <a:solidFill>
                            <a:srgbClr val="FFFFFF"/>
                          </a:solidFill>
                          <a:effectLst/>
                          <a:highlight>
                            <a:srgbClr val="A02B93"/>
                          </a:highlight>
                          <a:latin typeface="calibri" panose="020F0502020204030204" pitchFamily="34" charset="0"/>
                        </a:rPr>
                        <a:t>Balance Sheet</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12700" cap="flat" cmpd="sng" algn="ctr">
                      <a:solidFill>
                        <a:schemeClr val="accent5">
                          <a:lumMod val="75000"/>
                        </a:schemeClr>
                      </a:solidFill>
                      <a:prstDash val="solid"/>
                      <a:round/>
                      <a:headEnd type="none" w="med" len="med"/>
                      <a:tailEnd type="none" w="med" len="med"/>
                    </a:lnT>
                    <a:lnB>
                      <a:noFill/>
                    </a:lnB>
                    <a:solidFill>
                      <a:srgbClr val="A02B93"/>
                    </a:solidFill>
                  </a:tcPr>
                </a:tc>
                <a:tc>
                  <a:txBody>
                    <a:bodyPr/>
                    <a:lstStyle/>
                    <a:p>
                      <a:pPr algn="r" fontAlgn="b"/>
                      <a:r>
                        <a:rPr lang="en-IN" sz="900" b="0" i="0" u="none" strike="noStrike">
                          <a:solidFill>
                            <a:srgbClr val="FFFFFF"/>
                          </a:solidFill>
                          <a:effectLst/>
                          <a:highlight>
                            <a:srgbClr val="A02B93"/>
                          </a:highlight>
                          <a:latin typeface="calibri" panose="020F0502020204030204" pitchFamily="34" charset="0"/>
                        </a:rPr>
                        <a:t>Mar-18</a:t>
                      </a:r>
                    </a:p>
                  </a:txBody>
                  <a:tcPr marL="6959" marR="6959" marT="6959" marB="0" anchor="b">
                    <a:lnL>
                      <a:noFill/>
                    </a:lnL>
                    <a:lnR>
                      <a:noFill/>
                    </a:lnR>
                    <a:lnT w="1270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900" b="0" i="0" u="none" strike="noStrike">
                          <a:solidFill>
                            <a:srgbClr val="FFFFFF"/>
                          </a:solidFill>
                          <a:effectLst/>
                          <a:highlight>
                            <a:srgbClr val="A02B93"/>
                          </a:highlight>
                          <a:latin typeface="calibri" panose="020F0502020204030204" pitchFamily="34" charset="0"/>
                        </a:rPr>
                        <a:t>Mar-19</a:t>
                      </a:r>
                    </a:p>
                  </a:txBody>
                  <a:tcPr marL="6959" marR="6959" marT="6959" marB="0" anchor="b">
                    <a:lnL>
                      <a:noFill/>
                    </a:lnL>
                    <a:lnR>
                      <a:noFill/>
                    </a:lnR>
                    <a:lnT w="1270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900" b="0" i="0" u="none" strike="noStrike">
                          <a:solidFill>
                            <a:srgbClr val="FFFFFF"/>
                          </a:solidFill>
                          <a:effectLst/>
                          <a:highlight>
                            <a:srgbClr val="A02B93"/>
                          </a:highlight>
                          <a:latin typeface="calibri" panose="020F0502020204030204" pitchFamily="34" charset="0"/>
                        </a:rPr>
                        <a:t>Mar-20</a:t>
                      </a:r>
                    </a:p>
                  </a:txBody>
                  <a:tcPr marL="6959" marR="6959" marT="6959" marB="0" anchor="b">
                    <a:lnL>
                      <a:noFill/>
                    </a:lnL>
                    <a:lnR>
                      <a:noFill/>
                    </a:lnR>
                    <a:lnT w="1270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900" b="0" i="0" u="none" strike="noStrike">
                          <a:solidFill>
                            <a:srgbClr val="FFFFFF"/>
                          </a:solidFill>
                          <a:effectLst/>
                          <a:highlight>
                            <a:srgbClr val="A02B93"/>
                          </a:highlight>
                          <a:latin typeface="calibri" panose="020F0502020204030204" pitchFamily="34" charset="0"/>
                        </a:rPr>
                        <a:t>Mar-21</a:t>
                      </a:r>
                    </a:p>
                  </a:txBody>
                  <a:tcPr marL="6959" marR="6959" marT="6959" marB="0" anchor="b">
                    <a:lnL>
                      <a:noFill/>
                    </a:lnL>
                    <a:lnR>
                      <a:noFill/>
                    </a:lnR>
                    <a:lnT w="1270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900" b="0" i="0" u="none" strike="noStrike">
                          <a:solidFill>
                            <a:srgbClr val="FFFFFF"/>
                          </a:solidFill>
                          <a:effectLst/>
                          <a:highlight>
                            <a:srgbClr val="A02B93"/>
                          </a:highlight>
                          <a:latin typeface="calibri" panose="020F0502020204030204" pitchFamily="34" charset="0"/>
                        </a:rPr>
                        <a:t>Mar-22</a:t>
                      </a:r>
                    </a:p>
                  </a:txBody>
                  <a:tcPr marL="6959" marR="6959" marT="6959" marB="0" anchor="b">
                    <a:lnL>
                      <a:noFill/>
                    </a:lnL>
                    <a:lnR>
                      <a:noFill/>
                    </a:lnR>
                    <a:lnT w="1270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900" b="0" i="0" u="none" strike="noStrike">
                          <a:solidFill>
                            <a:srgbClr val="FFFFFF"/>
                          </a:solidFill>
                          <a:effectLst/>
                          <a:highlight>
                            <a:srgbClr val="A02B93"/>
                          </a:highlight>
                          <a:latin typeface="calibri" panose="020F0502020204030204" pitchFamily="34" charset="0"/>
                        </a:rPr>
                        <a:t>Mar-23</a:t>
                      </a:r>
                    </a:p>
                  </a:txBody>
                  <a:tcPr marL="6959" marR="6959" marT="6959" marB="0" anchor="b">
                    <a:lnL>
                      <a:noFill/>
                    </a:lnL>
                    <a:lnR>
                      <a:noFill/>
                    </a:lnR>
                    <a:lnT w="1270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solidFill>
                      <a:srgbClr val="A02B93"/>
                    </a:solidFill>
                  </a:tcPr>
                </a:tc>
                <a:tc>
                  <a:txBody>
                    <a:bodyPr/>
                    <a:lstStyle/>
                    <a:p>
                      <a:pPr algn="r" fontAlgn="b"/>
                      <a:r>
                        <a:rPr lang="en-IN" sz="900" b="0" i="0" u="none" strike="noStrike">
                          <a:solidFill>
                            <a:srgbClr val="FFFFFF"/>
                          </a:solidFill>
                          <a:effectLst/>
                          <a:highlight>
                            <a:srgbClr val="A02B93"/>
                          </a:highlight>
                          <a:latin typeface="calibri" panose="020F0502020204030204" pitchFamily="34" charset="0"/>
                        </a:rPr>
                        <a:t>Mar-24</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1270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solidFill>
                      <a:srgbClr val="A02B93"/>
                    </a:solidFill>
                  </a:tcPr>
                </a:tc>
                <a:extLst>
                  <a:ext uri="{0D108BD9-81ED-4DB2-BD59-A6C34878D82A}">
                    <a16:rowId xmlns:a16="http://schemas.microsoft.com/office/drawing/2014/main" val="245726940"/>
                  </a:ext>
                </a:extLst>
              </a:tr>
              <a:tr h="167012">
                <a:tc>
                  <a:txBody>
                    <a:bodyPr/>
                    <a:lstStyle/>
                    <a:p>
                      <a:pPr algn="l" fontAlgn="b"/>
                      <a:r>
                        <a:rPr lang="en-IN" sz="900" b="0" i="0" u="none" strike="noStrike" dirty="0">
                          <a:solidFill>
                            <a:srgbClr val="000000"/>
                          </a:solidFill>
                          <a:effectLst/>
                          <a:latin typeface="calibri" panose="020F0502020204030204" pitchFamily="34" charset="0"/>
                        </a:rPr>
                        <a:t>Equity Share Capital</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57.21</a:t>
                      </a:r>
                    </a:p>
                  </a:txBody>
                  <a:tcPr marL="6959" marR="6959" marT="6959" marB="0" anchor="b">
                    <a:lnL>
                      <a:noFill/>
                    </a:lnL>
                    <a:lnR>
                      <a:noFill/>
                    </a:lnR>
                    <a:lnT w="6350" cap="flat" cmpd="sng" algn="ctr">
                      <a:solidFill>
                        <a:srgbClr val="A02B93"/>
                      </a:solidFill>
                      <a:prstDash val="solid"/>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57.21</a:t>
                      </a:r>
                    </a:p>
                  </a:txBody>
                  <a:tcPr marL="6959" marR="6959" marT="6959" marB="0" anchor="b">
                    <a:lnL>
                      <a:noFill/>
                    </a:lnL>
                    <a:lnR>
                      <a:noFill/>
                    </a:lnR>
                    <a:lnT w="6350" cap="flat" cmpd="sng" algn="ctr">
                      <a:solidFill>
                        <a:srgbClr val="A02B93"/>
                      </a:solidFill>
                      <a:prstDash val="solid"/>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57.21</a:t>
                      </a:r>
                    </a:p>
                  </a:txBody>
                  <a:tcPr marL="6959" marR="6959" marT="6959" marB="0" anchor="b">
                    <a:lnL>
                      <a:noFill/>
                    </a:lnL>
                    <a:lnR>
                      <a:noFill/>
                    </a:lnR>
                    <a:lnT w="6350" cap="flat" cmpd="sng" algn="ctr">
                      <a:solidFill>
                        <a:srgbClr val="A02B93"/>
                      </a:solidFill>
                      <a:prstDash val="solid"/>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63.51</a:t>
                      </a:r>
                    </a:p>
                  </a:txBody>
                  <a:tcPr marL="6959" marR="6959" marT="6959" marB="0" anchor="b">
                    <a:lnL>
                      <a:noFill/>
                    </a:lnL>
                    <a:lnR>
                      <a:noFill/>
                    </a:lnR>
                    <a:lnT w="6350" cap="flat" cmpd="sng" algn="ctr">
                      <a:solidFill>
                        <a:srgbClr val="A02B93"/>
                      </a:solidFill>
                      <a:prstDash val="solid"/>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63.51</a:t>
                      </a:r>
                    </a:p>
                  </a:txBody>
                  <a:tcPr marL="6959" marR="6959" marT="6959" marB="0" anchor="b">
                    <a:lnL>
                      <a:noFill/>
                    </a:lnL>
                    <a:lnR>
                      <a:noFill/>
                    </a:lnR>
                    <a:lnT w="6350" cap="flat" cmpd="sng" algn="ctr">
                      <a:solidFill>
                        <a:srgbClr val="A02B93"/>
                      </a:solidFill>
                      <a:prstDash val="solid"/>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63.51</a:t>
                      </a:r>
                    </a:p>
                  </a:txBody>
                  <a:tcPr marL="6959" marR="6959" marT="6959" marB="0" anchor="b">
                    <a:lnL>
                      <a:noFill/>
                    </a:lnL>
                    <a:lnR>
                      <a:noFill/>
                    </a:lnR>
                    <a:lnT w="6350" cap="flat" cmpd="sng" algn="ctr">
                      <a:solidFill>
                        <a:srgbClr val="A02B93"/>
                      </a:solidFill>
                      <a:prstDash val="solid"/>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highlight>
                            <a:srgbClr val="D9D9D9"/>
                          </a:highlight>
                          <a:latin typeface="calibri" panose="020F0502020204030204" pitchFamily="34" charset="0"/>
                        </a:rPr>
                        <a:t>₹ 63.51</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rgbClr val="A02B93"/>
                      </a:solidFill>
                      <a:prstDash val="solid"/>
                      <a:round/>
                      <a:headEnd type="none" w="med" len="med"/>
                      <a:tailEnd type="none" w="med" len="med"/>
                    </a:lnT>
                    <a:lnB w="6350" cap="flat" cmpd="sng" algn="ctr">
                      <a:solidFill>
                        <a:srgbClr val="890980"/>
                      </a:solidFill>
                      <a:prstDash val="dot"/>
                      <a:round/>
                      <a:headEnd type="none" w="med" len="med"/>
                      <a:tailEnd type="none" w="med" len="med"/>
                    </a:lnB>
                    <a:solidFill>
                      <a:srgbClr val="D9D9D9"/>
                    </a:solidFill>
                  </a:tcPr>
                </a:tc>
                <a:extLst>
                  <a:ext uri="{0D108BD9-81ED-4DB2-BD59-A6C34878D82A}">
                    <a16:rowId xmlns:a16="http://schemas.microsoft.com/office/drawing/2014/main" val="3053688230"/>
                  </a:ext>
                </a:extLst>
              </a:tr>
              <a:tr h="167012">
                <a:tc>
                  <a:txBody>
                    <a:bodyPr/>
                    <a:lstStyle/>
                    <a:p>
                      <a:pPr algn="l" fontAlgn="b"/>
                      <a:r>
                        <a:rPr lang="en-IN" sz="900" b="0" i="0" u="none" strike="noStrike">
                          <a:solidFill>
                            <a:srgbClr val="000000"/>
                          </a:solidFill>
                          <a:effectLst/>
                          <a:latin typeface="calibri" panose="020F0502020204030204" pitchFamily="34" charset="0"/>
                        </a:rPr>
                        <a:t>Reserves</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9,719.47</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9,982.61</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9,872.81</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11,379.62</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11,688.62</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12,814.27</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highlight>
                            <a:srgbClr val="D9D9D9"/>
                          </a:highlight>
                          <a:latin typeface="calibri" panose="020F0502020204030204" pitchFamily="34" charset="0"/>
                        </a:rPr>
                        <a:t>₹ 13,838.68</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solidFill>
                      <a:srgbClr val="D9D9D9"/>
                    </a:solidFill>
                  </a:tcPr>
                </a:tc>
                <a:extLst>
                  <a:ext uri="{0D108BD9-81ED-4DB2-BD59-A6C34878D82A}">
                    <a16:rowId xmlns:a16="http://schemas.microsoft.com/office/drawing/2014/main" val="1699482296"/>
                  </a:ext>
                </a:extLst>
              </a:tr>
              <a:tr h="167012">
                <a:tc>
                  <a:txBody>
                    <a:bodyPr/>
                    <a:lstStyle/>
                    <a:p>
                      <a:pPr algn="l" fontAlgn="b"/>
                      <a:r>
                        <a:rPr lang="en-IN" sz="900" b="0" i="0" u="none" strike="noStrike" dirty="0">
                          <a:solidFill>
                            <a:srgbClr val="000000"/>
                          </a:solidFill>
                          <a:effectLst/>
                          <a:latin typeface="calibri" panose="020F0502020204030204" pitchFamily="34" charset="0"/>
                        </a:rPr>
                        <a:t>Borrowings</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4,661.15</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5,110.76</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6,763.89</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7,333.51</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7,060.91</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6,420.53</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highlight>
                            <a:srgbClr val="D9D9D9"/>
                          </a:highlight>
                          <a:latin typeface="calibri" panose="020F0502020204030204" pitchFamily="34" charset="0"/>
                        </a:rPr>
                        <a:t>₹ 4,905.10</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solidFill>
                      <a:srgbClr val="D9D9D9"/>
                    </a:solidFill>
                  </a:tcPr>
                </a:tc>
                <a:extLst>
                  <a:ext uri="{0D108BD9-81ED-4DB2-BD59-A6C34878D82A}">
                    <a16:rowId xmlns:a16="http://schemas.microsoft.com/office/drawing/2014/main" val="4067835575"/>
                  </a:ext>
                </a:extLst>
              </a:tr>
              <a:tr h="167012">
                <a:tc>
                  <a:txBody>
                    <a:bodyPr/>
                    <a:lstStyle/>
                    <a:p>
                      <a:pPr algn="l" fontAlgn="b"/>
                      <a:r>
                        <a:rPr lang="en-IN" sz="900" b="0" i="0" u="none" strike="noStrike">
                          <a:solidFill>
                            <a:srgbClr val="000000"/>
                          </a:solidFill>
                          <a:effectLst/>
                          <a:latin typeface="calibri" panose="020F0502020204030204" pitchFamily="34" charset="0"/>
                        </a:rPr>
                        <a:t>Other Liabilities</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5,619.84</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5,000.31</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6,511.57</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7,039.78</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8,228.24</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7,989.00</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highlight>
                            <a:srgbClr val="D9D9D9"/>
                          </a:highlight>
                          <a:latin typeface="calibri" panose="020F0502020204030204" pitchFamily="34" charset="0"/>
                        </a:rPr>
                        <a:t>₹ 8,150.06</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83108897"/>
                  </a:ext>
                </a:extLst>
              </a:tr>
              <a:tr h="173971">
                <a:tc>
                  <a:txBody>
                    <a:bodyPr/>
                    <a:lstStyle/>
                    <a:p>
                      <a:pPr algn="l" fontAlgn="b"/>
                      <a:r>
                        <a:rPr lang="en-IN" sz="900" b="1" i="0" u="none" strike="noStrike" dirty="0">
                          <a:solidFill>
                            <a:srgbClr val="000000"/>
                          </a:solidFill>
                          <a:effectLst/>
                          <a:latin typeface="calibri" panose="020F0502020204030204" pitchFamily="34" charset="0"/>
                        </a:rPr>
                        <a:t>Total Liabilities</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dirty="0">
                          <a:solidFill>
                            <a:srgbClr val="000000"/>
                          </a:solidFill>
                          <a:effectLst/>
                          <a:latin typeface="calibri" panose="020F0502020204030204" pitchFamily="34" charset="0"/>
                        </a:rPr>
                        <a:t>₹ 20,057.67</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a:solidFill>
                            <a:srgbClr val="000000"/>
                          </a:solidFill>
                          <a:effectLst/>
                          <a:latin typeface="calibri" panose="020F0502020204030204" pitchFamily="34" charset="0"/>
                        </a:rPr>
                        <a:t>₹ 20,150.89</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dirty="0">
                          <a:solidFill>
                            <a:srgbClr val="000000"/>
                          </a:solidFill>
                          <a:effectLst/>
                          <a:latin typeface="calibri" panose="020F0502020204030204" pitchFamily="34" charset="0"/>
                        </a:rPr>
                        <a:t>₹ 23,205.48</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dirty="0">
                          <a:solidFill>
                            <a:srgbClr val="000000"/>
                          </a:solidFill>
                          <a:effectLst/>
                          <a:latin typeface="calibri" panose="020F0502020204030204" pitchFamily="34" charset="0"/>
                        </a:rPr>
                        <a:t>₹ 25,816.42</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dirty="0">
                          <a:solidFill>
                            <a:srgbClr val="000000"/>
                          </a:solidFill>
                          <a:effectLst/>
                          <a:latin typeface="calibri" panose="020F0502020204030204" pitchFamily="34" charset="0"/>
                        </a:rPr>
                        <a:t>₹ 27,041.28</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dirty="0">
                          <a:solidFill>
                            <a:srgbClr val="000000"/>
                          </a:solidFill>
                          <a:effectLst/>
                          <a:latin typeface="calibri" panose="020F0502020204030204" pitchFamily="34" charset="0"/>
                        </a:rPr>
                        <a:t>₹ 27,287.31</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dirty="0">
                          <a:solidFill>
                            <a:srgbClr val="000000"/>
                          </a:solidFill>
                          <a:effectLst/>
                          <a:highlight>
                            <a:srgbClr val="D9D9D9"/>
                          </a:highlight>
                          <a:latin typeface="calibri" panose="020F0502020204030204" pitchFamily="34" charset="0"/>
                        </a:rPr>
                        <a:t>₹ 26,957.35</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508169021"/>
                  </a:ext>
                </a:extLst>
              </a:tr>
              <a:tr h="167012">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r>
                        <a:rPr lang="en-IN" sz="900" b="0" i="0" u="none" strike="noStrike" dirty="0">
                          <a:solidFill>
                            <a:srgbClr val="000000"/>
                          </a:solidFill>
                          <a:effectLst/>
                          <a:latin typeface="calibri" panose="020F0502020204030204" pitchFamily="34" charset="0"/>
                        </a:rPr>
                        <a:t> </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r>
                        <a:rPr lang="en-IN" sz="900" b="0" i="0" u="none" strike="noStrike">
                          <a:solidFill>
                            <a:srgbClr val="000000"/>
                          </a:solidFill>
                          <a:effectLst/>
                          <a:latin typeface="calibri" panose="020F0502020204030204" pitchFamily="34" charset="0"/>
                        </a:rPr>
                        <a:t> </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r>
                        <a:rPr lang="en-IN" sz="900" b="0" i="0" u="none" strike="noStrike">
                          <a:solidFill>
                            <a:srgbClr val="000000"/>
                          </a:solidFill>
                          <a:effectLst/>
                          <a:latin typeface="calibri" panose="020F0502020204030204" pitchFamily="34" charset="0"/>
                        </a:rPr>
                        <a:t> </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r>
                        <a:rPr lang="en-IN" sz="900" b="0" i="0" u="none" strike="noStrike">
                          <a:solidFill>
                            <a:srgbClr val="000000"/>
                          </a:solidFill>
                          <a:effectLst/>
                          <a:latin typeface="calibri" panose="020F0502020204030204" pitchFamily="34" charset="0"/>
                        </a:rPr>
                        <a:t> </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r>
                        <a:rPr lang="en-IN" sz="900" b="0" i="0" u="none" strike="noStrike">
                          <a:solidFill>
                            <a:srgbClr val="000000"/>
                          </a:solidFill>
                          <a:effectLst/>
                          <a:latin typeface="calibri" panose="020F0502020204030204" pitchFamily="34" charset="0"/>
                        </a:rPr>
                        <a:t> </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r>
                        <a:rPr lang="en-IN" sz="900" b="0" i="0" u="none" strike="noStrike">
                          <a:solidFill>
                            <a:srgbClr val="000000"/>
                          </a:solidFill>
                          <a:effectLst/>
                          <a:latin typeface="calibri" panose="020F0502020204030204" pitchFamily="34" charset="0"/>
                        </a:rPr>
                        <a:t> </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r>
                        <a:rPr lang="en-IN" sz="900" b="0" i="0" u="none" strike="noStrike">
                          <a:solidFill>
                            <a:srgbClr val="000000"/>
                          </a:solidFill>
                          <a:effectLst/>
                          <a:highlight>
                            <a:srgbClr val="D9D9D9"/>
                          </a:highlight>
                          <a:latin typeface="calibri" panose="020F0502020204030204" pitchFamily="34" charset="0"/>
                        </a:rPr>
                        <a:t> </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chemeClr val="accent5">
                          <a:lumMod val="75000"/>
                        </a:schemeClr>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4128425379"/>
                  </a:ext>
                </a:extLst>
              </a:tr>
              <a:tr h="167012">
                <a:tc>
                  <a:txBody>
                    <a:bodyPr/>
                    <a:lstStyle/>
                    <a:p>
                      <a:pPr algn="l" fontAlgn="b"/>
                      <a:r>
                        <a:rPr lang="en-IN" sz="900" b="0" i="0" u="none" strike="noStrike">
                          <a:solidFill>
                            <a:srgbClr val="000000"/>
                          </a:solidFill>
                          <a:effectLst/>
                          <a:latin typeface="calibri" panose="020F0502020204030204" pitchFamily="34" charset="0"/>
                        </a:rPr>
                        <a:t>Fixed Assets Net Block</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10,403.08</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11,754.02</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15,448.40</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16,419.57</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17,591.32</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17,652.94</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highlight>
                            <a:srgbClr val="D9D9D9"/>
                          </a:highlight>
                          <a:latin typeface="calibri" panose="020F0502020204030204" pitchFamily="34" charset="0"/>
                        </a:rPr>
                        <a:t>₹ 17,071.15</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a:noFill/>
                    </a:lnT>
                    <a:lnB w="6350" cap="flat" cmpd="sng" algn="ctr">
                      <a:solidFill>
                        <a:srgbClr val="890980"/>
                      </a:solidFill>
                      <a:prstDash val="dot"/>
                      <a:round/>
                      <a:headEnd type="none" w="med" len="med"/>
                      <a:tailEnd type="none" w="med" len="med"/>
                    </a:lnB>
                    <a:solidFill>
                      <a:srgbClr val="D9D9D9"/>
                    </a:solidFill>
                  </a:tcPr>
                </a:tc>
                <a:extLst>
                  <a:ext uri="{0D108BD9-81ED-4DB2-BD59-A6C34878D82A}">
                    <a16:rowId xmlns:a16="http://schemas.microsoft.com/office/drawing/2014/main" val="1339913345"/>
                  </a:ext>
                </a:extLst>
              </a:tr>
              <a:tr h="167012">
                <a:tc>
                  <a:txBody>
                    <a:bodyPr/>
                    <a:lstStyle/>
                    <a:p>
                      <a:pPr algn="l" fontAlgn="b"/>
                      <a:r>
                        <a:rPr lang="en-IN" sz="900" b="0" i="0" u="none" strike="noStrike">
                          <a:solidFill>
                            <a:srgbClr val="000000"/>
                          </a:solidFill>
                          <a:effectLst/>
                          <a:latin typeface="calibri" panose="020F0502020204030204" pitchFamily="34" charset="0"/>
                        </a:rPr>
                        <a:t>Capital Work in Progress</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2,304.07</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1,539.30</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1,641.98</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1,106.51</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618.23</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252.56</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highlight>
                            <a:srgbClr val="D9D9D9"/>
                          </a:highlight>
                          <a:latin typeface="calibri" panose="020F0502020204030204" pitchFamily="34" charset="0"/>
                        </a:rPr>
                        <a:t>₹ 282.98</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solidFill>
                      <a:srgbClr val="D9D9D9"/>
                    </a:solidFill>
                  </a:tcPr>
                </a:tc>
                <a:extLst>
                  <a:ext uri="{0D108BD9-81ED-4DB2-BD59-A6C34878D82A}">
                    <a16:rowId xmlns:a16="http://schemas.microsoft.com/office/drawing/2014/main" val="1842671111"/>
                  </a:ext>
                </a:extLst>
              </a:tr>
              <a:tr h="167012">
                <a:tc>
                  <a:txBody>
                    <a:bodyPr/>
                    <a:lstStyle/>
                    <a:p>
                      <a:pPr algn="l" fontAlgn="b"/>
                      <a:r>
                        <a:rPr lang="en-IN" sz="900" b="0" i="0" u="none" strike="noStrike">
                          <a:solidFill>
                            <a:srgbClr val="000000"/>
                          </a:solidFill>
                          <a:effectLst/>
                          <a:latin typeface="calibri" panose="020F0502020204030204" pitchFamily="34" charset="0"/>
                        </a:rPr>
                        <a:t>Investments</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1,342.50</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6.02</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19.42</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109.61</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481.26</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435.77</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highlight>
                            <a:srgbClr val="D9D9D9"/>
                          </a:highlight>
                          <a:latin typeface="calibri" panose="020F0502020204030204" pitchFamily="34" charset="0"/>
                        </a:rPr>
                        <a:t>₹ 531.66</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893164362"/>
                  </a:ext>
                </a:extLst>
              </a:tr>
              <a:tr h="167012">
                <a:tc>
                  <a:txBody>
                    <a:bodyPr/>
                    <a:lstStyle/>
                    <a:p>
                      <a:pPr algn="l" fontAlgn="b"/>
                      <a:r>
                        <a:rPr lang="en-IN" sz="900" b="1" i="0" u="none" strike="noStrike" dirty="0">
                          <a:solidFill>
                            <a:srgbClr val="000000"/>
                          </a:solidFill>
                          <a:effectLst/>
                          <a:latin typeface="calibri" panose="020F0502020204030204" pitchFamily="34" charset="0"/>
                        </a:rPr>
                        <a:t>Total Non-Current Assets</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900" b="1" i="0" u="none" strike="noStrike" dirty="0">
                          <a:solidFill>
                            <a:srgbClr val="000000"/>
                          </a:solidFill>
                          <a:effectLst/>
                          <a:latin typeface="calibri" panose="020F0502020204030204" pitchFamily="34" charset="0"/>
                        </a:rPr>
                        <a:t>₹ 14,049.65</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900" b="1" i="0" u="none" strike="noStrike">
                          <a:solidFill>
                            <a:srgbClr val="000000"/>
                          </a:solidFill>
                          <a:effectLst/>
                          <a:latin typeface="calibri" panose="020F0502020204030204" pitchFamily="34" charset="0"/>
                        </a:rPr>
                        <a:t>₹ 13,299.34</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900" b="1" i="0" u="none" strike="noStrike" dirty="0">
                          <a:solidFill>
                            <a:srgbClr val="000000"/>
                          </a:solidFill>
                          <a:effectLst/>
                          <a:latin typeface="calibri" panose="020F0502020204030204" pitchFamily="34" charset="0"/>
                        </a:rPr>
                        <a:t>₹ 17,109.80</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900" b="1" i="0" u="none" strike="noStrike" dirty="0">
                          <a:solidFill>
                            <a:srgbClr val="000000"/>
                          </a:solidFill>
                          <a:effectLst/>
                          <a:latin typeface="calibri" panose="020F0502020204030204" pitchFamily="34" charset="0"/>
                        </a:rPr>
                        <a:t>₹ 17,635.69</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900" b="1" i="0" u="none" strike="noStrike">
                          <a:solidFill>
                            <a:srgbClr val="000000"/>
                          </a:solidFill>
                          <a:effectLst/>
                          <a:latin typeface="calibri" panose="020F0502020204030204" pitchFamily="34" charset="0"/>
                        </a:rPr>
                        <a:t>₹ 18,690.81</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900" b="1" i="0" u="none" strike="noStrike" dirty="0">
                          <a:solidFill>
                            <a:srgbClr val="000000"/>
                          </a:solidFill>
                          <a:effectLst/>
                          <a:latin typeface="calibri" panose="020F0502020204030204" pitchFamily="34" charset="0"/>
                        </a:rPr>
                        <a:t>₹ 18,341.27</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900" b="1" i="0" u="none" strike="noStrike" dirty="0">
                          <a:solidFill>
                            <a:srgbClr val="000000"/>
                          </a:solidFill>
                          <a:effectLst/>
                          <a:highlight>
                            <a:srgbClr val="D9D9D9"/>
                          </a:highlight>
                          <a:latin typeface="calibri" panose="020F0502020204030204" pitchFamily="34" charset="0"/>
                        </a:rPr>
                        <a:t>₹ 17,885.79</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3560952"/>
                  </a:ext>
                </a:extLst>
              </a:tr>
              <a:tr h="167012">
                <a:tc>
                  <a:txBody>
                    <a:bodyPr/>
                    <a:lstStyle/>
                    <a:p>
                      <a:pPr algn="l" fontAlgn="b"/>
                      <a:endParaRPr lang="en-IN" sz="900" b="1" i="0" u="none" strike="noStrike" dirty="0">
                        <a:solidFill>
                          <a:srgbClr val="000000"/>
                        </a:solidFill>
                        <a:effectLst/>
                        <a:latin typeface="calibri" panose="020F0502020204030204" pitchFamily="34" charset="0"/>
                      </a:endParaRP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a:noFill/>
                    </a:lnB>
                    <a:noFill/>
                  </a:tcPr>
                </a:tc>
                <a:tc>
                  <a:txBody>
                    <a:bodyPr/>
                    <a:lstStyle/>
                    <a:p>
                      <a:pPr algn="l" fontAlgn="b"/>
                      <a:r>
                        <a:rPr lang="en-IN" sz="900" b="0" i="0" u="none" strike="noStrike" dirty="0">
                          <a:solidFill>
                            <a:srgbClr val="000000"/>
                          </a:solidFill>
                          <a:effectLst/>
                          <a:highlight>
                            <a:srgbClr val="D9D9D9"/>
                          </a:highlight>
                          <a:latin typeface="calibri" panose="020F0502020204030204" pitchFamily="34" charset="0"/>
                        </a:rPr>
                        <a:t> </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chemeClr val="accent5">
                          <a:lumMod val="75000"/>
                        </a:schemeClr>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255910626"/>
                  </a:ext>
                </a:extLst>
              </a:tr>
              <a:tr h="167012">
                <a:tc>
                  <a:txBody>
                    <a:bodyPr/>
                    <a:lstStyle/>
                    <a:p>
                      <a:pPr algn="l" fontAlgn="b"/>
                      <a:r>
                        <a:rPr lang="en-IN" sz="900" b="0" i="0" u="none" strike="noStrike">
                          <a:solidFill>
                            <a:srgbClr val="000000"/>
                          </a:solidFill>
                          <a:effectLst/>
                          <a:latin typeface="calibri" panose="020F0502020204030204" pitchFamily="34" charset="0"/>
                        </a:rPr>
                        <a:t>Receivables</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1,435.03</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1,314.36</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939.88</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 1,380.82</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2,051.29</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2,488.53</a:t>
                      </a:r>
                    </a:p>
                  </a:txBody>
                  <a:tcPr marL="6959" marR="6959" marT="6959" marB="0" anchor="b">
                    <a:lnL>
                      <a:noFill/>
                    </a:lnL>
                    <a:lnR>
                      <a:noFill/>
                    </a:lnR>
                    <a:lnT>
                      <a:noFill/>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dirty="0">
                          <a:solidFill>
                            <a:srgbClr val="000000"/>
                          </a:solidFill>
                          <a:effectLst/>
                          <a:highlight>
                            <a:srgbClr val="D9D9D9"/>
                          </a:highlight>
                          <a:latin typeface="calibri" panose="020F0502020204030204" pitchFamily="34" charset="0"/>
                        </a:rPr>
                        <a:t>₹ 2,664.84</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a:noFill/>
                    </a:lnT>
                    <a:lnB w="6350" cap="flat" cmpd="sng" algn="ctr">
                      <a:solidFill>
                        <a:srgbClr val="890980"/>
                      </a:solidFill>
                      <a:prstDash val="dot"/>
                      <a:round/>
                      <a:headEnd type="none" w="med" len="med"/>
                      <a:tailEnd type="none" w="med" len="med"/>
                    </a:lnB>
                    <a:solidFill>
                      <a:srgbClr val="D9D9D9"/>
                    </a:solidFill>
                  </a:tcPr>
                </a:tc>
                <a:extLst>
                  <a:ext uri="{0D108BD9-81ED-4DB2-BD59-A6C34878D82A}">
                    <a16:rowId xmlns:a16="http://schemas.microsoft.com/office/drawing/2014/main" val="2680121237"/>
                  </a:ext>
                </a:extLst>
              </a:tr>
              <a:tr h="167012">
                <a:tc>
                  <a:txBody>
                    <a:bodyPr/>
                    <a:lstStyle/>
                    <a:p>
                      <a:pPr algn="l" fontAlgn="b"/>
                      <a:r>
                        <a:rPr lang="en-IN" sz="900" b="0" i="0" u="none" strike="noStrike">
                          <a:solidFill>
                            <a:srgbClr val="000000"/>
                          </a:solidFill>
                          <a:effectLst/>
                          <a:latin typeface="calibri" panose="020F0502020204030204" pitchFamily="34" charset="0"/>
                        </a:rPr>
                        <a:t>Inventory</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2,945.35</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3,484.09</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3,206.92</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3,318.53</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4,155.39</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4,428.46</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dirty="0">
                          <a:solidFill>
                            <a:srgbClr val="000000"/>
                          </a:solidFill>
                          <a:effectLst/>
                          <a:highlight>
                            <a:srgbClr val="D9D9D9"/>
                          </a:highlight>
                          <a:latin typeface="calibri" panose="020F0502020204030204" pitchFamily="34" charset="0"/>
                        </a:rPr>
                        <a:t>₹ 4,245.73</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solidFill>
                      <a:srgbClr val="D9D9D9"/>
                    </a:solidFill>
                  </a:tcPr>
                </a:tc>
                <a:extLst>
                  <a:ext uri="{0D108BD9-81ED-4DB2-BD59-A6C34878D82A}">
                    <a16:rowId xmlns:a16="http://schemas.microsoft.com/office/drawing/2014/main" val="109813683"/>
                  </a:ext>
                </a:extLst>
              </a:tr>
              <a:tr h="167012">
                <a:tc>
                  <a:txBody>
                    <a:bodyPr/>
                    <a:lstStyle/>
                    <a:p>
                      <a:pPr algn="l" fontAlgn="b"/>
                      <a:r>
                        <a:rPr lang="en-IN" sz="900" b="0" i="0" u="none" strike="noStrike">
                          <a:solidFill>
                            <a:srgbClr val="000000"/>
                          </a:solidFill>
                          <a:effectLst/>
                          <a:latin typeface="calibri" panose="020F0502020204030204" pitchFamily="34" charset="0"/>
                        </a:rPr>
                        <a:t>Cash &amp; Bank</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599.19</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562.65</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749.60</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2,145.79</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1,080.66</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846.23</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noFill/>
                  </a:tcPr>
                </a:tc>
                <a:tc>
                  <a:txBody>
                    <a:bodyPr/>
                    <a:lstStyle/>
                    <a:p>
                      <a:pPr algn="r" fontAlgn="b"/>
                      <a:r>
                        <a:rPr lang="en-IN" sz="900" b="0" i="0" u="none" strike="noStrike">
                          <a:solidFill>
                            <a:srgbClr val="000000"/>
                          </a:solidFill>
                          <a:effectLst/>
                          <a:highlight>
                            <a:srgbClr val="D9D9D9"/>
                          </a:highlight>
                          <a:latin typeface="calibri" panose="020F0502020204030204" pitchFamily="34" charset="0"/>
                        </a:rPr>
                        <a:t>₹ 922.13</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rgbClr val="890980"/>
                      </a:solidFill>
                      <a:prstDash val="dot"/>
                      <a:round/>
                      <a:headEnd type="none" w="med" len="med"/>
                      <a:tailEnd type="none" w="med" len="med"/>
                    </a:lnT>
                    <a:lnB w="6350" cap="flat" cmpd="sng" algn="ctr">
                      <a:solidFill>
                        <a:srgbClr val="890980"/>
                      </a:solidFill>
                      <a:prstDash val="dot"/>
                      <a:round/>
                      <a:headEnd type="none" w="med" len="med"/>
                      <a:tailEnd type="none" w="med" len="med"/>
                    </a:lnB>
                    <a:solidFill>
                      <a:srgbClr val="D9D9D9"/>
                    </a:solidFill>
                  </a:tcPr>
                </a:tc>
                <a:extLst>
                  <a:ext uri="{0D108BD9-81ED-4DB2-BD59-A6C34878D82A}">
                    <a16:rowId xmlns:a16="http://schemas.microsoft.com/office/drawing/2014/main" val="4079022404"/>
                  </a:ext>
                </a:extLst>
              </a:tr>
              <a:tr h="167012">
                <a:tc>
                  <a:txBody>
                    <a:bodyPr/>
                    <a:lstStyle/>
                    <a:p>
                      <a:pPr algn="l" fontAlgn="b"/>
                      <a:r>
                        <a:rPr lang="en-IN" sz="900" b="0" i="0" u="none" strike="noStrike">
                          <a:solidFill>
                            <a:srgbClr val="000000"/>
                          </a:solidFill>
                          <a:effectLst/>
                          <a:latin typeface="calibri" panose="020F0502020204030204" pitchFamily="34" charset="0"/>
                        </a:rPr>
                        <a:t>Other Assets</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1,028.45</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1,490.45</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1,199.28</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1,335.59</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1,063.13</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1,182.82</a:t>
                      </a:r>
                    </a:p>
                  </a:txBody>
                  <a:tcPr marL="6959" marR="6959" marT="6959" marB="0" anchor="b">
                    <a:lnL>
                      <a:noFill/>
                    </a:lnL>
                    <a:lnR>
                      <a:noFill/>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highlight>
                            <a:srgbClr val="D9D9D9"/>
                          </a:highlight>
                          <a:latin typeface="calibri" panose="020F0502020204030204" pitchFamily="34" charset="0"/>
                        </a:rPr>
                        <a:t>₹ 1,238.86</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rgbClr val="890980"/>
                      </a:solidFill>
                      <a:prstDash val="dot"/>
                      <a:round/>
                      <a:headEnd type="none" w="med" len="med"/>
                      <a:tailEnd type="none" w="med" len="med"/>
                    </a:lnT>
                    <a:lnB w="6350" cap="flat" cmpd="sng" algn="ctr">
                      <a:solidFill>
                        <a:schemeClr val="accent5">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2273859279"/>
                  </a:ext>
                </a:extLst>
              </a:tr>
              <a:tr h="167012">
                <a:tc>
                  <a:txBody>
                    <a:bodyPr/>
                    <a:lstStyle/>
                    <a:p>
                      <a:pPr algn="l" fontAlgn="b"/>
                      <a:r>
                        <a:rPr lang="en-IN" sz="900" b="1" i="0" u="none" strike="noStrike" dirty="0">
                          <a:solidFill>
                            <a:srgbClr val="000000"/>
                          </a:solidFill>
                          <a:effectLst/>
                          <a:latin typeface="calibri" panose="020F0502020204030204" pitchFamily="34" charset="0"/>
                        </a:rPr>
                        <a:t>Total Current Assets</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 6,008.02</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6,851.55</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 6,095.68</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a:solidFill>
                            <a:srgbClr val="000000"/>
                          </a:solidFill>
                          <a:effectLst/>
                          <a:latin typeface="calibri" panose="020F0502020204030204" pitchFamily="34" charset="0"/>
                        </a:rPr>
                        <a:t>₹ 8,180.73</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 8,350.47</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 8,946.04</a:t>
                      </a: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highlight>
                            <a:srgbClr val="D9D9D9"/>
                          </a:highlight>
                          <a:latin typeface="calibri" panose="020F0502020204030204" pitchFamily="34" charset="0"/>
                        </a:rPr>
                        <a:t>₹ 9,071.56</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chemeClr val="accent5">
                          <a:lumMod val="75000"/>
                        </a:schemeClr>
                      </a:solidFill>
                      <a:prstDash val="solid"/>
                      <a:round/>
                      <a:headEnd type="none" w="med" len="med"/>
                      <a:tailEnd type="none" w="med" len="med"/>
                    </a:lnT>
                    <a:lnB w="6350" cap="flat" cmpd="sng" algn="ctr">
                      <a:solidFill>
                        <a:schemeClr val="accent5">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1582170118"/>
                  </a:ext>
                </a:extLst>
              </a:tr>
              <a:tr h="167012">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l" fontAlgn="b"/>
                      <a:endParaRPr lang="en-IN" sz="900" b="0" i="0" u="none" strike="noStrike">
                        <a:solidFill>
                          <a:srgbClr val="000000"/>
                        </a:solidFill>
                        <a:effectLst/>
                        <a:latin typeface="calibri" panose="020F0502020204030204" pitchFamily="34" charset="0"/>
                      </a:endParaRPr>
                    </a:p>
                  </a:txBody>
                  <a:tcPr marL="6959" marR="6959" marT="6959" marB="0" anchor="b">
                    <a:lnL>
                      <a:noFill/>
                    </a:lnL>
                    <a:lnR>
                      <a:noFill/>
                    </a:lnR>
                    <a:lnT w="635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noFill/>
                  </a:tcPr>
                </a:tc>
                <a:tc>
                  <a:txBody>
                    <a:bodyPr/>
                    <a:lstStyle/>
                    <a:p>
                      <a:pPr algn="l" fontAlgn="b"/>
                      <a:r>
                        <a:rPr lang="en-IN" sz="900" b="0" i="0" u="none" strike="noStrike" dirty="0">
                          <a:solidFill>
                            <a:srgbClr val="000000"/>
                          </a:solidFill>
                          <a:effectLst/>
                          <a:highlight>
                            <a:srgbClr val="D9D9D9"/>
                          </a:highlight>
                          <a:latin typeface="calibri" panose="020F0502020204030204" pitchFamily="34" charset="0"/>
                        </a:rPr>
                        <a:t> </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chemeClr val="accent5">
                          <a:lumMod val="75000"/>
                        </a:schemeClr>
                      </a:solidFill>
                      <a:prstDash val="solid"/>
                      <a:round/>
                      <a:headEnd type="none" w="med" len="med"/>
                      <a:tailEnd type="none" w="med" len="med"/>
                    </a:lnT>
                    <a:lnB w="6350" cap="flat" cmpd="sng" algn="ctr">
                      <a:solidFill>
                        <a:srgbClr val="A02B93"/>
                      </a:solidFill>
                      <a:prstDash val="solid"/>
                      <a:round/>
                      <a:headEnd type="none" w="med" len="med"/>
                      <a:tailEnd type="none" w="med" len="med"/>
                    </a:lnB>
                    <a:solidFill>
                      <a:srgbClr val="D9D9D9"/>
                    </a:solidFill>
                  </a:tcPr>
                </a:tc>
                <a:extLst>
                  <a:ext uri="{0D108BD9-81ED-4DB2-BD59-A6C34878D82A}">
                    <a16:rowId xmlns:a16="http://schemas.microsoft.com/office/drawing/2014/main" val="1276068689"/>
                  </a:ext>
                </a:extLst>
              </a:tr>
              <a:tr h="173971">
                <a:tc>
                  <a:txBody>
                    <a:bodyPr/>
                    <a:lstStyle/>
                    <a:p>
                      <a:pPr algn="l" fontAlgn="b"/>
                      <a:r>
                        <a:rPr lang="en-IN" sz="900" b="1" i="0" u="none" strike="noStrike">
                          <a:solidFill>
                            <a:srgbClr val="000000"/>
                          </a:solidFill>
                          <a:effectLst/>
                          <a:latin typeface="calibri" panose="020F0502020204030204" pitchFamily="34" charset="0"/>
                        </a:rPr>
                        <a:t>Total Assets</a:t>
                      </a:r>
                    </a:p>
                  </a:txBody>
                  <a:tcPr marL="6959" marR="6959" marT="6959" marB="0" anchor="b">
                    <a:lnL w="12700" cap="flat" cmpd="sng" algn="ctr">
                      <a:solidFill>
                        <a:schemeClr val="accent5">
                          <a:lumMod val="75000"/>
                        </a:schemeClr>
                      </a:solidFill>
                      <a:prstDash val="solid"/>
                      <a:round/>
                      <a:headEnd type="none" w="med" len="med"/>
                      <a:tailEnd type="none" w="med" len="med"/>
                    </a:lnL>
                    <a:lnR>
                      <a:noFill/>
                    </a:lnR>
                    <a:lnT w="6350" cap="flat" cmpd="sng" algn="ctr">
                      <a:solidFill>
                        <a:srgbClr val="A02B93"/>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a:solidFill>
                            <a:srgbClr val="000000"/>
                          </a:solidFill>
                          <a:effectLst/>
                          <a:latin typeface="calibri" panose="020F0502020204030204" pitchFamily="34" charset="0"/>
                        </a:rPr>
                        <a:t>₹ 20,057.67</a:t>
                      </a:r>
                    </a:p>
                  </a:txBody>
                  <a:tcPr marL="6959" marR="6959" marT="6959" marB="0" anchor="b">
                    <a:lnL>
                      <a:noFill/>
                    </a:lnL>
                    <a:lnR>
                      <a:noFill/>
                    </a:lnR>
                    <a:lnT w="6350" cap="flat" cmpd="sng" algn="ctr">
                      <a:solidFill>
                        <a:srgbClr val="A02B93"/>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a:solidFill>
                            <a:srgbClr val="000000"/>
                          </a:solidFill>
                          <a:effectLst/>
                          <a:latin typeface="calibri" panose="020F0502020204030204" pitchFamily="34" charset="0"/>
                        </a:rPr>
                        <a:t>₹ 20,150.89</a:t>
                      </a:r>
                    </a:p>
                  </a:txBody>
                  <a:tcPr marL="6959" marR="6959" marT="6959" marB="0" anchor="b">
                    <a:lnL>
                      <a:noFill/>
                    </a:lnL>
                    <a:lnR>
                      <a:noFill/>
                    </a:lnR>
                    <a:lnT w="6350" cap="flat" cmpd="sng" algn="ctr">
                      <a:solidFill>
                        <a:srgbClr val="A02B93"/>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a:solidFill>
                            <a:srgbClr val="000000"/>
                          </a:solidFill>
                          <a:effectLst/>
                          <a:latin typeface="calibri" panose="020F0502020204030204" pitchFamily="34" charset="0"/>
                        </a:rPr>
                        <a:t>₹ 23,205.48</a:t>
                      </a:r>
                    </a:p>
                  </a:txBody>
                  <a:tcPr marL="6959" marR="6959" marT="6959" marB="0" anchor="b">
                    <a:lnL>
                      <a:noFill/>
                    </a:lnL>
                    <a:lnR>
                      <a:noFill/>
                    </a:lnR>
                    <a:lnT w="6350" cap="flat" cmpd="sng" algn="ctr">
                      <a:solidFill>
                        <a:srgbClr val="A02B93"/>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a:solidFill>
                            <a:srgbClr val="000000"/>
                          </a:solidFill>
                          <a:effectLst/>
                          <a:latin typeface="calibri" panose="020F0502020204030204" pitchFamily="34" charset="0"/>
                        </a:rPr>
                        <a:t>₹ 25,816.42</a:t>
                      </a:r>
                    </a:p>
                  </a:txBody>
                  <a:tcPr marL="6959" marR="6959" marT="6959" marB="0" anchor="b">
                    <a:lnL>
                      <a:noFill/>
                    </a:lnL>
                    <a:lnR>
                      <a:noFill/>
                    </a:lnR>
                    <a:lnT w="6350" cap="flat" cmpd="sng" algn="ctr">
                      <a:solidFill>
                        <a:srgbClr val="A02B93"/>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dirty="0">
                          <a:solidFill>
                            <a:srgbClr val="000000"/>
                          </a:solidFill>
                          <a:effectLst/>
                          <a:latin typeface="calibri" panose="020F0502020204030204" pitchFamily="34" charset="0"/>
                        </a:rPr>
                        <a:t>₹ 27,041.28</a:t>
                      </a:r>
                    </a:p>
                  </a:txBody>
                  <a:tcPr marL="6959" marR="6959" marT="6959" marB="0" anchor="b">
                    <a:lnL>
                      <a:noFill/>
                    </a:lnL>
                    <a:lnR>
                      <a:noFill/>
                    </a:lnR>
                    <a:lnT w="6350" cap="flat" cmpd="sng" algn="ctr">
                      <a:solidFill>
                        <a:srgbClr val="A02B93"/>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dirty="0">
                          <a:solidFill>
                            <a:srgbClr val="000000"/>
                          </a:solidFill>
                          <a:effectLst/>
                          <a:latin typeface="calibri" panose="020F0502020204030204" pitchFamily="34" charset="0"/>
                        </a:rPr>
                        <a:t>₹ 27,287.31</a:t>
                      </a:r>
                    </a:p>
                  </a:txBody>
                  <a:tcPr marL="6959" marR="6959" marT="6959" marB="0" anchor="b">
                    <a:lnL>
                      <a:noFill/>
                    </a:lnL>
                    <a:lnR>
                      <a:noFill/>
                    </a:lnR>
                    <a:lnT w="6350" cap="flat" cmpd="sng" algn="ctr">
                      <a:solidFill>
                        <a:srgbClr val="A02B93"/>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noFill/>
                  </a:tcPr>
                </a:tc>
                <a:tc>
                  <a:txBody>
                    <a:bodyPr/>
                    <a:lstStyle/>
                    <a:p>
                      <a:pPr algn="r" fontAlgn="b"/>
                      <a:r>
                        <a:rPr lang="en-IN" sz="900" b="1" i="0" u="none" strike="noStrike" dirty="0">
                          <a:solidFill>
                            <a:srgbClr val="000000"/>
                          </a:solidFill>
                          <a:effectLst/>
                          <a:highlight>
                            <a:srgbClr val="D9D9D9"/>
                          </a:highlight>
                          <a:latin typeface="calibri" panose="020F0502020204030204" pitchFamily="34" charset="0"/>
                        </a:rPr>
                        <a:t>₹ 26,957.35</a:t>
                      </a:r>
                    </a:p>
                  </a:txBody>
                  <a:tcPr marL="6959" marR="6959" marT="6959" marB="0" anchor="b">
                    <a:lnL>
                      <a:noFill/>
                    </a:lnL>
                    <a:lnR w="12700" cap="flat" cmpd="sng" algn="ctr">
                      <a:solidFill>
                        <a:schemeClr val="accent5">
                          <a:lumMod val="75000"/>
                        </a:schemeClr>
                      </a:solidFill>
                      <a:prstDash val="solid"/>
                      <a:round/>
                      <a:headEnd type="none" w="med" len="med"/>
                      <a:tailEnd type="none" w="med" len="med"/>
                    </a:lnR>
                    <a:lnT w="6350" cap="flat" cmpd="sng" algn="ctr">
                      <a:solidFill>
                        <a:srgbClr val="A02B93"/>
                      </a:solidFill>
                      <a:prstDash val="solid"/>
                      <a:round/>
                      <a:headEnd type="none" w="med" len="med"/>
                      <a:tailEnd type="none" w="med" len="med"/>
                    </a:lnT>
                    <a:lnB w="12700" cap="flat" cmpd="sng" algn="ctr">
                      <a:solidFill>
                        <a:schemeClr val="accent5">
                          <a:lumMod val="75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2652403896"/>
                  </a:ext>
                </a:extLst>
              </a:tr>
            </a:tbl>
          </a:graphicData>
        </a:graphic>
      </p:graphicFrame>
      <p:cxnSp>
        <p:nvCxnSpPr>
          <p:cNvPr id="11" name="Straight Connector 10">
            <a:extLst>
              <a:ext uri="{FF2B5EF4-FFF2-40B4-BE49-F238E27FC236}">
                <a16:creationId xmlns:a16="http://schemas.microsoft.com/office/drawing/2014/main" id="{CF2768D6-9290-EAC5-277A-B7C3CEEABAF8}"/>
              </a:ext>
            </a:extLst>
          </p:cNvPr>
          <p:cNvCxnSpPr>
            <a:cxnSpLocks/>
          </p:cNvCxnSpPr>
          <p:nvPr/>
        </p:nvCxnSpPr>
        <p:spPr>
          <a:xfrm>
            <a:off x="33035" y="2119630"/>
            <a:ext cx="6791926" cy="0"/>
          </a:xfrm>
          <a:prstGeom prst="line">
            <a:avLst/>
          </a:prstGeom>
          <a:ln w="9525">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3B56352-5821-B87B-3247-A51449577B3A}"/>
              </a:ext>
            </a:extLst>
          </p:cNvPr>
          <p:cNvCxnSpPr>
            <a:cxnSpLocks/>
          </p:cNvCxnSpPr>
          <p:nvPr/>
        </p:nvCxnSpPr>
        <p:spPr>
          <a:xfrm>
            <a:off x="33037" y="2296414"/>
            <a:ext cx="6791926" cy="0"/>
          </a:xfrm>
          <a:prstGeom prst="line">
            <a:avLst/>
          </a:prstGeom>
          <a:ln w="9525">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EBC8C25-E0FF-EC52-9616-14A165569994}"/>
              </a:ext>
            </a:extLst>
          </p:cNvPr>
          <p:cNvCxnSpPr>
            <a:cxnSpLocks/>
          </p:cNvCxnSpPr>
          <p:nvPr/>
        </p:nvCxnSpPr>
        <p:spPr>
          <a:xfrm>
            <a:off x="33035" y="3125470"/>
            <a:ext cx="6791926" cy="0"/>
          </a:xfrm>
          <a:prstGeom prst="line">
            <a:avLst/>
          </a:prstGeom>
          <a:ln w="9525">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4D1C971-3332-74B9-EE97-930CECECD5D5}"/>
              </a:ext>
            </a:extLst>
          </p:cNvPr>
          <p:cNvCxnSpPr>
            <a:cxnSpLocks/>
          </p:cNvCxnSpPr>
          <p:nvPr/>
        </p:nvCxnSpPr>
        <p:spPr>
          <a:xfrm>
            <a:off x="33035" y="3959860"/>
            <a:ext cx="6791926" cy="0"/>
          </a:xfrm>
          <a:prstGeom prst="line">
            <a:avLst/>
          </a:prstGeom>
          <a:ln w="9525">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8584400-4066-00E0-7B2E-C72777E0EA33}"/>
              </a:ext>
            </a:extLst>
          </p:cNvPr>
          <p:cNvCxnSpPr>
            <a:cxnSpLocks/>
          </p:cNvCxnSpPr>
          <p:nvPr/>
        </p:nvCxnSpPr>
        <p:spPr>
          <a:xfrm>
            <a:off x="33037" y="2965450"/>
            <a:ext cx="6791926" cy="0"/>
          </a:xfrm>
          <a:prstGeom prst="line">
            <a:avLst/>
          </a:prstGeom>
          <a:ln w="9525">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3E07ED7-22F6-C0A4-E4AC-1E393B01C424}"/>
              </a:ext>
            </a:extLst>
          </p:cNvPr>
          <p:cNvCxnSpPr>
            <a:cxnSpLocks/>
          </p:cNvCxnSpPr>
          <p:nvPr/>
        </p:nvCxnSpPr>
        <p:spPr>
          <a:xfrm>
            <a:off x="33035" y="4125214"/>
            <a:ext cx="6791926" cy="0"/>
          </a:xfrm>
          <a:prstGeom prst="line">
            <a:avLst/>
          </a:prstGeom>
          <a:ln w="9525">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EBCF671-2137-37AD-7816-BCF591F46E4D}"/>
              </a:ext>
            </a:extLst>
          </p:cNvPr>
          <p:cNvCxnSpPr>
            <a:cxnSpLocks/>
          </p:cNvCxnSpPr>
          <p:nvPr/>
        </p:nvCxnSpPr>
        <p:spPr>
          <a:xfrm>
            <a:off x="33037" y="4473753"/>
            <a:ext cx="6791926" cy="0"/>
          </a:xfrm>
          <a:prstGeom prst="line">
            <a:avLst/>
          </a:prstGeom>
          <a:ln w="9525">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3752A12-8FD5-6BC9-345C-25D7BCC55277}"/>
              </a:ext>
            </a:extLst>
          </p:cNvPr>
          <p:cNvCxnSpPr>
            <a:cxnSpLocks/>
          </p:cNvCxnSpPr>
          <p:nvPr/>
        </p:nvCxnSpPr>
        <p:spPr>
          <a:xfrm>
            <a:off x="33037" y="4303065"/>
            <a:ext cx="6791926" cy="0"/>
          </a:xfrm>
          <a:prstGeom prst="line">
            <a:avLst/>
          </a:prstGeom>
          <a:ln w="9525">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1033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pPr/>
              <a:t>17</a:t>
            </a:fld>
            <a:endParaRPr lang="en-IN" dirty="0"/>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15" name="Parallelogram 21">
            <a:extLst>
              <a:ext uri="{FF2B5EF4-FFF2-40B4-BE49-F238E27FC236}">
                <a16:creationId xmlns:a16="http://schemas.microsoft.com/office/drawing/2014/main" id="{3F8D6EC2-D0E7-92FC-44BD-FB5646D3E91B}"/>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6" name="TextBox 15">
            <a:extLst>
              <a:ext uri="{FF2B5EF4-FFF2-40B4-BE49-F238E27FC236}">
                <a16:creationId xmlns:a16="http://schemas.microsoft.com/office/drawing/2014/main" id="{A837A480-CD0C-BCFE-0A57-9E12647C3AFD}"/>
              </a:ext>
            </a:extLst>
          </p:cNvPr>
          <p:cNvSpPr txBox="1"/>
          <p:nvPr/>
        </p:nvSpPr>
        <p:spPr>
          <a:xfrm>
            <a:off x="-39623" y="949161"/>
            <a:ext cx="2097023" cy="338554"/>
          </a:xfrm>
          <a:prstGeom prst="rect">
            <a:avLst/>
          </a:prstGeom>
          <a:noFill/>
        </p:spPr>
        <p:txBody>
          <a:bodyPr wrap="square" rtlCol="0">
            <a:spAutoFit/>
          </a:bodyPr>
          <a:lstStyle/>
          <a:p>
            <a:r>
              <a:rPr lang="en-IN" sz="1600" b="1" u="sng" dirty="0">
                <a:latin typeface="Calibri (body)"/>
              </a:rPr>
              <a:t>Revenue Analysis</a:t>
            </a:r>
            <a:endParaRPr lang="en-IN" sz="1600" b="1" dirty="0">
              <a:solidFill>
                <a:srgbClr val="FF0000"/>
              </a:solidFill>
              <a:latin typeface="Calibri (body)"/>
            </a:endParaRPr>
          </a:p>
        </p:txBody>
      </p:sp>
      <p:graphicFrame>
        <p:nvGraphicFramePr>
          <p:cNvPr id="18" name="Table 17">
            <a:extLst>
              <a:ext uri="{FF2B5EF4-FFF2-40B4-BE49-F238E27FC236}">
                <a16:creationId xmlns:a16="http://schemas.microsoft.com/office/drawing/2014/main" id="{A0BE4A08-2CC8-069E-FE36-D699CE4502CF}"/>
              </a:ext>
            </a:extLst>
          </p:cNvPr>
          <p:cNvGraphicFramePr>
            <a:graphicFrameLocks noGrp="1"/>
          </p:cNvGraphicFramePr>
          <p:nvPr>
            <p:extLst>
              <p:ext uri="{D42A27DB-BD31-4B8C-83A1-F6EECF244321}">
                <p14:modId xmlns:p14="http://schemas.microsoft.com/office/powerpoint/2010/main" val="4267068167"/>
              </p:ext>
            </p:extLst>
          </p:nvPr>
        </p:nvGraphicFramePr>
        <p:xfrm>
          <a:off x="-3" y="4014687"/>
          <a:ext cx="6858001" cy="3649980"/>
        </p:xfrm>
        <a:graphic>
          <a:graphicData uri="http://schemas.openxmlformats.org/drawingml/2006/table">
            <a:tbl>
              <a:tblPr/>
              <a:tblGrid>
                <a:gridCol w="1136614">
                  <a:extLst>
                    <a:ext uri="{9D8B030D-6E8A-4147-A177-3AD203B41FA5}">
                      <a16:colId xmlns:a16="http://schemas.microsoft.com/office/drawing/2014/main" val="656144483"/>
                    </a:ext>
                  </a:extLst>
                </a:gridCol>
                <a:gridCol w="817341">
                  <a:extLst>
                    <a:ext uri="{9D8B030D-6E8A-4147-A177-3AD203B41FA5}">
                      <a16:colId xmlns:a16="http://schemas.microsoft.com/office/drawing/2014/main" val="2046082266"/>
                    </a:ext>
                  </a:extLst>
                </a:gridCol>
                <a:gridCol w="817341">
                  <a:extLst>
                    <a:ext uri="{9D8B030D-6E8A-4147-A177-3AD203B41FA5}">
                      <a16:colId xmlns:a16="http://schemas.microsoft.com/office/drawing/2014/main" val="3556087457"/>
                    </a:ext>
                  </a:extLst>
                </a:gridCol>
                <a:gridCol w="817341">
                  <a:extLst>
                    <a:ext uri="{9D8B030D-6E8A-4147-A177-3AD203B41FA5}">
                      <a16:colId xmlns:a16="http://schemas.microsoft.com/office/drawing/2014/main" val="1842121042"/>
                    </a:ext>
                  </a:extLst>
                </a:gridCol>
                <a:gridCol w="817341">
                  <a:extLst>
                    <a:ext uri="{9D8B030D-6E8A-4147-A177-3AD203B41FA5}">
                      <a16:colId xmlns:a16="http://schemas.microsoft.com/office/drawing/2014/main" val="2550817727"/>
                    </a:ext>
                  </a:extLst>
                </a:gridCol>
                <a:gridCol w="817341">
                  <a:extLst>
                    <a:ext uri="{9D8B030D-6E8A-4147-A177-3AD203B41FA5}">
                      <a16:colId xmlns:a16="http://schemas.microsoft.com/office/drawing/2014/main" val="3061996051"/>
                    </a:ext>
                  </a:extLst>
                </a:gridCol>
                <a:gridCol w="817341">
                  <a:extLst>
                    <a:ext uri="{9D8B030D-6E8A-4147-A177-3AD203B41FA5}">
                      <a16:colId xmlns:a16="http://schemas.microsoft.com/office/drawing/2014/main" val="851929425"/>
                    </a:ext>
                  </a:extLst>
                </a:gridCol>
                <a:gridCol w="817341">
                  <a:extLst>
                    <a:ext uri="{9D8B030D-6E8A-4147-A177-3AD203B41FA5}">
                      <a16:colId xmlns:a16="http://schemas.microsoft.com/office/drawing/2014/main" val="214431487"/>
                    </a:ext>
                  </a:extLst>
                </a:gridCol>
              </a:tblGrid>
              <a:tr h="181064">
                <a:tc gridSpan="8">
                  <a:txBody>
                    <a:bodyPr/>
                    <a:lstStyle/>
                    <a:p>
                      <a:pPr algn="ctr" fontAlgn="b"/>
                      <a:r>
                        <a:rPr lang="en-IN" sz="1200" b="1" i="0" u="none" strike="noStrike" dirty="0">
                          <a:solidFill>
                            <a:srgbClr val="9400D1"/>
                          </a:solidFill>
                          <a:effectLst/>
                          <a:latin typeface="calibri" panose="020F0502020204030204" pitchFamily="34" charset="0"/>
                        </a:rPr>
                        <a:t>Sales Growth% </a:t>
                      </a:r>
                    </a:p>
                  </a:txBody>
                  <a:tcPr marL="7620" marR="7620" marT="7620" marB="0" anchor="b">
                    <a:lnL>
                      <a:noFill/>
                    </a:lnL>
                    <a:lnR>
                      <a:noFill/>
                    </a:lnR>
                    <a:lnT>
                      <a:noFill/>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50959718"/>
                  </a:ext>
                </a:extLst>
              </a:tr>
              <a:tr h="166579">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Companies</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FY18</a:t>
                      </a:r>
                    </a:p>
                  </a:txBody>
                  <a:tcPr marL="7620" marR="7620" marT="7620" marB="0" anchor="b">
                    <a:lnL>
                      <a:noFill/>
                    </a:lnL>
                    <a:lnR>
                      <a:noFill/>
                    </a:lnR>
                    <a:lnT>
                      <a:noFill/>
                    </a:lnT>
                    <a:lnB w="6350" cap="flat" cmpd="sng" algn="ctr">
                      <a:solidFill>
                        <a:srgbClr val="002060"/>
                      </a:solidFill>
                      <a:prstDash val="dot"/>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FY19</a:t>
                      </a:r>
                    </a:p>
                  </a:txBody>
                  <a:tcPr marL="7620" marR="7620" marT="7620" marB="0" anchor="b">
                    <a:lnL>
                      <a:noFill/>
                    </a:lnL>
                    <a:lnR>
                      <a:noFill/>
                    </a:lnR>
                    <a:lnT>
                      <a:noFill/>
                    </a:lnT>
                    <a:lnB w="6350" cap="flat" cmpd="sng" algn="ctr">
                      <a:solidFill>
                        <a:srgbClr val="002060"/>
                      </a:solidFill>
                      <a:prstDash val="dot"/>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FY20</a:t>
                      </a:r>
                    </a:p>
                  </a:txBody>
                  <a:tcPr marL="7620" marR="7620" marT="7620" marB="0" anchor="b">
                    <a:lnL>
                      <a:noFill/>
                    </a:lnL>
                    <a:lnR>
                      <a:noFill/>
                    </a:lnR>
                    <a:lnT>
                      <a:noFill/>
                    </a:lnT>
                    <a:lnB w="6350" cap="flat" cmpd="sng" algn="ctr">
                      <a:solidFill>
                        <a:srgbClr val="002060"/>
                      </a:solidFill>
                      <a:prstDash val="dot"/>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FY21</a:t>
                      </a:r>
                    </a:p>
                  </a:txBody>
                  <a:tcPr marL="7620" marR="7620" marT="7620" marB="0" anchor="b">
                    <a:lnL>
                      <a:noFill/>
                    </a:lnL>
                    <a:lnR>
                      <a:noFill/>
                    </a:lnR>
                    <a:lnT>
                      <a:noFill/>
                    </a:lnT>
                    <a:lnB w="6350" cap="flat" cmpd="sng" algn="ctr">
                      <a:solidFill>
                        <a:srgbClr val="002060"/>
                      </a:solidFill>
                      <a:prstDash val="dot"/>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FY22</a:t>
                      </a:r>
                    </a:p>
                  </a:txBody>
                  <a:tcPr marL="7620" marR="7620" marT="7620" marB="0" anchor="b">
                    <a:lnL>
                      <a:noFill/>
                    </a:lnL>
                    <a:lnR>
                      <a:noFill/>
                    </a:lnR>
                    <a:lnT>
                      <a:noFill/>
                    </a:lnT>
                    <a:lnB w="6350" cap="flat" cmpd="sng" algn="ctr">
                      <a:solidFill>
                        <a:srgbClr val="002060"/>
                      </a:solidFill>
                      <a:prstDash val="dot"/>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FY23</a:t>
                      </a:r>
                    </a:p>
                  </a:txBody>
                  <a:tcPr marL="7620" marR="7620" marT="7620" marB="0" anchor="b">
                    <a:lnL>
                      <a:noFill/>
                    </a:lnL>
                    <a:lnR>
                      <a:noFill/>
                    </a:lnR>
                    <a:lnT>
                      <a:noFill/>
                    </a:lnT>
                    <a:lnB w="6350" cap="flat" cmpd="sng" algn="ctr">
                      <a:solidFill>
                        <a:srgbClr val="002060"/>
                      </a:solidFill>
                      <a:prstDash val="dot"/>
                      <a:round/>
                      <a:headEnd type="none" w="med" len="med"/>
                      <a:tailEnd type="none" w="med" len="med"/>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FY24</a:t>
                      </a:r>
                    </a:p>
                  </a:txBody>
                  <a:tcPr marL="7620" marR="7620" marT="7620" marB="0" anchor="b">
                    <a:lnL>
                      <a:noFill/>
                    </a:lnL>
                    <a:lnR>
                      <a:noFill/>
                    </a:lnR>
                    <a:lnT>
                      <a:noFill/>
                    </a:lnT>
                    <a:lnB w="6350" cap="flat" cmpd="sng" algn="ctr">
                      <a:solidFill>
                        <a:srgbClr val="002060"/>
                      </a:solidFill>
                      <a:prstDash val="dot"/>
                      <a:round/>
                      <a:headEnd type="none" w="med" len="med"/>
                      <a:tailEnd type="none" w="med" len="med"/>
                    </a:lnB>
                    <a:solidFill>
                      <a:srgbClr val="A02B93"/>
                    </a:solidFill>
                  </a:tcPr>
                </a:tc>
                <a:extLst>
                  <a:ext uri="{0D108BD9-81ED-4DB2-BD59-A6C34878D82A}">
                    <a16:rowId xmlns:a16="http://schemas.microsoft.com/office/drawing/2014/main" val="252946513"/>
                  </a:ext>
                </a:extLst>
              </a:tr>
              <a:tr h="144851">
                <a:tc>
                  <a:txBody>
                    <a:bodyPr/>
                    <a:lstStyle/>
                    <a:p>
                      <a:pPr algn="l" fontAlgn="b"/>
                      <a:r>
                        <a:rPr lang="en-IN" sz="950" b="0" i="0" u="none" strike="noStrike" dirty="0">
                          <a:solidFill>
                            <a:srgbClr val="000000"/>
                          </a:solidFill>
                          <a:effectLst/>
                          <a:latin typeface="calibri" panose="020F0502020204030204" pitchFamily="34" charset="0"/>
                        </a:rPr>
                        <a:t>Balkrishna</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19.35%</a:t>
                      </a:r>
                    </a:p>
                  </a:txBody>
                  <a:tcPr marL="7620" marR="7620" marT="7620" marB="0" anchor="b">
                    <a:lnL>
                      <a:noFill/>
                    </a:lnL>
                    <a:lnR>
                      <a:noFill/>
                    </a:lnR>
                    <a:lnT w="6350" cap="flat" cmpd="sng" algn="ctr">
                      <a:solidFill>
                        <a:srgbClr val="002060"/>
                      </a:solidFill>
                      <a:prstDash val="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17.24%</a:t>
                      </a:r>
                    </a:p>
                  </a:txBody>
                  <a:tcPr marL="7620" marR="7620" marT="7620" marB="0" anchor="b">
                    <a:lnL>
                      <a:noFill/>
                    </a:lnL>
                    <a:lnR>
                      <a:noFill/>
                    </a:lnR>
                    <a:lnT w="6350" cap="flat" cmpd="sng" algn="ctr">
                      <a:solidFill>
                        <a:srgbClr val="002060"/>
                      </a:solidFill>
                      <a:prstDash val="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-7.65%</a:t>
                      </a:r>
                    </a:p>
                  </a:txBody>
                  <a:tcPr marL="7620" marR="7620" marT="7620" marB="0" anchor="b">
                    <a:lnL>
                      <a:noFill/>
                    </a:lnL>
                    <a:lnR>
                      <a:noFill/>
                    </a:lnR>
                    <a:lnT w="6350" cap="flat" cmpd="sng" algn="ctr">
                      <a:solidFill>
                        <a:srgbClr val="002060"/>
                      </a:solidFill>
                      <a:prstDash val="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20.20%</a:t>
                      </a:r>
                    </a:p>
                  </a:txBody>
                  <a:tcPr marL="7620" marR="7620" marT="7620" marB="0" anchor="b">
                    <a:lnL>
                      <a:noFill/>
                    </a:lnL>
                    <a:lnR>
                      <a:noFill/>
                    </a:lnR>
                    <a:lnT w="6350" cap="flat" cmpd="sng" algn="ctr">
                      <a:solidFill>
                        <a:srgbClr val="002060"/>
                      </a:solidFill>
                      <a:prstDash val="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43.44%</a:t>
                      </a:r>
                    </a:p>
                  </a:txBody>
                  <a:tcPr marL="7620" marR="7620" marT="7620" marB="0" anchor="b">
                    <a:lnL>
                      <a:noFill/>
                    </a:lnL>
                    <a:lnR>
                      <a:noFill/>
                    </a:lnR>
                    <a:lnT w="6350" cap="flat" cmpd="sng" algn="ctr">
                      <a:solidFill>
                        <a:srgbClr val="002060"/>
                      </a:solidFill>
                      <a:prstDash val="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17.65%</a:t>
                      </a:r>
                    </a:p>
                  </a:txBody>
                  <a:tcPr marL="7620" marR="7620" marT="7620" marB="0" anchor="b">
                    <a:lnL>
                      <a:noFill/>
                    </a:lnL>
                    <a:lnR>
                      <a:noFill/>
                    </a:lnR>
                    <a:lnT w="6350" cap="flat" cmpd="sng" algn="ctr">
                      <a:solidFill>
                        <a:srgbClr val="002060"/>
                      </a:solidFill>
                      <a:prstDash val="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-4.00%</a:t>
                      </a:r>
                    </a:p>
                  </a:txBody>
                  <a:tcPr marL="7620" marR="7620" marT="7620" marB="0" anchor="b">
                    <a:lnL>
                      <a:noFill/>
                    </a:lnL>
                    <a:lnR>
                      <a:noFill/>
                    </a:lnR>
                    <a:lnT w="6350" cap="flat" cmpd="sng" algn="ctr">
                      <a:solidFill>
                        <a:srgbClr val="002060"/>
                      </a:solidFill>
                      <a:prstDash val="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387801282"/>
                  </a:ext>
                </a:extLst>
              </a:tr>
              <a:tr h="144851">
                <a:tc>
                  <a:txBody>
                    <a:bodyPr/>
                    <a:lstStyle/>
                    <a:p>
                      <a:pPr algn="l" fontAlgn="b"/>
                      <a:r>
                        <a:rPr lang="en-IN" sz="950" b="0" i="0" u="none" strike="noStrike" dirty="0">
                          <a:solidFill>
                            <a:srgbClr val="000000"/>
                          </a:solidFill>
                          <a:effectLst/>
                          <a:latin typeface="calibri" panose="020F0502020204030204" pitchFamily="34" charset="0"/>
                        </a:rPr>
                        <a:t>Ceat</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8.95%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11.17%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-2.94%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12.26%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23.05%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20.84%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5.56%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054590223"/>
                  </a:ext>
                </a:extLst>
              </a:tr>
              <a:tr h="144851">
                <a:tc>
                  <a:txBody>
                    <a:bodyPr/>
                    <a:lstStyle/>
                    <a:p>
                      <a:pPr algn="l" fontAlgn="b"/>
                      <a:r>
                        <a:rPr lang="en-IN" sz="950" b="0" i="0" u="none" strike="noStrike" dirty="0">
                          <a:solidFill>
                            <a:srgbClr val="000000"/>
                          </a:solidFill>
                          <a:effectLst/>
                          <a:latin typeface="calibri" panose="020F0502020204030204" pitchFamily="34" charset="0"/>
                        </a:rPr>
                        <a:t>JK Tyres </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7.58%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25.33%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-15.87%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4.35%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31.65%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22.21%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2.44%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583266193"/>
                  </a:ext>
                </a:extLst>
              </a:tr>
              <a:tr h="144851">
                <a:tc>
                  <a:txBody>
                    <a:bodyPr/>
                    <a:lstStyle/>
                    <a:p>
                      <a:pPr algn="l" fontAlgn="b"/>
                      <a:r>
                        <a:rPr lang="en-IN" sz="950" b="0" i="0" u="none" strike="noStrike" dirty="0">
                          <a:solidFill>
                            <a:srgbClr val="000000"/>
                          </a:solidFill>
                          <a:effectLst/>
                          <a:latin typeface="calibri" panose="020F0502020204030204" pitchFamily="34" charset="0"/>
                        </a:rPr>
                        <a:t>MRF</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11.50%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7.41%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-0.46%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19.52%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19.11%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9.39%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79766430"/>
                  </a:ext>
                </a:extLst>
              </a:tr>
              <a:tr h="144851">
                <a:tc>
                  <a:txBody>
                    <a:bodyPr/>
                    <a:lstStyle/>
                    <a:p>
                      <a:pPr algn="l" fontAlgn="b"/>
                      <a:r>
                        <a:rPr lang="en-IN" sz="950" b="0" i="0" u="none" strike="noStrike" dirty="0">
                          <a:solidFill>
                            <a:srgbClr val="000000"/>
                          </a:solidFill>
                          <a:effectLst/>
                          <a:latin typeface="calibri" panose="020F0502020204030204" pitchFamily="34" charset="0"/>
                        </a:rPr>
                        <a:t>TVS Tyres</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9.78%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12.95%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-13.46%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-7.82%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31.13%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17.38%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-1.98%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677483536"/>
                  </a:ext>
                </a:extLst>
              </a:tr>
              <a:tr h="144851">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64988682"/>
                  </a:ext>
                </a:extLst>
              </a:tr>
              <a:tr h="144851">
                <a:tc>
                  <a:txBody>
                    <a:bodyPr/>
                    <a:lstStyle/>
                    <a:p>
                      <a:pPr algn="l" fontAlgn="b"/>
                      <a:r>
                        <a:rPr lang="en-IN" sz="950" b="1" i="0" u="none" strike="noStrike" dirty="0">
                          <a:solidFill>
                            <a:srgbClr val="000000"/>
                          </a:solidFill>
                          <a:effectLst/>
                          <a:latin typeface="calibri" panose="020F0502020204030204" pitchFamily="34" charset="0"/>
                        </a:rPr>
                        <a:t>Median</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9.78%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12.95%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-7.65%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4.35%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31.13%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19.11%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2.44%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1638018"/>
                  </a:ext>
                </a:extLst>
              </a:tr>
              <a:tr h="144851">
                <a:tc>
                  <a:txBody>
                    <a:bodyPr/>
                    <a:lstStyle/>
                    <a:p>
                      <a:pPr algn="l" fontAlgn="b"/>
                      <a:r>
                        <a:rPr lang="en-IN" sz="950" b="0" i="0" u="none" strike="noStrike" dirty="0">
                          <a:solidFill>
                            <a:srgbClr val="000000"/>
                          </a:solidFill>
                          <a:effectLst/>
                          <a:latin typeface="calibri" panose="020F0502020204030204" pitchFamily="34" charset="0"/>
                        </a:rPr>
                        <a:t>Mean</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11.43%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14.82%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-7.77%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5.71%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29.76%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19.44%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2.28%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59707244"/>
                  </a:ext>
                </a:extLst>
              </a:tr>
              <a:tr h="144851">
                <a:tc>
                  <a:txBody>
                    <a:bodyPr/>
                    <a:lstStyle/>
                    <a:p>
                      <a:pPr algn="l" fontAlgn="b"/>
                      <a:r>
                        <a:rPr lang="en-IN" sz="950" b="1" i="0" u="none" strike="noStrike" dirty="0">
                          <a:solidFill>
                            <a:srgbClr val="000000"/>
                          </a:solidFill>
                          <a:effectLst/>
                          <a:latin typeface="calibri" panose="020F0502020204030204" pitchFamily="34" charset="0"/>
                        </a:rPr>
                        <a:t>Apollo Tyres</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12.62%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18.23%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-6.83%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6.40%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20.41%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17.28%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3.30%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15825410"/>
                  </a:ext>
                </a:extLst>
              </a:tr>
              <a:tr h="166579">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a:noFill/>
                    </a:lnB>
                    <a:no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a:noFill/>
                    </a:lnB>
                    <a:no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a:noFill/>
                    </a:lnB>
                    <a:no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a:noFill/>
                    </a:lnB>
                    <a:no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a:noFill/>
                    </a:lnB>
                    <a:no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a:noFill/>
                    </a:lnB>
                    <a:no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a:noFill/>
                    </a:lnB>
                    <a:no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a:noFill/>
                    </a:lnB>
                    <a:noFill/>
                  </a:tcPr>
                </a:tc>
                <a:extLst>
                  <a:ext uri="{0D108BD9-81ED-4DB2-BD59-A6C34878D82A}">
                    <a16:rowId xmlns:a16="http://schemas.microsoft.com/office/drawing/2014/main" val="1619254376"/>
                  </a:ext>
                </a:extLst>
              </a:tr>
              <a:tr h="181064">
                <a:tc gridSpan="8">
                  <a:txBody>
                    <a:bodyPr/>
                    <a:lstStyle/>
                    <a:p>
                      <a:pPr algn="ctr" fontAlgn="b"/>
                      <a:r>
                        <a:rPr lang="en-IN" sz="1200" b="1" i="0" u="none" strike="noStrike" dirty="0">
                          <a:solidFill>
                            <a:srgbClr val="9400D1"/>
                          </a:solidFill>
                          <a:effectLst/>
                          <a:latin typeface="calibri" panose="020F0502020204030204" pitchFamily="34" charset="0"/>
                        </a:rPr>
                        <a:t>EBITDA Growth%</a:t>
                      </a:r>
                    </a:p>
                  </a:txBody>
                  <a:tcPr marL="7620" marR="7620" marT="7620" marB="0" anchor="b">
                    <a:lnL>
                      <a:noFill/>
                    </a:lnL>
                    <a:lnR>
                      <a:noFill/>
                    </a:lnR>
                    <a:lnT>
                      <a:noFill/>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2224198"/>
                  </a:ext>
                </a:extLst>
              </a:tr>
              <a:tr h="166579">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Companies</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FY18</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FY19</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FY20</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FY21</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FY22</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FY23</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FY24</a:t>
                      </a:r>
                    </a:p>
                  </a:txBody>
                  <a:tcPr marL="7620" marR="7620" marT="7620" marB="0" anchor="b">
                    <a:lnL>
                      <a:noFill/>
                    </a:lnL>
                    <a:lnR>
                      <a:noFill/>
                    </a:lnR>
                    <a:lnT>
                      <a:noFill/>
                    </a:lnT>
                    <a:lnB>
                      <a:noFill/>
                    </a:lnB>
                    <a:solidFill>
                      <a:srgbClr val="A02B93"/>
                    </a:solidFill>
                  </a:tcPr>
                </a:tc>
                <a:extLst>
                  <a:ext uri="{0D108BD9-81ED-4DB2-BD59-A6C34878D82A}">
                    <a16:rowId xmlns:a16="http://schemas.microsoft.com/office/drawing/2014/main" val="3706823754"/>
                  </a:ext>
                </a:extLst>
              </a:tr>
              <a:tr h="144851">
                <a:tc>
                  <a:txBody>
                    <a:bodyPr/>
                    <a:lstStyle/>
                    <a:p>
                      <a:pPr algn="l" fontAlgn="b"/>
                      <a:r>
                        <a:rPr lang="en-IN" sz="950" b="0" i="0" u="none" strike="noStrike" dirty="0">
                          <a:solidFill>
                            <a:srgbClr val="000000"/>
                          </a:solidFill>
                          <a:effectLst/>
                          <a:latin typeface="calibri" panose="020F0502020204030204" pitchFamily="34" charset="0"/>
                        </a:rPr>
                        <a:t>Balkrishna</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4.17%</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5.50%</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0.15%</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30.12%</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23.39%</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-16.06%</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31.68%</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695635681"/>
                  </a:ext>
                </a:extLst>
              </a:tr>
              <a:tr h="144851">
                <a:tc>
                  <a:txBody>
                    <a:bodyPr/>
                    <a:lstStyle/>
                    <a:p>
                      <a:pPr algn="l" fontAlgn="b"/>
                      <a:r>
                        <a:rPr lang="en-IN" sz="950" b="0" i="0" u="none" strike="noStrike" dirty="0">
                          <a:solidFill>
                            <a:srgbClr val="000000"/>
                          </a:solidFill>
                          <a:effectLst/>
                          <a:latin typeface="calibri" panose="020F0502020204030204" pitchFamily="34" charset="0"/>
                        </a:rPr>
                        <a:t>Ceat</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-8.41%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3.47%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11.02%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36.42%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-26.46%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31.01%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67.14%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795945564"/>
                  </a:ext>
                </a:extLst>
              </a:tr>
              <a:tr h="144851">
                <a:tc>
                  <a:txBody>
                    <a:bodyPr/>
                    <a:lstStyle/>
                    <a:p>
                      <a:pPr algn="l" fontAlgn="b"/>
                      <a:r>
                        <a:rPr lang="en-IN" sz="950" b="0" i="0" u="none" strike="noStrike" dirty="0">
                          <a:solidFill>
                            <a:srgbClr val="000000"/>
                          </a:solidFill>
                          <a:effectLst/>
                          <a:latin typeface="calibri" panose="020F0502020204030204" pitchFamily="34" charset="0"/>
                        </a:rPr>
                        <a:t>JK Tyres </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-31.19%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27.01%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-17.81%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52.40%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-19.72%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14.31%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64.57%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997099171"/>
                  </a:ext>
                </a:extLst>
              </a:tr>
              <a:tr h="144851">
                <a:tc>
                  <a:txBody>
                    <a:bodyPr/>
                    <a:lstStyle/>
                    <a:p>
                      <a:pPr algn="l" fontAlgn="b"/>
                      <a:r>
                        <a:rPr lang="en-IN" sz="950" b="0" i="0" u="none" strike="noStrike" dirty="0">
                          <a:solidFill>
                            <a:srgbClr val="000000"/>
                          </a:solidFill>
                          <a:effectLst/>
                          <a:latin typeface="calibri" panose="020F0502020204030204" pitchFamily="34" charset="0"/>
                        </a:rPr>
                        <a:t>MRF</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-12.04%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4.40%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-0.58%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16.26%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-24.80%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11.51%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72.52%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664399582"/>
                  </a:ext>
                </a:extLst>
              </a:tr>
              <a:tr h="144851">
                <a:tc>
                  <a:txBody>
                    <a:bodyPr/>
                    <a:lstStyle/>
                    <a:p>
                      <a:pPr algn="l" fontAlgn="b"/>
                      <a:r>
                        <a:rPr lang="en-IN" sz="950" b="0" i="0" u="none" strike="noStrike" dirty="0">
                          <a:solidFill>
                            <a:srgbClr val="000000"/>
                          </a:solidFill>
                          <a:effectLst/>
                          <a:latin typeface="calibri" panose="020F0502020204030204" pitchFamily="34" charset="0"/>
                        </a:rPr>
                        <a:t>TVS Tyres</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-6.93%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2.45%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-17.56%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3.54%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-26.28%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36.92%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24.11%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301085954"/>
                  </a:ext>
                </a:extLst>
              </a:tr>
              <a:tr h="144851">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50661016"/>
                  </a:ext>
                </a:extLst>
              </a:tr>
              <a:tr h="144851">
                <a:tc>
                  <a:txBody>
                    <a:bodyPr/>
                    <a:lstStyle/>
                    <a:p>
                      <a:pPr algn="l" fontAlgn="b"/>
                      <a:r>
                        <a:rPr lang="en-IN" sz="950" b="1" i="0" u="none" strike="noStrike" dirty="0">
                          <a:solidFill>
                            <a:srgbClr val="000000"/>
                          </a:solidFill>
                          <a:effectLst/>
                          <a:latin typeface="calibri" panose="020F0502020204030204" pitchFamily="34" charset="0"/>
                        </a:rPr>
                        <a:t>Median</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-8.41%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4.40%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-0.58%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30.12%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-24.80%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14.31%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64.57%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88302457"/>
                  </a:ext>
                </a:extLst>
              </a:tr>
              <a:tr h="144851">
                <a:tc>
                  <a:txBody>
                    <a:bodyPr/>
                    <a:lstStyle/>
                    <a:p>
                      <a:pPr algn="l" fontAlgn="b"/>
                      <a:r>
                        <a:rPr lang="en-IN" sz="950" b="0" i="0" u="none" strike="noStrike" dirty="0">
                          <a:solidFill>
                            <a:srgbClr val="000000"/>
                          </a:solidFill>
                          <a:effectLst/>
                          <a:latin typeface="calibri" panose="020F0502020204030204" pitchFamily="34" charset="0"/>
                        </a:rPr>
                        <a:t>Mean</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-10.88%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8.57%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-4.95%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27.75%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-14.77%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15.54%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52.00%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09647340"/>
                  </a:ext>
                </a:extLst>
              </a:tr>
              <a:tr h="144851">
                <a:tc>
                  <a:txBody>
                    <a:bodyPr/>
                    <a:lstStyle/>
                    <a:p>
                      <a:pPr algn="l" fontAlgn="b"/>
                      <a:r>
                        <a:rPr lang="en-IN" sz="950" b="1" i="0" u="none" strike="noStrike" dirty="0">
                          <a:solidFill>
                            <a:srgbClr val="000000"/>
                          </a:solidFill>
                          <a:effectLst/>
                          <a:latin typeface="calibri" panose="020F0502020204030204" pitchFamily="34" charset="0"/>
                        </a:rPr>
                        <a:t>Apollo Tyres</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-11.55%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6.57%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4.33%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18.04%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15.96%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25.23%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33.18%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07072923"/>
                  </a:ext>
                </a:extLst>
              </a:tr>
            </a:tbl>
          </a:graphicData>
        </a:graphic>
      </p:graphicFrame>
      <p:graphicFrame>
        <p:nvGraphicFramePr>
          <p:cNvPr id="20" name="Table 19">
            <a:extLst>
              <a:ext uri="{FF2B5EF4-FFF2-40B4-BE49-F238E27FC236}">
                <a16:creationId xmlns:a16="http://schemas.microsoft.com/office/drawing/2014/main" id="{52E8F63B-C1B6-37D8-3144-62B081C5633B}"/>
              </a:ext>
            </a:extLst>
          </p:cNvPr>
          <p:cNvGraphicFramePr>
            <a:graphicFrameLocks noGrp="1"/>
          </p:cNvGraphicFramePr>
          <p:nvPr>
            <p:extLst>
              <p:ext uri="{D42A27DB-BD31-4B8C-83A1-F6EECF244321}">
                <p14:modId xmlns:p14="http://schemas.microsoft.com/office/powerpoint/2010/main" val="2135159269"/>
              </p:ext>
            </p:extLst>
          </p:nvPr>
        </p:nvGraphicFramePr>
        <p:xfrm>
          <a:off x="-3" y="7769582"/>
          <a:ext cx="6858002" cy="1930397"/>
        </p:xfrm>
        <a:graphic>
          <a:graphicData uri="http://schemas.openxmlformats.org/drawingml/2006/table">
            <a:tbl>
              <a:tblPr/>
              <a:tblGrid>
                <a:gridCol w="1136615">
                  <a:extLst>
                    <a:ext uri="{9D8B030D-6E8A-4147-A177-3AD203B41FA5}">
                      <a16:colId xmlns:a16="http://schemas.microsoft.com/office/drawing/2014/main" val="1526532292"/>
                    </a:ext>
                  </a:extLst>
                </a:gridCol>
                <a:gridCol w="817341">
                  <a:extLst>
                    <a:ext uri="{9D8B030D-6E8A-4147-A177-3AD203B41FA5}">
                      <a16:colId xmlns:a16="http://schemas.microsoft.com/office/drawing/2014/main" val="3251775949"/>
                    </a:ext>
                  </a:extLst>
                </a:gridCol>
                <a:gridCol w="817341">
                  <a:extLst>
                    <a:ext uri="{9D8B030D-6E8A-4147-A177-3AD203B41FA5}">
                      <a16:colId xmlns:a16="http://schemas.microsoft.com/office/drawing/2014/main" val="3900809077"/>
                    </a:ext>
                  </a:extLst>
                </a:gridCol>
                <a:gridCol w="817341">
                  <a:extLst>
                    <a:ext uri="{9D8B030D-6E8A-4147-A177-3AD203B41FA5}">
                      <a16:colId xmlns:a16="http://schemas.microsoft.com/office/drawing/2014/main" val="2088540557"/>
                    </a:ext>
                  </a:extLst>
                </a:gridCol>
                <a:gridCol w="817341">
                  <a:extLst>
                    <a:ext uri="{9D8B030D-6E8A-4147-A177-3AD203B41FA5}">
                      <a16:colId xmlns:a16="http://schemas.microsoft.com/office/drawing/2014/main" val="3711957154"/>
                    </a:ext>
                  </a:extLst>
                </a:gridCol>
                <a:gridCol w="817341">
                  <a:extLst>
                    <a:ext uri="{9D8B030D-6E8A-4147-A177-3AD203B41FA5}">
                      <a16:colId xmlns:a16="http://schemas.microsoft.com/office/drawing/2014/main" val="2045080220"/>
                    </a:ext>
                  </a:extLst>
                </a:gridCol>
                <a:gridCol w="817341">
                  <a:extLst>
                    <a:ext uri="{9D8B030D-6E8A-4147-A177-3AD203B41FA5}">
                      <a16:colId xmlns:a16="http://schemas.microsoft.com/office/drawing/2014/main" val="2847739963"/>
                    </a:ext>
                  </a:extLst>
                </a:gridCol>
                <a:gridCol w="817341">
                  <a:extLst>
                    <a:ext uri="{9D8B030D-6E8A-4147-A177-3AD203B41FA5}">
                      <a16:colId xmlns:a16="http://schemas.microsoft.com/office/drawing/2014/main" val="4241752873"/>
                    </a:ext>
                  </a:extLst>
                </a:gridCol>
              </a:tblGrid>
              <a:tr h="211667">
                <a:tc gridSpan="8">
                  <a:txBody>
                    <a:bodyPr/>
                    <a:lstStyle/>
                    <a:p>
                      <a:pPr algn="ctr" fontAlgn="b"/>
                      <a:r>
                        <a:rPr lang="en-IN" sz="1200" b="1" i="0" u="none" strike="noStrike" dirty="0">
                          <a:solidFill>
                            <a:srgbClr val="9400D1"/>
                          </a:solidFill>
                          <a:effectLst/>
                          <a:latin typeface="calibri" panose="020F0502020204030204" pitchFamily="34" charset="0"/>
                        </a:rPr>
                        <a:t>EBITDA Margin%</a:t>
                      </a:r>
                    </a:p>
                  </a:txBody>
                  <a:tcPr marL="7620" marR="7620" marT="7620" marB="0" anchor="b">
                    <a:lnL>
                      <a:noFill/>
                    </a:lnL>
                    <a:lnR>
                      <a:noFill/>
                    </a:lnR>
                    <a:lnT>
                      <a:noFill/>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183371256"/>
                  </a:ext>
                </a:extLst>
              </a:tr>
              <a:tr h="194733">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Companies</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FY18</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FY19</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FY20</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FY21</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FY22</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FY23</a:t>
                      </a:r>
                    </a:p>
                  </a:txBody>
                  <a:tcPr marL="7620" marR="7620" marT="7620" marB="0" anchor="b">
                    <a:lnL>
                      <a:noFill/>
                    </a:lnL>
                    <a:lnR>
                      <a:noFill/>
                    </a:lnR>
                    <a:lnT>
                      <a:noFill/>
                    </a:lnT>
                    <a:lnB>
                      <a:noFill/>
                    </a:lnB>
                    <a:solidFill>
                      <a:srgbClr val="A02B93"/>
                    </a:solidFill>
                  </a:tcPr>
                </a:tc>
                <a:tc>
                  <a:txBody>
                    <a:bodyPr/>
                    <a:lstStyle/>
                    <a:p>
                      <a:pPr algn="r" fontAlgn="b"/>
                      <a:r>
                        <a:rPr lang="en-IN" sz="1100" b="1" i="0" u="none" strike="noStrike" dirty="0">
                          <a:solidFill>
                            <a:srgbClr val="FFFFFF"/>
                          </a:solidFill>
                          <a:effectLst/>
                          <a:highlight>
                            <a:srgbClr val="A02B93"/>
                          </a:highlight>
                          <a:latin typeface="calibri" panose="020F0502020204030204" pitchFamily="34" charset="0"/>
                        </a:rPr>
                        <a:t>FY24</a:t>
                      </a:r>
                    </a:p>
                  </a:txBody>
                  <a:tcPr marL="7620" marR="7620" marT="7620" marB="0" anchor="b">
                    <a:lnL>
                      <a:noFill/>
                    </a:lnL>
                    <a:lnR>
                      <a:noFill/>
                    </a:lnR>
                    <a:lnT>
                      <a:noFill/>
                    </a:lnT>
                    <a:lnB>
                      <a:noFill/>
                    </a:lnB>
                    <a:solidFill>
                      <a:srgbClr val="A02B93"/>
                    </a:solidFill>
                  </a:tcPr>
                </a:tc>
                <a:extLst>
                  <a:ext uri="{0D108BD9-81ED-4DB2-BD59-A6C34878D82A}">
                    <a16:rowId xmlns:a16="http://schemas.microsoft.com/office/drawing/2014/main" val="3193735587"/>
                  </a:ext>
                </a:extLst>
              </a:tr>
              <a:tr h="169333">
                <a:tc>
                  <a:txBody>
                    <a:bodyPr/>
                    <a:lstStyle/>
                    <a:p>
                      <a:pPr algn="l" fontAlgn="b"/>
                      <a:r>
                        <a:rPr lang="en-IN" sz="950" b="0" i="0" u="none" strike="noStrike" dirty="0">
                          <a:solidFill>
                            <a:srgbClr val="000000"/>
                          </a:solidFill>
                          <a:effectLst/>
                          <a:latin typeface="calibri" panose="020F0502020204030204" pitchFamily="34" charset="0"/>
                        </a:rPr>
                        <a:t>Balkrishna</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25.45%</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22.82%</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23.91%</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27.09%</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24.01%</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15.20%</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21.92%</a:t>
                      </a:r>
                    </a:p>
                  </a:txBody>
                  <a:tcPr marL="7620" marR="7620" marT="7620" marB="0" anchor="b">
                    <a:lnL>
                      <a:noFill/>
                    </a:lnL>
                    <a:lnR>
                      <a:noFill/>
                    </a:lnR>
                    <a:lnT>
                      <a:noFill/>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627210068"/>
                  </a:ext>
                </a:extLst>
              </a:tr>
              <a:tr h="169333">
                <a:tc>
                  <a:txBody>
                    <a:bodyPr/>
                    <a:lstStyle/>
                    <a:p>
                      <a:pPr algn="l" fontAlgn="b"/>
                      <a:r>
                        <a:rPr lang="en-IN" sz="950" b="0" i="0" u="none" strike="noStrike" dirty="0">
                          <a:solidFill>
                            <a:srgbClr val="000000"/>
                          </a:solidFill>
                          <a:effectLst/>
                          <a:latin typeface="calibri" panose="020F0502020204030204" pitchFamily="34" charset="0"/>
                        </a:rPr>
                        <a:t>Ceat</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10.18%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9.47%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10.84%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13.17%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7.87%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8.53%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13.51%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776874797"/>
                  </a:ext>
                </a:extLst>
              </a:tr>
              <a:tr h="169333">
                <a:tc>
                  <a:txBody>
                    <a:bodyPr/>
                    <a:lstStyle/>
                    <a:p>
                      <a:pPr algn="l" fontAlgn="b"/>
                      <a:r>
                        <a:rPr lang="en-IN" sz="950" b="0" i="0" u="none" strike="noStrike" dirty="0">
                          <a:solidFill>
                            <a:srgbClr val="000000"/>
                          </a:solidFill>
                          <a:effectLst/>
                          <a:latin typeface="calibri" panose="020F0502020204030204" pitchFamily="34" charset="0"/>
                        </a:rPr>
                        <a:t>JK Tyres </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10.54%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10.68%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10.43%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15.24%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9.29%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8.69%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13.96%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537154286"/>
                  </a:ext>
                </a:extLst>
              </a:tr>
              <a:tr h="169333">
                <a:tc>
                  <a:txBody>
                    <a:bodyPr/>
                    <a:lstStyle/>
                    <a:p>
                      <a:pPr algn="l" fontAlgn="b"/>
                      <a:r>
                        <a:rPr lang="en-IN" sz="950" b="0" i="0" u="none" strike="noStrike" dirty="0">
                          <a:solidFill>
                            <a:srgbClr val="000000"/>
                          </a:solidFill>
                          <a:effectLst/>
                          <a:latin typeface="calibri" panose="020F0502020204030204" pitchFamily="34" charset="0"/>
                        </a:rPr>
                        <a:t>MRF</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17.51%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17.02%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16.74%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19.55%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12.30%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11.51%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18.16%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074208885"/>
                  </a:ext>
                </a:extLst>
              </a:tr>
              <a:tr h="169333">
                <a:tc>
                  <a:txBody>
                    <a:bodyPr/>
                    <a:lstStyle/>
                    <a:p>
                      <a:pPr algn="l" fontAlgn="b"/>
                      <a:r>
                        <a:rPr lang="en-IN" sz="950" b="0" i="0" u="none" strike="noStrike" dirty="0">
                          <a:solidFill>
                            <a:srgbClr val="000000"/>
                          </a:solidFill>
                          <a:effectLst/>
                          <a:latin typeface="calibri" panose="020F0502020204030204" pitchFamily="34" charset="0"/>
                        </a:rPr>
                        <a:t>TVS Tyres</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12.49%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11.33%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10.79%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12.12%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6.82%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7.95%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10.06%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095511106"/>
                  </a:ext>
                </a:extLst>
              </a:tr>
              <a:tr h="169333">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18841811"/>
                  </a:ext>
                </a:extLst>
              </a:tr>
              <a:tr h="169333">
                <a:tc>
                  <a:txBody>
                    <a:bodyPr/>
                    <a:lstStyle/>
                    <a:p>
                      <a:pPr algn="l" fontAlgn="b"/>
                      <a:r>
                        <a:rPr lang="en-IN" sz="950" b="1" i="0" u="none" strike="noStrike" dirty="0">
                          <a:solidFill>
                            <a:srgbClr val="000000"/>
                          </a:solidFill>
                          <a:effectLst/>
                          <a:latin typeface="calibri" panose="020F0502020204030204" pitchFamily="34" charset="0"/>
                        </a:rPr>
                        <a:t>Median</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12.49%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11.33%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10.84%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15.24%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9.29%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8.69%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13.96%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2444291"/>
                  </a:ext>
                </a:extLst>
              </a:tr>
              <a:tr h="169333">
                <a:tc>
                  <a:txBody>
                    <a:bodyPr/>
                    <a:lstStyle/>
                    <a:p>
                      <a:pPr algn="l" fontAlgn="b"/>
                      <a:r>
                        <a:rPr lang="en-IN" sz="950" b="1" i="0" u="none" strike="noStrike" dirty="0">
                          <a:solidFill>
                            <a:srgbClr val="000000"/>
                          </a:solidFill>
                          <a:effectLst/>
                          <a:latin typeface="calibri" panose="020F0502020204030204" pitchFamily="34" charset="0"/>
                        </a:rPr>
                        <a:t>Mean</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15.23%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14.26%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14.54%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17.43%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12.06%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10.38%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15.52%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48522632"/>
                  </a:ext>
                </a:extLst>
              </a:tr>
              <a:tr h="169333">
                <a:tc>
                  <a:txBody>
                    <a:bodyPr/>
                    <a:lstStyle/>
                    <a:p>
                      <a:pPr algn="l" fontAlgn="b"/>
                      <a:r>
                        <a:rPr lang="en-IN" sz="950" b="1" i="0" u="none" strike="noStrike" dirty="0">
                          <a:solidFill>
                            <a:srgbClr val="000000"/>
                          </a:solidFill>
                          <a:effectLst/>
                          <a:latin typeface="calibri" panose="020F0502020204030204" pitchFamily="34" charset="0"/>
                        </a:rPr>
                        <a:t>Apollo Tyres</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12.01%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10.82%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12.12%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13.45%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12.95%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13.83%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17.83%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65910853"/>
                  </a:ext>
                </a:extLst>
              </a:tr>
            </a:tbl>
          </a:graphicData>
        </a:graphic>
      </p:graphicFrame>
      <p:sp>
        <p:nvSpPr>
          <p:cNvPr id="22" name="TextBox 21">
            <a:extLst>
              <a:ext uri="{FF2B5EF4-FFF2-40B4-BE49-F238E27FC236}">
                <a16:creationId xmlns:a16="http://schemas.microsoft.com/office/drawing/2014/main" id="{A211F4BB-AD93-8C46-167E-B60C34D9C3E2}"/>
              </a:ext>
            </a:extLst>
          </p:cNvPr>
          <p:cNvSpPr txBox="1"/>
          <p:nvPr/>
        </p:nvSpPr>
        <p:spPr>
          <a:xfrm>
            <a:off x="0" y="1278168"/>
            <a:ext cx="5603749" cy="2870016"/>
          </a:xfrm>
          <a:prstGeom prst="rect">
            <a:avLst/>
          </a:prstGeom>
          <a:noFill/>
        </p:spPr>
        <p:txBody>
          <a:bodyPr wrap="square" rtlCol="0">
            <a:spAutoFit/>
          </a:bodyPr>
          <a:lstStyle/>
          <a:p>
            <a:r>
              <a:rPr lang="en-US" sz="950" dirty="0">
                <a:latin typeface="Calibri (body)"/>
              </a:rPr>
              <a:t>The CAGR of the tyre industry's revenue, encompassing peer companies, was 9.0% over the past five years from FY19. In comparison, Apollo Tyres achieved a slightly lower CAGR of 7.6%. In FY24, the industry's median growth rate was 2.44%, while Apollo Tyres outperformed with a growth rate of 3.30%. Although this is higher than the industry median, it is not considered particularly strong. In Q1, Apollo's European operations underperformed, with revenue declining by 5% year-over-year and margins shrinking by 1% due to high fixed costs and the negative impact of operating leverage. Conversely, the Indian operations performed well, achieving a 2% increase in EBITDA margin compared to the previous quarter. In Q3, Apollo Tyres experienced a volume growth of 3% in truck tyres and 7% in passenger car tyres. The volume growth for replacement truck tyres was 8% and 4% for passenger car tyres. Exports in Q3 increased by 30%, significantly boosting revenue by 5% from the previous quarter. However, in Q4, the OEM volume growth was negative, particularly for truck OEMs, which saw a 10% decline due to lower truck sales, while the OE segment remained flat. The replacement growth for TBR tyres was 7%, and PCR tyres was 10% in volume terms. Apollo Tyres has lost market share in the truck segment, with growth primarily driven by the bus segment, which is less profitable. The company is shifting its focus towards the more profitable segments, particularly large-size tyres such as 16-inch and 17-inch. The highest growth was observed in passenger car tyres, and the recent launch of the Vredestein brand in India has contributed to growth in the UHP segment, which is more profitable. Apollo Tyres is prioritizing improving its bottom line over expanding into less profitable segments. Notably, Apollo's EBITDA margin has improved significantly from 12.49% in FY18 to 17.83% in FY19, outperforming the median growth of its peers.</a:t>
            </a:r>
            <a:endParaRPr lang="en-IN" sz="950" dirty="0">
              <a:latin typeface="Calibri (body)"/>
            </a:endParaRPr>
          </a:p>
        </p:txBody>
      </p:sp>
      <p:graphicFrame>
        <p:nvGraphicFramePr>
          <p:cNvPr id="24" name="Table 23">
            <a:extLst>
              <a:ext uri="{FF2B5EF4-FFF2-40B4-BE49-F238E27FC236}">
                <a16:creationId xmlns:a16="http://schemas.microsoft.com/office/drawing/2014/main" id="{B919186E-BCB8-8607-1A66-812AA0065C51}"/>
              </a:ext>
            </a:extLst>
          </p:cNvPr>
          <p:cNvGraphicFramePr>
            <a:graphicFrameLocks noGrp="1"/>
          </p:cNvGraphicFramePr>
          <p:nvPr>
            <p:extLst>
              <p:ext uri="{D42A27DB-BD31-4B8C-83A1-F6EECF244321}">
                <p14:modId xmlns:p14="http://schemas.microsoft.com/office/powerpoint/2010/main" val="2295695758"/>
              </p:ext>
            </p:extLst>
          </p:nvPr>
        </p:nvGraphicFramePr>
        <p:xfrm>
          <a:off x="5679063" y="1515121"/>
          <a:ext cx="1089906" cy="2396111"/>
        </p:xfrm>
        <a:graphic>
          <a:graphicData uri="http://schemas.openxmlformats.org/drawingml/2006/table">
            <a:tbl>
              <a:tblPr/>
              <a:tblGrid>
                <a:gridCol w="552377">
                  <a:extLst>
                    <a:ext uri="{9D8B030D-6E8A-4147-A177-3AD203B41FA5}">
                      <a16:colId xmlns:a16="http://schemas.microsoft.com/office/drawing/2014/main" val="1293197598"/>
                    </a:ext>
                  </a:extLst>
                </a:gridCol>
                <a:gridCol w="537529">
                  <a:extLst>
                    <a:ext uri="{9D8B030D-6E8A-4147-A177-3AD203B41FA5}">
                      <a16:colId xmlns:a16="http://schemas.microsoft.com/office/drawing/2014/main" val="4219539101"/>
                    </a:ext>
                  </a:extLst>
                </a:gridCol>
              </a:tblGrid>
              <a:tr h="498792">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a:t>
                      </a:r>
                    </a:p>
                  </a:txBody>
                  <a:tcPr marL="7620" marR="7620" marT="7620" marB="0" anchor="b">
                    <a:lnL w="12700" cap="flat" cmpd="sng" algn="ctr">
                      <a:solidFill>
                        <a:srgbClr val="A02B9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noFill/>
                      <a:prstDash val="solid"/>
                      <a:round/>
                      <a:headEnd type="none" w="med" len="med"/>
                      <a:tailEnd type="none" w="med" len="med"/>
                    </a:lnB>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CAGR ( last 5 Yrs)</a:t>
                      </a:r>
                    </a:p>
                  </a:txBody>
                  <a:tcPr marL="7620" marR="7620" marT="7620" marB="0" anchor="b">
                    <a:lnL w="12700" cap="flat" cmpd="sng" algn="ctr">
                      <a:no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noFill/>
                      <a:prstDash val="solid"/>
                      <a:round/>
                      <a:headEnd type="none" w="med" len="med"/>
                      <a:tailEnd type="none" w="med" len="med"/>
                    </a:lnB>
                    <a:solidFill>
                      <a:srgbClr val="A02B93"/>
                    </a:solidFill>
                  </a:tcPr>
                </a:tc>
                <a:extLst>
                  <a:ext uri="{0D108BD9-81ED-4DB2-BD59-A6C34878D82A}">
                    <a16:rowId xmlns:a16="http://schemas.microsoft.com/office/drawing/2014/main" val="2522830396"/>
                  </a:ext>
                </a:extLst>
              </a:tr>
              <a:tr h="220328">
                <a:tc>
                  <a:txBody>
                    <a:bodyPr/>
                    <a:lstStyle/>
                    <a:p>
                      <a:pPr algn="l" fontAlgn="b"/>
                      <a:r>
                        <a:rPr lang="en-IN" sz="950" b="0"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rgbClr val="A02B9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12.00%</a:t>
                      </a:r>
                    </a:p>
                  </a:txBody>
                  <a:tcPr marL="7620" marR="7620" marT="7620" marB="0" anchor="b">
                    <a:lnL w="12700" cap="flat" cmpd="sng" algn="ctr">
                      <a:no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946734539"/>
                  </a:ext>
                </a:extLst>
              </a:tr>
              <a:tr h="220328">
                <a:tc>
                  <a:txBody>
                    <a:bodyPr/>
                    <a:lstStyle/>
                    <a:p>
                      <a:pPr algn="l" fontAlgn="b"/>
                      <a:r>
                        <a:rPr lang="en-IN" sz="950" b="0"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rgbClr val="A02B9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11.00%</a:t>
                      </a:r>
                    </a:p>
                  </a:txBody>
                  <a:tcPr marL="7620" marR="7620" marT="7620" marB="0" anchor="b">
                    <a:lnL w="12700" cap="flat" cmpd="sng" algn="ctr">
                      <a:no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951554508"/>
                  </a:ext>
                </a:extLst>
              </a:tr>
              <a:tr h="238883">
                <a:tc>
                  <a:txBody>
                    <a:bodyPr/>
                    <a:lstStyle/>
                    <a:p>
                      <a:pPr algn="l" fontAlgn="b"/>
                      <a:r>
                        <a:rPr lang="en-IN" sz="950" b="0"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rgbClr val="A02B9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8.00%</a:t>
                      </a:r>
                    </a:p>
                  </a:txBody>
                  <a:tcPr marL="7620" marR="7620" marT="7620" marB="0" anchor="b">
                    <a:lnL w="12700" cap="flat" cmpd="sng" algn="ctr">
                      <a:no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526725947"/>
                  </a:ext>
                </a:extLst>
              </a:tr>
              <a:tr h="220328">
                <a:tc>
                  <a:txBody>
                    <a:bodyPr/>
                    <a:lstStyle/>
                    <a:p>
                      <a:pPr algn="l" fontAlgn="b"/>
                      <a:r>
                        <a:rPr lang="en-IN" sz="950" b="0"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rgbClr val="A02B9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9.00%</a:t>
                      </a:r>
                    </a:p>
                  </a:txBody>
                  <a:tcPr marL="7620" marR="7620" marT="7620" marB="0" anchor="b">
                    <a:lnL w="12700" cap="flat" cmpd="sng" algn="ctr">
                      <a:no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3545678837"/>
                  </a:ext>
                </a:extLst>
              </a:tr>
              <a:tr h="229508">
                <a:tc>
                  <a:txBody>
                    <a:bodyPr/>
                    <a:lstStyle/>
                    <a:p>
                      <a:pPr algn="l" fontAlgn="b"/>
                      <a:r>
                        <a:rPr lang="en-IN" sz="950" b="0" i="0" u="none" strike="noStrike" dirty="0">
                          <a:solidFill>
                            <a:srgbClr val="000000"/>
                          </a:solidFill>
                          <a:effectLst/>
                          <a:latin typeface="calibri" panose="020F0502020204030204" pitchFamily="34" charset="0"/>
                        </a:rPr>
                        <a:t>TVS Tyres</a:t>
                      </a:r>
                    </a:p>
                  </a:txBody>
                  <a:tcPr marL="7620" marR="7620" marT="7620" marB="0" anchor="b">
                    <a:lnL w="12700" cap="flat" cmpd="sng" algn="ctr">
                      <a:solidFill>
                        <a:srgbClr val="A02B9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4.00%</a:t>
                      </a:r>
                    </a:p>
                  </a:txBody>
                  <a:tcPr marL="7620" marR="7620" marT="7620" marB="0" anchor="b">
                    <a:lnL w="12700" cap="flat" cmpd="sng" algn="ctr">
                      <a:no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1663642722"/>
                  </a:ext>
                </a:extLst>
              </a:tr>
              <a:tr h="229508">
                <a:tc>
                  <a:txBody>
                    <a:bodyPr/>
                    <a:lstStyle/>
                    <a:p>
                      <a:pPr algn="l" fontAlgn="b"/>
                      <a:r>
                        <a:rPr lang="en-IN" sz="950" b="1" i="0" u="none" strike="noStrike" dirty="0">
                          <a:solidFill>
                            <a:srgbClr val="000000"/>
                          </a:solidFill>
                          <a:effectLst/>
                          <a:latin typeface="calibri" panose="020F0502020204030204" pitchFamily="34" charset="0"/>
                        </a:rPr>
                        <a:t>Median</a:t>
                      </a:r>
                    </a:p>
                  </a:txBody>
                  <a:tcPr marL="7620" marR="7620" marT="7620" marB="0" anchor="b">
                    <a:lnL w="12700" cap="flat" cmpd="sng" algn="ctr">
                      <a:solidFill>
                        <a:srgbClr val="A02B9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9.00%</a:t>
                      </a:r>
                    </a:p>
                  </a:txBody>
                  <a:tcPr marL="7620" marR="7620" marT="7620" marB="0" anchor="b">
                    <a:lnL w="12700" cap="flat" cmpd="sng" algn="ctr">
                      <a:no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2178746597"/>
                  </a:ext>
                </a:extLst>
              </a:tr>
              <a:tr h="229508">
                <a:tc>
                  <a:txBody>
                    <a:bodyPr/>
                    <a:lstStyle/>
                    <a:p>
                      <a:pPr algn="l" fontAlgn="b"/>
                      <a:r>
                        <a:rPr lang="en-IN" sz="950" b="0" i="0" u="none" strike="noStrike" dirty="0">
                          <a:solidFill>
                            <a:srgbClr val="000000"/>
                          </a:solidFill>
                          <a:effectLst/>
                          <a:latin typeface="calibri" panose="020F0502020204030204" pitchFamily="34" charset="0"/>
                        </a:rPr>
                        <a:t>Mean</a:t>
                      </a:r>
                    </a:p>
                  </a:txBody>
                  <a:tcPr marL="7620" marR="7620" marT="7620" marB="0" anchor="b">
                    <a:lnL w="12700" cap="flat" cmpd="sng" algn="ctr">
                      <a:solidFill>
                        <a:srgbClr val="A02B9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8.80%</a:t>
                      </a:r>
                    </a:p>
                  </a:txBody>
                  <a:tcPr marL="7620" marR="7620" marT="7620" marB="0" anchor="b">
                    <a:lnL w="12700" cap="flat" cmpd="sng" algn="ctr">
                      <a:no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3571883596"/>
                  </a:ext>
                </a:extLst>
              </a:tr>
              <a:tr h="290342">
                <a:tc>
                  <a:txBody>
                    <a:bodyPr/>
                    <a:lstStyle/>
                    <a:p>
                      <a:pPr algn="l" fontAlgn="b"/>
                      <a:r>
                        <a:rPr lang="en-IN" sz="95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rgbClr val="A02B9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7.66%</a:t>
                      </a:r>
                    </a:p>
                  </a:txBody>
                  <a:tcPr marL="7620" marR="7620" marT="7620" marB="0" anchor="b">
                    <a:lnL w="12700" cap="flat" cmpd="sng" algn="ctr">
                      <a:no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2840402252"/>
                  </a:ext>
                </a:extLst>
              </a:tr>
            </a:tbl>
          </a:graphicData>
        </a:graphic>
      </p:graphicFrame>
      <p:sp>
        <p:nvSpPr>
          <p:cNvPr id="26" name="TextBox 25">
            <a:extLst>
              <a:ext uri="{FF2B5EF4-FFF2-40B4-BE49-F238E27FC236}">
                <a16:creationId xmlns:a16="http://schemas.microsoft.com/office/drawing/2014/main" id="{D699F4BB-4679-23A6-DA0E-A2CE569DC404}"/>
              </a:ext>
            </a:extLst>
          </p:cNvPr>
          <p:cNvSpPr txBox="1"/>
          <p:nvPr/>
        </p:nvSpPr>
        <p:spPr>
          <a:xfrm>
            <a:off x="5643372" y="1259847"/>
            <a:ext cx="2084070" cy="276999"/>
          </a:xfrm>
          <a:prstGeom prst="rect">
            <a:avLst/>
          </a:prstGeom>
          <a:noFill/>
        </p:spPr>
        <p:txBody>
          <a:bodyPr wrap="square" rtlCol="0">
            <a:spAutoFit/>
          </a:bodyPr>
          <a:lstStyle/>
          <a:p>
            <a:r>
              <a:rPr lang="en-IN" sz="1200" b="1" dirty="0">
                <a:solidFill>
                  <a:srgbClr val="9400D1"/>
                </a:solidFill>
                <a:latin typeface="Calibri (body)"/>
              </a:rPr>
              <a:t>CAGR (last 5 yrs)</a:t>
            </a:r>
          </a:p>
        </p:txBody>
      </p:sp>
    </p:spTree>
    <p:extLst>
      <p:ext uri="{BB962C8B-B14F-4D97-AF65-F5344CB8AC3E}">
        <p14:creationId xmlns:p14="http://schemas.microsoft.com/office/powerpoint/2010/main" val="947157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6C81B4-9E6B-2761-3323-95ED66DB5F2E}"/>
              </a:ext>
            </a:extLst>
          </p:cNvPr>
          <p:cNvSpPr>
            <a:spLocks noGrp="1"/>
          </p:cNvSpPr>
          <p:nvPr>
            <p:ph type="sldNum" sz="quarter" idx="4"/>
          </p:nvPr>
        </p:nvSpPr>
        <p:spPr/>
        <p:txBody>
          <a:bodyPr/>
          <a:lstStyle/>
          <a:p>
            <a:fld id="{0B7AF327-0163-471E-81B8-86C6B8A35DFA}" type="slidenum">
              <a:rPr lang="en-IN" smtClean="0"/>
              <a:pPr/>
              <a:t>18</a:t>
            </a:fld>
            <a:endParaRPr lang="en-IN" dirty="0"/>
          </a:p>
        </p:txBody>
      </p:sp>
      <p:sp>
        <p:nvSpPr>
          <p:cNvPr id="5" name="Rectangle 4">
            <a:extLst>
              <a:ext uri="{FF2B5EF4-FFF2-40B4-BE49-F238E27FC236}">
                <a16:creationId xmlns:a16="http://schemas.microsoft.com/office/drawing/2014/main" id="{9C942040-668D-FB79-091F-6732966F281E}"/>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17">
            <a:extLst>
              <a:ext uri="{FF2B5EF4-FFF2-40B4-BE49-F238E27FC236}">
                <a16:creationId xmlns:a16="http://schemas.microsoft.com/office/drawing/2014/main" id="{83D98B01-D415-11BB-C941-83170A1F5942}"/>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3">
            <a:extLst>
              <a:ext uri="{FF2B5EF4-FFF2-40B4-BE49-F238E27FC236}">
                <a16:creationId xmlns:a16="http://schemas.microsoft.com/office/drawing/2014/main" id="{B5516B93-F88B-12D8-1AAB-C8DADB072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8" name="Picture 2" descr="Apollo Tyres - Wikipedia">
            <a:extLst>
              <a:ext uri="{FF2B5EF4-FFF2-40B4-BE49-F238E27FC236}">
                <a16:creationId xmlns:a16="http://schemas.microsoft.com/office/drawing/2014/main" id="{335FD7F8-CCED-01C2-78B9-36115C03F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9" name="Parallelogram 21">
            <a:extLst>
              <a:ext uri="{FF2B5EF4-FFF2-40B4-BE49-F238E27FC236}">
                <a16:creationId xmlns:a16="http://schemas.microsoft.com/office/drawing/2014/main" id="{D21133FA-C0FC-6566-EF6D-06D5E3198FD5}"/>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0" name="TextBox 9">
            <a:extLst>
              <a:ext uri="{FF2B5EF4-FFF2-40B4-BE49-F238E27FC236}">
                <a16:creationId xmlns:a16="http://schemas.microsoft.com/office/drawing/2014/main" id="{418CE4F7-F1B6-7671-AAE1-E594CE66EBB9}"/>
              </a:ext>
            </a:extLst>
          </p:cNvPr>
          <p:cNvSpPr txBox="1"/>
          <p:nvPr/>
        </p:nvSpPr>
        <p:spPr>
          <a:xfrm>
            <a:off x="-39623" y="949161"/>
            <a:ext cx="2097023" cy="338554"/>
          </a:xfrm>
          <a:prstGeom prst="rect">
            <a:avLst/>
          </a:prstGeom>
          <a:noFill/>
        </p:spPr>
        <p:txBody>
          <a:bodyPr wrap="square" rtlCol="0">
            <a:spAutoFit/>
          </a:bodyPr>
          <a:lstStyle/>
          <a:p>
            <a:r>
              <a:rPr lang="en-IN" sz="1600" b="1" dirty="0">
                <a:latin typeface="Calibri (body)"/>
              </a:rPr>
              <a:t>Revenue Mix – FY24</a:t>
            </a:r>
          </a:p>
        </p:txBody>
      </p:sp>
      <p:graphicFrame>
        <p:nvGraphicFramePr>
          <p:cNvPr id="18" name="Chart 17">
            <a:extLst>
              <a:ext uri="{FF2B5EF4-FFF2-40B4-BE49-F238E27FC236}">
                <a16:creationId xmlns:a16="http://schemas.microsoft.com/office/drawing/2014/main" id="{E535B8D2-EB23-3786-221C-AD85C7900A3A}"/>
              </a:ext>
            </a:extLst>
          </p:cNvPr>
          <p:cNvGraphicFramePr>
            <a:graphicFrameLocks/>
          </p:cNvGraphicFramePr>
          <p:nvPr>
            <p:extLst>
              <p:ext uri="{D42A27DB-BD31-4B8C-83A1-F6EECF244321}">
                <p14:modId xmlns:p14="http://schemas.microsoft.com/office/powerpoint/2010/main" val="2391750520"/>
              </p:ext>
            </p:extLst>
          </p:nvPr>
        </p:nvGraphicFramePr>
        <p:xfrm>
          <a:off x="152398" y="4620218"/>
          <a:ext cx="3276602" cy="250363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3B7C811E-C4C0-E27B-2186-58999AB7EFAA}"/>
              </a:ext>
            </a:extLst>
          </p:cNvPr>
          <p:cNvGraphicFramePr>
            <a:graphicFrameLocks/>
          </p:cNvGraphicFramePr>
          <p:nvPr>
            <p:extLst>
              <p:ext uri="{D42A27DB-BD31-4B8C-83A1-F6EECF244321}">
                <p14:modId xmlns:p14="http://schemas.microsoft.com/office/powerpoint/2010/main" val="3546204054"/>
              </p:ext>
            </p:extLst>
          </p:nvPr>
        </p:nvGraphicFramePr>
        <p:xfrm>
          <a:off x="3460816" y="4661983"/>
          <a:ext cx="3397184" cy="246187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8B15B9A1-C364-8BEC-4C1D-8E594CA42126}"/>
              </a:ext>
            </a:extLst>
          </p:cNvPr>
          <p:cNvGraphicFramePr>
            <a:graphicFrameLocks/>
          </p:cNvGraphicFramePr>
          <p:nvPr>
            <p:extLst>
              <p:ext uri="{D42A27DB-BD31-4B8C-83A1-F6EECF244321}">
                <p14:modId xmlns:p14="http://schemas.microsoft.com/office/powerpoint/2010/main" val="4575317"/>
              </p:ext>
            </p:extLst>
          </p:nvPr>
        </p:nvGraphicFramePr>
        <p:xfrm>
          <a:off x="-198123" y="7234783"/>
          <a:ext cx="3848102" cy="2743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8A32CA72-DAD1-61AA-306C-0AADFD6F9531}"/>
              </a:ext>
            </a:extLst>
          </p:cNvPr>
          <p:cNvGraphicFramePr>
            <a:graphicFrameLocks/>
          </p:cNvGraphicFramePr>
          <p:nvPr>
            <p:extLst>
              <p:ext uri="{D42A27DB-BD31-4B8C-83A1-F6EECF244321}">
                <p14:modId xmlns:p14="http://schemas.microsoft.com/office/powerpoint/2010/main" val="4081156910"/>
              </p:ext>
            </p:extLst>
          </p:nvPr>
        </p:nvGraphicFramePr>
        <p:xfrm>
          <a:off x="2938378" y="7315679"/>
          <a:ext cx="4553119" cy="273106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Chart 21">
            <a:extLst>
              <a:ext uri="{FF2B5EF4-FFF2-40B4-BE49-F238E27FC236}">
                <a16:creationId xmlns:a16="http://schemas.microsoft.com/office/drawing/2014/main" id="{E49A5BF3-5813-02BB-1ABA-23CD756DD1C6}"/>
              </a:ext>
            </a:extLst>
          </p:cNvPr>
          <p:cNvGraphicFramePr>
            <a:graphicFrameLocks/>
          </p:cNvGraphicFramePr>
          <p:nvPr>
            <p:extLst>
              <p:ext uri="{D42A27DB-BD31-4B8C-83A1-F6EECF244321}">
                <p14:modId xmlns:p14="http://schemas.microsoft.com/office/powerpoint/2010/main" val="3275206841"/>
              </p:ext>
            </p:extLst>
          </p:nvPr>
        </p:nvGraphicFramePr>
        <p:xfrm>
          <a:off x="1325880" y="1607152"/>
          <a:ext cx="4483318" cy="2684565"/>
        </p:xfrm>
        <a:graphic>
          <a:graphicData uri="http://schemas.openxmlformats.org/drawingml/2006/chart">
            <c:chart xmlns:c="http://schemas.openxmlformats.org/drawingml/2006/chart" xmlns:r="http://schemas.openxmlformats.org/officeDocument/2006/relationships" r:id="rId8"/>
          </a:graphicData>
        </a:graphic>
      </p:graphicFrame>
      <p:sp>
        <p:nvSpPr>
          <p:cNvPr id="23" name="TextBox 22">
            <a:extLst>
              <a:ext uri="{FF2B5EF4-FFF2-40B4-BE49-F238E27FC236}">
                <a16:creationId xmlns:a16="http://schemas.microsoft.com/office/drawing/2014/main" id="{7D14B92B-C1CE-B262-B6A6-A1349786DE2F}"/>
              </a:ext>
            </a:extLst>
          </p:cNvPr>
          <p:cNvSpPr txBox="1"/>
          <p:nvPr/>
        </p:nvSpPr>
        <p:spPr>
          <a:xfrm>
            <a:off x="2938378" y="1324208"/>
            <a:ext cx="4036062" cy="323165"/>
          </a:xfrm>
          <a:prstGeom prst="rect">
            <a:avLst/>
          </a:prstGeom>
          <a:noFill/>
        </p:spPr>
        <p:txBody>
          <a:bodyPr wrap="square" rtlCol="0">
            <a:spAutoFit/>
          </a:bodyPr>
          <a:lstStyle/>
          <a:p>
            <a:r>
              <a:rPr lang="en-US" sz="1500" b="1" dirty="0">
                <a:solidFill>
                  <a:srgbClr val="9400D1"/>
                </a:solidFill>
                <a:latin typeface="Calibri" panose="020F0502020204030204" pitchFamily="34" charset="0"/>
                <a:ea typeface="Calibri" panose="020F0502020204030204" pitchFamily="34" charset="0"/>
                <a:cs typeface="Calibri" panose="020F0502020204030204" pitchFamily="34" charset="0"/>
              </a:rPr>
              <a:t>Consolidated</a:t>
            </a:r>
            <a:endParaRPr lang="en-IN" sz="1500" b="1" dirty="0">
              <a:solidFill>
                <a:srgbClr val="9400D1"/>
              </a:solidFill>
              <a:latin typeface="Calibri" panose="020F0502020204030204" pitchFamily="34" charset="0"/>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ED6B1519-F9EE-92D1-058A-7B5B3437FB7A}"/>
              </a:ext>
            </a:extLst>
          </p:cNvPr>
          <p:cNvSpPr txBox="1"/>
          <p:nvPr/>
        </p:nvSpPr>
        <p:spPr>
          <a:xfrm>
            <a:off x="2938378" y="7288017"/>
            <a:ext cx="1892701" cy="323165"/>
          </a:xfrm>
          <a:prstGeom prst="rect">
            <a:avLst/>
          </a:prstGeom>
          <a:noFill/>
        </p:spPr>
        <p:txBody>
          <a:bodyPr wrap="square" rtlCol="0">
            <a:spAutoFit/>
          </a:bodyPr>
          <a:lstStyle/>
          <a:p>
            <a:r>
              <a:rPr lang="en-US" sz="1500" b="1" dirty="0">
                <a:solidFill>
                  <a:srgbClr val="9309DA"/>
                </a:solidFill>
                <a:latin typeface="Calibri" panose="020F0502020204030204" pitchFamily="34" charset="0"/>
                <a:ea typeface="Calibri" panose="020F0502020204030204" pitchFamily="34" charset="0"/>
                <a:cs typeface="Calibri" panose="020F0502020204030204" pitchFamily="34" charset="0"/>
              </a:rPr>
              <a:t>Consolidated</a:t>
            </a:r>
            <a:endParaRPr lang="en-IN" sz="1500" b="1" dirty="0">
              <a:solidFill>
                <a:srgbClr val="9309DA"/>
              </a:solidFill>
              <a:latin typeface="Calibri" panose="020F050202020403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8B65E9C8-0837-63C2-D031-CD28BCA496CA}"/>
              </a:ext>
            </a:extLst>
          </p:cNvPr>
          <p:cNvSpPr txBox="1"/>
          <p:nvPr/>
        </p:nvSpPr>
        <p:spPr>
          <a:xfrm>
            <a:off x="2938378" y="4482693"/>
            <a:ext cx="4036062" cy="323165"/>
          </a:xfrm>
          <a:prstGeom prst="rect">
            <a:avLst/>
          </a:prstGeom>
          <a:noFill/>
        </p:spPr>
        <p:txBody>
          <a:bodyPr wrap="square" rtlCol="0">
            <a:spAutoFit/>
          </a:bodyPr>
          <a:lstStyle/>
          <a:p>
            <a:r>
              <a:rPr lang="en-US" sz="1500" b="1" dirty="0">
                <a:solidFill>
                  <a:srgbClr val="9309DA"/>
                </a:solidFill>
                <a:latin typeface="Calibri" panose="020F0502020204030204" pitchFamily="34" charset="0"/>
                <a:ea typeface="Calibri" panose="020F0502020204030204" pitchFamily="34" charset="0"/>
                <a:cs typeface="Calibri" panose="020F0502020204030204" pitchFamily="34" charset="0"/>
              </a:rPr>
              <a:t>Standalone</a:t>
            </a:r>
            <a:endParaRPr lang="en-IN" sz="1500" b="1" dirty="0">
              <a:solidFill>
                <a:srgbClr val="9309DA"/>
              </a:solidFill>
              <a:latin typeface="Calibri" panose="020F0502020204030204" pitchFamily="34" charset="0"/>
              <a:ea typeface="Calibri" panose="020F0502020204030204" pitchFamily="34" charset="0"/>
              <a:cs typeface="Calibri" panose="020F0502020204030204" pitchFamily="34" charset="0"/>
            </a:endParaRPr>
          </a:p>
        </p:txBody>
      </p:sp>
      <p:cxnSp>
        <p:nvCxnSpPr>
          <p:cNvPr id="26" name="Straight Connector 25">
            <a:extLst>
              <a:ext uri="{FF2B5EF4-FFF2-40B4-BE49-F238E27FC236}">
                <a16:creationId xmlns:a16="http://schemas.microsoft.com/office/drawing/2014/main" id="{F2B62100-F839-29CA-8090-A1225DC1FE53}"/>
              </a:ext>
            </a:extLst>
          </p:cNvPr>
          <p:cNvCxnSpPr>
            <a:cxnSpLocks/>
          </p:cNvCxnSpPr>
          <p:nvPr/>
        </p:nvCxnSpPr>
        <p:spPr>
          <a:xfrm>
            <a:off x="3434532" y="5049520"/>
            <a:ext cx="0" cy="205232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6798AEE-55BB-E8DF-D7F0-5E5CAB82B726}"/>
              </a:ext>
            </a:extLst>
          </p:cNvPr>
          <p:cNvCxnSpPr>
            <a:cxnSpLocks/>
          </p:cNvCxnSpPr>
          <p:nvPr/>
        </p:nvCxnSpPr>
        <p:spPr>
          <a:xfrm>
            <a:off x="3602173" y="721314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C0A75FE-4ABE-BCEC-4CC9-165084BBEAB2}"/>
              </a:ext>
            </a:extLst>
          </p:cNvPr>
          <p:cNvCxnSpPr>
            <a:cxnSpLocks/>
          </p:cNvCxnSpPr>
          <p:nvPr/>
        </p:nvCxnSpPr>
        <p:spPr>
          <a:xfrm>
            <a:off x="152398" y="721314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671A1DE7-9573-6C13-2F95-8A6EB404F353}"/>
              </a:ext>
            </a:extLst>
          </p:cNvPr>
          <p:cNvCxnSpPr>
            <a:cxnSpLocks/>
          </p:cNvCxnSpPr>
          <p:nvPr/>
        </p:nvCxnSpPr>
        <p:spPr>
          <a:xfrm>
            <a:off x="3429000" y="7655050"/>
            <a:ext cx="0" cy="195631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824DFF10-9ACB-91D5-65BD-56D357EA5600}"/>
              </a:ext>
            </a:extLst>
          </p:cNvPr>
          <p:cNvSpPr txBox="1"/>
          <p:nvPr/>
        </p:nvSpPr>
        <p:spPr>
          <a:xfrm>
            <a:off x="2824933" y="9722286"/>
            <a:ext cx="1554480" cy="215444"/>
          </a:xfrm>
          <a:prstGeom prst="rect">
            <a:avLst/>
          </a:prstGeom>
          <a:noFill/>
        </p:spPr>
        <p:txBody>
          <a:bodyPr wrap="square" rtlCol="0">
            <a:spAutoFit/>
          </a:bodyPr>
          <a:lstStyle/>
          <a:p>
            <a:r>
              <a:rPr lang="en-IN" sz="800" i="1" dirty="0">
                <a:latin typeface="Calibri" panose="020F0502020204030204" pitchFamily="34" charset="0"/>
                <a:ea typeface="Calibri" panose="020F0502020204030204" pitchFamily="34" charset="0"/>
                <a:cs typeface="Calibri" panose="020F0502020204030204" pitchFamily="34" charset="0"/>
              </a:rPr>
              <a:t>Source: Company Concalls</a:t>
            </a:r>
          </a:p>
        </p:txBody>
      </p:sp>
    </p:spTree>
    <p:extLst>
      <p:ext uri="{BB962C8B-B14F-4D97-AF65-F5344CB8AC3E}">
        <p14:creationId xmlns:p14="http://schemas.microsoft.com/office/powerpoint/2010/main" val="1726388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90F220-443C-41BA-7B17-D1F91F327FFF}"/>
              </a:ext>
            </a:extLst>
          </p:cNvPr>
          <p:cNvSpPr>
            <a:spLocks noGrp="1"/>
          </p:cNvSpPr>
          <p:nvPr>
            <p:ph type="sldNum" sz="quarter" idx="4"/>
          </p:nvPr>
        </p:nvSpPr>
        <p:spPr/>
        <p:txBody>
          <a:bodyPr/>
          <a:lstStyle/>
          <a:p>
            <a:fld id="{0B7AF327-0163-471E-81B8-86C6B8A35DFA}" type="slidenum">
              <a:rPr lang="en-IN" smtClean="0"/>
              <a:pPr/>
              <a:t>19</a:t>
            </a:fld>
            <a:endParaRPr lang="en-IN" dirty="0"/>
          </a:p>
        </p:txBody>
      </p:sp>
      <p:sp>
        <p:nvSpPr>
          <p:cNvPr id="5" name="Rectangle 4">
            <a:extLst>
              <a:ext uri="{FF2B5EF4-FFF2-40B4-BE49-F238E27FC236}">
                <a16:creationId xmlns:a16="http://schemas.microsoft.com/office/drawing/2014/main" id="{C6A07FE5-1F58-191F-EE25-E3D285F67D19}"/>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17">
            <a:extLst>
              <a:ext uri="{FF2B5EF4-FFF2-40B4-BE49-F238E27FC236}">
                <a16:creationId xmlns:a16="http://schemas.microsoft.com/office/drawing/2014/main" id="{BF8677D7-8031-85A2-C515-62E1B5485F7E}"/>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3">
            <a:extLst>
              <a:ext uri="{FF2B5EF4-FFF2-40B4-BE49-F238E27FC236}">
                <a16:creationId xmlns:a16="http://schemas.microsoft.com/office/drawing/2014/main" id="{CBF53DA7-D744-E08E-3FAA-31FB4E489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8" name="Picture 2" descr="Apollo Tyres - Wikipedia">
            <a:extLst>
              <a:ext uri="{FF2B5EF4-FFF2-40B4-BE49-F238E27FC236}">
                <a16:creationId xmlns:a16="http://schemas.microsoft.com/office/drawing/2014/main" id="{AAE3BF97-2879-4615-4CB7-11AABA2AB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C06BA7B5-D427-5C40-7229-0A4E284E35EE}"/>
              </a:ext>
            </a:extLst>
          </p:cNvPr>
          <p:cNvGraphicFramePr>
            <a:graphicFrameLocks noGrp="1"/>
          </p:cNvGraphicFramePr>
          <p:nvPr>
            <p:extLst>
              <p:ext uri="{D42A27DB-BD31-4B8C-83A1-F6EECF244321}">
                <p14:modId xmlns:p14="http://schemas.microsoft.com/office/powerpoint/2010/main" val="2411646026"/>
              </p:ext>
            </p:extLst>
          </p:nvPr>
        </p:nvGraphicFramePr>
        <p:xfrm>
          <a:off x="131899" y="7551421"/>
          <a:ext cx="3737595" cy="2228962"/>
        </p:xfrm>
        <a:graphic>
          <a:graphicData uri="http://schemas.openxmlformats.org/drawingml/2006/table">
            <a:tbl>
              <a:tblPr/>
              <a:tblGrid>
                <a:gridCol w="557544">
                  <a:extLst>
                    <a:ext uri="{9D8B030D-6E8A-4147-A177-3AD203B41FA5}">
                      <a16:colId xmlns:a16="http://schemas.microsoft.com/office/drawing/2014/main" val="2201098124"/>
                    </a:ext>
                  </a:extLst>
                </a:gridCol>
                <a:gridCol w="454293">
                  <a:extLst>
                    <a:ext uri="{9D8B030D-6E8A-4147-A177-3AD203B41FA5}">
                      <a16:colId xmlns:a16="http://schemas.microsoft.com/office/drawing/2014/main" val="2545744530"/>
                    </a:ext>
                  </a:extLst>
                </a:gridCol>
                <a:gridCol w="454293">
                  <a:extLst>
                    <a:ext uri="{9D8B030D-6E8A-4147-A177-3AD203B41FA5}">
                      <a16:colId xmlns:a16="http://schemas.microsoft.com/office/drawing/2014/main" val="2891014676"/>
                    </a:ext>
                  </a:extLst>
                </a:gridCol>
                <a:gridCol w="454293">
                  <a:extLst>
                    <a:ext uri="{9D8B030D-6E8A-4147-A177-3AD203B41FA5}">
                      <a16:colId xmlns:a16="http://schemas.microsoft.com/office/drawing/2014/main" val="664824621"/>
                    </a:ext>
                  </a:extLst>
                </a:gridCol>
                <a:gridCol w="454293">
                  <a:extLst>
                    <a:ext uri="{9D8B030D-6E8A-4147-A177-3AD203B41FA5}">
                      <a16:colId xmlns:a16="http://schemas.microsoft.com/office/drawing/2014/main" val="1642415157"/>
                    </a:ext>
                  </a:extLst>
                </a:gridCol>
                <a:gridCol w="454293">
                  <a:extLst>
                    <a:ext uri="{9D8B030D-6E8A-4147-A177-3AD203B41FA5}">
                      <a16:colId xmlns:a16="http://schemas.microsoft.com/office/drawing/2014/main" val="1458653203"/>
                    </a:ext>
                  </a:extLst>
                </a:gridCol>
                <a:gridCol w="454293">
                  <a:extLst>
                    <a:ext uri="{9D8B030D-6E8A-4147-A177-3AD203B41FA5}">
                      <a16:colId xmlns:a16="http://schemas.microsoft.com/office/drawing/2014/main" val="1413957467"/>
                    </a:ext>
                  </a:extLst>
                </a:gridCol>
                <a:gridCol w="454293">
                  <a:extLst>
                    <a:ext uri="{9D8B030D-6E8A-4147-A177-3AD203B41FA5}">
                      <a16:colId xmlns:a16="http://schemas.microsoft.com/office/drawing/2014/main" val="2491596796"/>
                    </a:ext>
                  </a:extLst>
                </a:gridCol>
              </a:tblGrid>
              <a:tr h="230359">
                <a:tc gridSpan="8">
                  <a:txBody>
                    <a:bodyPr/>
                    <a:lstStyle/>
                    <a:p>
                      <a:pPr algn="ctr" fontAlgn="b"/>
                      <a:r>
                        <a:rPr lang="en-IN" sz="1200" b="1" i="0" u="none" strike="noStrike" dirty="0">
                          <a:solidFill>
                            <a:srgbClr val="9400D1"/>
                          </a:solidFill>
                          <a:effectLst/>
                          <a:latin typeface="calibri" panose="020F0502020204030204" pitchFamily="34" charset="0"/>
                        </a:rPr>
                        <a:t>Debtor days</a:t>
                      </a:r>
                    </a:p>
                  </a:txBody>
                  <a:tcPr marL="7620" marR="7620" marT="7620" marB="0" anchor="b">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998488516"/>
                  </a:ext>
                </a:extLst>
              </a:tr>
              <a:tr h="184287">
                <a:tc>
                  <a:txBody>
                    <a:bodyPr/>
                    <a:lstStyle/>
                    <a:p>
                      <a:pPr algn="l" fontAlgn="b"/>
                      <a:r>
                        <a:rPr lang="en-IN" sz="950" b="1" i="0" u="none" strike="noStrike" dirty="0">
                          <a:solidFill>
                            <a:srgbClr val="FFFFFF"/>
                          </a:solidFill>
                          <a:effectLst/>
                          <a:highlight>
                            <a:srgbClr val="A02B93"/>
                          </a:highlight>
                          <a:latin typeface="calibri" panose="020F0502020204030204" pitchFamily="34" charset="0"/>
                        </a:rPr>
                        <a:t>Co.</a:t>
                      </a:r>
                    </a:p>
                  </a:txBody>
                  <a:tcPr marL="7620" marR="7620" marT="7620" marB="0" anchor="b">
                    <a:lnL w="12700" cap="flat" cmpd="sng" algn="ctr">
                      <a:solidFill>
                        <a:schemeClr val="accent5"/>
                      </a:solidFill>
                      <a:prstDash val="solid"/>
                      <a:round/>
                      <a:headEnd type="none" w="med" len="med"/>
                      <a:tailEnd type="none" w="med" len="med"/>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FY18</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FY19</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FY20</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FY21</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FY22</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FY23</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FY24</a:t>
                      </a:r>
                    </a:p>
                  </a:txBody>
                  <a:tcPr marL="7620" marR="7620" marT="7620" marB="0" anchor="b">
                    <a:lnL>
                      <a:noFill/>
                    </a:lnL>
                    <a:lnR w="12700" cap="flat" cmpd="sng" algn="ctr">
                      <a:solidFill>
                        <a:schemeClr val="accent5"/>
                      </a:solidFill>
                      <a:prstDash val="solid"/>
                      <a:round/>
                      <a:headEnd type="none" w="med" len="med"/>
                      <a:tailEnd type="none" w="med" len="med"/>
                    </a:lnR>
                    <a:lnT>
                      <a:noFill/>
                    </a:lnT>
                    <a:lnB>
                      <a:noFill/>
                    </a:lnB>
                    <a:solidFill>
                      <a:srgbClr val="A02B93"/>
                    </a:solidFill>
                  </a:tcPr>
                </a:tc>
                <a:extLst>
                  <a:ext uri="{0D108BD9-81ED-4DB2-BD59-A6C34878D82A}">
                    <a16:rowId xmlns:a16="http://schemas.microsoft.com/office/drawing/2014/main" val="2527973748"/>
                  </a:ext>
                </a:extLst>
              </a:tr>
              <a:tr h="164947">
                <a:tc>
                  <a:txBody>
                    <a:bodyPr/>
                    <a:lstStyle/>
                    <a:p>
                      <a:pPr algn="l" fontAlgn="b"/>
                      <a:r>
                        <a:rPr lang="en-IN" sz="950" b="0"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chemeClr val="accent5"/>
                      </a:solidFill>
                      <a:prstDash val="solid"/>
                      <a:round/>
                      <a:headEnd type="none" w="med" len="med"/>
                      <a:tailEnd type="none" w="med" len="med"/>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39</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36</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45</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48</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48</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42</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56</a:t>
                      </a:r>
                    </a:p>
                  </a:txBody>
                  <a:tcPr marL="7620" marR="7620" marT="7620" marB="0" anchor="ctr">
                    <a:lnL>
                      <a:noFill/>
                    </a:lnL>
                    <a:lnR w="12700" cap="flat" cmpd="sng" algn="ctr">
                      <a:solidFill>
                        <a:schemeClr val="accent5"/>
                      </a:solidFill>
                      <a:prstDash val="solid"/>
                      <a:round/>
                      <a:headEnd type="none" w="med" len="med"/>
                      <a:tailEnd type="none" w="med" len="med"/>
                    </a:lnR>
                    <a:lnT>
                      <a:noFill/>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4201377006"/>
                  </a:ext>
                </a:extLst>
              </a:tr>
              <a:tr h="184287">
                <a:tc>
                  <a:txBody>
                    <a:bodyPr/>
                    <a:lstStyle/>
                    <a:p>
                      <a:pPr algn="l" fontAlgn="b"/>
                      <a:r>
                        <a:rPr lang="en-IN" sz="950" b="0"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39</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047628186"/>
                  </a:ext>
                </a:extLst>
              </a:tr>
              <a:tr h="184287">
                <a:tc>
                  <a:txBody>
                    <a:bodyPr/>
                    <a:lstStyle/>
                    <a:p>
                      <a:pPr algn="l" fontAlgn="b"/>
                      <a:r>
                        <a:rPr lang="en-IN" sz="950" b="0"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57</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295497559"/>
                  </a:ext>
                </a:extLst>
              </a:tr>
              <a:tr h="184287">
                <a:tc>
                  <a:txBody>
                    <a:bodyPr/>
                    <a:lstStyle/>
                    <a:p>
                      <a:pPr algn="l" fontAlgn="b"/>
                      <a:r>
                        <a:rPr lang="en-IN" sz="950" b="0"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42</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493303942"/>
                  </a:ext>
                </a:extLst>
              </a:tr>
              <a:tr h="184287">
                <a:tc>
                  <a:txBody>
                    <a:bodyPr/>
                    <a:lstStyle/>
                    <a:p>
                      <a:pPr algn="l" fontAlgn="b"/>
                      <a:r>
                        <a:rPr lang="en-IN" sz="950" b="0" i="0" u="none" strike="noStrike" dirty="0">
                          <a:solidFill>
                            <a:srgbClr val="000000"/>
                          </a:solidFill>
                          <a:effectLst/>
                          <a:latin typeface="calibri" panose="020F0502020204030204" pitchFamily="34" charset="0"/>
                        </a:rPr>
                        <a:t>TVS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35</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018197033"/>
                  </a:ext>
                </a:extLst>
              </a:tr>
              <a:tr h="184287">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27195142"/>
                  </a:ext>
                </a:extLst>
              </a:tr>
              <a:tr h="184287">
                <a:tc>
                  <a:txBody>
                    <a:bodyPr/>
                    <a:lstStyle/>
                    <a:p>
                      <a:pPr algn="l" fontAlgn="b"/>
                      <a:r>
                        <a:rPr lang="en-IN" sz="950" b="1" i="0" u="none" strike="noStrike" dirty="0">
                          <a:solidFill>
                            <a:srgbClr val="000000"/>
                          </a:solidFill>
                          <a:effectLst/>
                          <a:latin typeface="calibri" panose="020F0502020204030204" pitchFamily="34" charset="0"/>
                        </a:rPr>
                        <a:t>Median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51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42</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97145112"/>
                  </a:ext>
                </a:extLst>
              </a:tr>
              <a:tr h="184287">
                <a:tc>
                  <a:txBody>
                    <a:bodyPr/>
                    <a:lstStyle/>
                    <a:p>
                      <a:pPr algn="l" fontAlgn="b"/>
                      <a:r>
                        <a:rPr lang="en-IN" sz="950" b="1" i="0" u="none" strike="noStrike" dirty="0">
                          <a:solidFill>
                            <a:srgbClr val="000000"/>
                          </a:solidFill>
                          <a:effectLst/>
                          <a:latin typeface="calibri" panose="020F0502020204030204" pitchFamily="34" charset="0"/>
                        </a:rPr>
                        <a:t>Mean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46</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0905874"/>
                  </a:ext>
                </a:extLst>
              </a:tr>
              <a:tr h="359360">
                <a:tc>
                  <a:txBody>
                    <a:bodyPr/>
                    <a:lstStyle/>
                    <a:p>
                      <a:pPr algn="l" fontAlgn="b"/>
                      <a:r>
                        <a:rPr lang="en-IN" sz="95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38</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24125274"/>
                  </a:ext>
                </a:extLst>
              </a:tr>
            </a:tbl>
          </a:graphicData>
        </a:graphic>
      </p:graphicFrame>
      <p:graphicFrame>
        <p:nvGraphicFramePr>
          <p:cNvPr id="10" name="Chart 9">
            <a:extLst>
              <a:ext uri="{FF2B5EF4-FFF2-40B4-BE49-F238E27FC236}">
                <a16:creationId xmlns:a16="http://schemas.microsoft.com/office/drawing/2014/main" id="{418876D2-4BC4-3640-2F93-D9D1A7FA4244}"/>
              </a:ext>
            </a:extLst>
          </p:cNvPr>
          <p:cNvGraphicFramePr>
            <a:graphicFrameLocks/>
          </p:cNvGraphicFramePr>
          <p:nvPr>
            <p:extLst>
              <p:ext uri="{D42A27DB-BD31-4B8C-83A1-F6EECF244321}">
                <p14:modId xmlns:p14="http://schemas.microsoft.com/office/powerpoint/2010/main" val="74535028"/>
              </p:ext>
            </p:extLst>
          </p:nvPr>
        </p:nvGraphicFramePr>
        <p:xfrm>
          <a:off x="3991408" y="7985761"/>
          <a:ext cx="2929017" cy="19072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able 11">
            <a:extLst>
              <a:ext uri="{FF2B5EF4-FFF2-40B4-BE49-F238E27FC236}">
                <a16:creationId xmlns:a16="http://schemas.microsoft.com/office/drawing/2014/main" id="{C04F541B-89C1-B352-5DCF-9E1EE9AD1988}"/>
              </a:ext>
            </a:extLst>
          </p:cNvPr>
          <p:cNvGraphicFramePr>
            <a:graphicFrameLocks noGrp="1"/>
          </p:cNvGraphicFramePr>
          <p:nvPr>
            <p:extLst>
              <p:ext uri="{D42A27DB-BD31-4B8C-83A1-F6EECF244321}">
                <p14:modId xmlns:p14="http://schemas.microsoft.com/office/powerpoint/2010/main" val="3802757500"/>
              </p:ext>
            </p:extLst>
          </p:nvPr>
        </p:nvGraphicFramePr>
        <p:xfrm>
          <a:off x="133352" y="3896878"/>
          <a:ext cx="3737596" cy="3441155"/>
        </p:xfrm>
        <a:graphic>
          <a:graphicData uri="http://schemas.openxmlformats.org/drawingml/2006/table">
            <a:tbl>
              <a:tblPr/>
              <a:tblGrid>
                <a:gridCol w="690350">
                  <a:extLst>
                    <a:ext uri="{9D8B030D-6E8A-4147-A177-3AD203B41FA5}">
                      <a16:colId xmlns:a16="http://schemas.microsoft.com/office/drawing/2014/main" val="273666450"/>
                    </a:ext>
                  </a:extLst>
                </a:gridCol>
                <a:gridCol w="287174">
                  <a:extLst>
                    <a:ext uri="{9D8B030D-6E8A-4147-A177-3AD203B41FA5}">
                      <a16:colId xmlns:a16="http://schemas.microsoft.com/office/drawing/2014/main" val="2764240335"/>
                    </a:ext>
                  </a:extLst>
                </a:gridCol>
                <a:gridCol w="460012">
                  <a:extLst>
                    <a:ext uri="{9D8B030D-6E8A-4147-A177-3AD203B41FA5}">
                      <a16:colId xmlns:a16="http://schemas.microsoft.com/office/drawing/2014/main" val="1344977287"/>
                    </a:ext>
                  </a:extLst>
                </a:gridCol>
                <a:gridCol w="460012">
                  <a:extLst>
                    <a:ext uri="{9D8B030D-6E8A-4147-A177-3AD203B41FA5}">
                      <a16:colId xmlns:a16="http://schemas.microsoft.com/office/drawing/2014/main" val="4091018080"/>
                    </a:ext>
                  </a:extLst>
                </a:gridCol>
                <a:gridCol w="460012">
                  <a:extLst>
                    <a:ext uri="{9D8B030D-6E8A-4147-A177-3AD203B41FA5}">
                      <a16:colId xmlns:a16="http://schemas.microsoft.com/office/drawing/2014/main" val="1611968288"/>
                    </a:ext>
                  </a:extLst>
                </a:gridCol>
                <a:gridCol w="460012">
                  <a:extLst>
                    <a:ext uri="{9D8B030D-6E8A-4147-A177-3AD203B41FA5}">
                      <a16:colId xmlns:a16="http://schemas.microsoft.com/office/drawing/2014/main" val="3604177883"/>
                    </a:ext>
                  </a:extLst>
                </a:gridCol>
                <a:gridCol w="460012">
                  <a:extLst>
                    <a:ext uri="{9D8B030D-6E8A-4147-A177-3AD203B41FA5}">
                      <a16:colId xmlns:a16="http://schemas.microsoft.com/office/drawing/2014/main" val="4150678976"/>
                    </a:ext>
                  </a:extLst>
                </a:gridCol>
                <a:gridCol w="460012">
                  <a:extLst>
                    <a:ext uri="{9D8B030D-6E8A-4147-A177-3AD203B41FA5}">
                      <a16:colId xmlns:a16="http://schemas.microsoft.com/office/drawing/2014/main" val="1719163251"/>
                    </a:ext>
                  </a:extLst>
                </a:gridCol>
              </a:tblGrid>
              <a:tr h="206291">
                <a:tc gridSpan="8">
                  <a:txBody>
                    <a:bodyPr/>
                    <a:lstStyle/>
                    <a:p>
                      <a:pPr algn="ctr" fontAlgn="b"/>
                      <a:r>
                        <a:rPr lang="en-IN" sz="1200" b="1" i="0" u="none" strike="noStrike" dirty="0">
                          <a:solidFill>
                            <a:srgbClr val="9400D1"/>
                          </a:solidFill>
                          <a:effectLst/>
                          <a:latin typeface="calibri" panose="020F0502020204030204" pitchFamily="34" charset="0"/>
                        </a:rPr>
                        <a:t>Trade Receivables</a:t>
                      </a:r>
                    </a:p>
                  </a:txBody>
                  <a:tcPr marL="7620" marR="7620" marT="7620" marB="0" anchor="b">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76531008"/>
                  </a:ext>
                </a:extLst>
              </a:tr>
              <a:tr h="189789">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a:t>
                      </a:r>
                    </a:p>
                  </a:txBody>
                  <a:tcPr marL="7620" marR="7620" marT="7620" marB="0" anchor="b">
                    <a:lnL w="12700" cap="flat" cmpd="sng" algn="ctr">
                      <a:solidFill>
                        <a:schemeClr val="accent5"/>
                      </a:solidFill>
                      <a:prstDash val="solid"/>
                      <a:round/>
                      <a:headEnd type="none" w="med" len="med"/>
                      <a:tailEnd type="none" w="med" len="med"/>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FY18</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FY19</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FY20</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FY21</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FY22</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FY23</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FY24</a:t>
                      </a:r>
                    </a:p>
                  </a:txBody>
                  <a:tcPr marL="7620" marR="7620" marT="7620" marB="0" anchor="b">
                    <a:lnL>
                      <a:noFill/>
                    </a:lnL>
                    <a:lnR w="12700" cap="flat" cmpd="sng" algn="ctr">
                      <a:solidFill>
                        <a:schemeClr val="accent5"/>
                      </a:solidFill>
                      <a:prstDash val="solid"/>
                      <a:round/>
                      <a:headEnd type="none" w="med" len="med"/>
                      <a:tailEnd type="none" w="med" len="med"/>
                    </a:lnR>
                    <a:lnT>
                      <a:noFill/>
                    </a:lnT>
                    <a:lnB>
                      <a:noFill/>
                    </a:lnB>
                    <a:solidFill>
                      <a:srgbClr val="A02B93"/>
                    </a:solidFill>
                  </a:tcPr>
                </a:tc>
                <a:extLst>
                  <a:ext uri="{0D108BD9-81ED-4DB2-BD59-A6C34878D82A}">
                    <a16:rowId xmlns:a16="http://schemas.microsoft.com/office/drawing/2014/main" val="2206521256"/>
                  </a:ext>
                </a:extLst>
              </a:tr>
              <a:tr h="206493">
                <a:tc>
                  <a:txBody>
                    <a:bodyPr/>
                    <a:lstStyle/>
                    <a:p>
                      <a:pPr algn="l" fontAlgn="b"/>
                      <a:r>
                        <a:rPr lang="en-IN" sz="1100" b="1"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chemeClr val="accent5"/>
                      </a:solidFill>
                      <a:prstDash val="solid"/>
                      <a:round/>
                      <a:headEnd type="none" w="med" len="med"/>
                      <a:tailEnd type="none" w="med" len="med"/>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480</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517</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590</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754</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1096</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1115</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1445</a:t>
                      </a:r>
                    </a:p>
                  </a:txBody>
                  <a:tcPr marL="7620" marR="7620" marT="7620" marB="0" anchor="ctr">
                    <a:lnL>
                      <a:noFill/>
                    </a:lnL>
                    <a:lnR w="12700" cap="flat" cmpd="sng" algn="ctr">
                      <a:solidFill>
                        <a:schemeClr val="accent5"/>
                      </a:solidFill>
                      <a:prstDash val="solid"/>
                      <a:round/>
                      <a:headEnd type="none" w="med" len="med"/>
                      <a:tailEnd type="none" w="med" len="med"/>
                    </a:lnR>
                    <a:lnT>
                      <a:noFill/>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11719295"/>
                  </a:ext>
                </a:extLst>
              </a:tr>
              <a:tr h="18978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endParaRPr lang="en-IN" sz="950" b="0" i="1"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14%</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45%</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30%</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20171886"/>
                  </a:ext>
                </a:extLst>
              </a:tr>
              <a:tr h="189789">
                <a:tc>
                  <a:txBody>
                    <a:bodyPr/>
                    <a:lstStyle/>
                    <a:p>
                      <a:pPr algn="l" fontAlgn="b"/>
                      <a:r>
                        <a:rPr lang="en-IN" sz="1100" b="1"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747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706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674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922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1154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1307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1283</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790091293"/>
                  </a:ext>
                </a:extLst>
              </a:tr>
              <a:tr h="18978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-5%</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-5%</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25%</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560449330"/>
                  </a:ext>
                </a:extLst>
              </a:tr>
              <a:tr h="189789">
                <a:tc>
                  <a:txBody>
                    <a:bodyPr/>
                    <a:lstStyle/>
                    <a:p>
                      <a:pPr algn="l" fontAlgn="b"/>
                      <a:r>
                        <a:rPr lang="en-IN" sz="1100" b="1"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1545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1945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1848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1575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1980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2283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2754</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90149208"/>
                  </a:ext>
                </a:extLst>
              </a:tr>
              <a:tr h="18978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26%</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-5%</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-15%</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26%</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15%</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21%</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332821417"/>
                  </a:ext>
                </a:extLst>
              </a:tr>
              <a:tr h="189789">
                <a:tc>
                  <a:txBody>
                    <a:bodyPr/>
                    <a:lstStyle/>
                    <a:p>
                      <a:pPr algn="l" fontAlgn="b"/>
                      <a:r>
                        <a:rPr lang="en-IN" sz="1100" b="1"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2150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2383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2299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2146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2333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2503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2912</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4285436409"/>
                  </a:ext>
                </a:extLst>
              </a:tr>
              <a:tr h="18978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9%</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16%</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597488099"/>
                  </a:ext>
                </a:extLst>
              </a:tr>
              <a:tr h="189789">
                <a:tc>
                  <a:txBody>
                    <a:bodyPr/>
                    <a:lstStyle/>
                    <a:p>
                      <a:pPr algn="l" fontAlgn="b"/>
                      <a:r>
                        <a:rPr lang="en-IN" sz="1100" b="1" i="0" u="none" strike="noStrike" dirty="0">
                          <a:solidFill>
                            <a:srgbClr val="000000"/>
                          </a:solidFill>
                          <a:effectLst/>
                          <a:latin typeface="calibri" panose="020F0502020204030204" pitchFamily="34" charset="0"/>
                        </a:rPr>
                        <a:t>TVS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244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337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207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245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240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221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282</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4062644228"/>
                  </a:ext>
                </a:extLst>
              </a:tr>
              <a:tr h="18978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28%</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339512788"/>
                  </a:ext>
                </a:extLst>
              </a:tr>
              <a:tr h="189789">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6108774"/>
                  </a:ext>
                </a:extLst>
              </a:tr>
              <a:tr h="189789">
                <a:tc>
                  <a:txBody>
                    <a:bodyPr/>
                    <a:lstStyle/>
                    <a:p>
                      <a:pPr algn="l" fontAlgn="b"/>
                      <a:r>
                        <a:rPr lang="en-IN" sz="1100" b="1" i="0" u="none" strike="noStrike" dirty="0">
                          <a:solidFill>
                            <a:srgbClr val="000000"/>
                          </a:solidFill>
                          <a:effectLst/>
                          <a:latin typeface="calibri" panose="020F0502020204030204" pitchFamily="34" charset="0"/>
                        </a:rPr>
                        <a:t>Median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 </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72135050"/>
                  </a:ext>
                </a:extLst>
              </a:tr>
              <a:tr h="189789">
                <a:tc>
                  <a:txBody>
                    <a:bodyPr/>
                    <a:lstStyle/>
                    <a:p>
                      <a:pPr algn="l" fontAlgn="b"/>
                      <a:r>
                        <a:rPr lang="en-IN" sz="1100" b="1" i="0" u="none" strike="noStrike" dirty="0">
                          <a:solidFill>
                            <a:srgbClr val="000000"/>
                          </a:solidFill>
                          <a:effectLst/>
                          <a:latin typeface="calibri" panose="020F0502020204030204" pitchFamily="34" charset="0"/>
                        </a:rPr>
                        <a:t>Mean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19%</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5578523"/>
                  </a:ext>
                </a:extLst>
              </a:tr>
              <a:tr h="371325">
                <a:tc>
                  <a:txBody>
                    <a:bodyPr/>
                    <a:lstStyle/>
                    <a:p>
                      <a:pPr algn="l" fontAlgn="b"/>
                      <a:r>
                        <a:rPr lang="en-IN" sz="110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1435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1314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940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1381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2051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2489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2665</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39378968"/>
                  </a:ext>
                </a:extLst>
              </a:tr>
              <a:tr h="189789">
                <a:tc>
                  <a:txBody>
                    <a:bodyPr/>
                    <a:lstStyle/>
                    <a:p>
                      <a:pPr algn="l" fontAlgn="b"/>
                      <a:r>
                        <a:rPr lang="en-IN" sz="1100" b="0" i="1" u="none" strike="noStrike" dirty="0">
                          <a:solidFill>
                            <a:srgbClr val="000000"/>
                          </a:solidFill>
                          <a:effectLst/>
                          <a:latin typeface="calibri" panose="020F0502020204030204" pitchFamily="34" charset="0"/>
                        </a:rPr>
                        <a:t>%Change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 </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-28%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47%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49%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21%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7%</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02947998"/>
                  </a:ext>
                </a:extLst>
              </a:tr>
            </a:tbl>
          </a:graphicData>
        </a:graphic>
      </p:graphicFrame>
      <p:graphicFrame>
        <p:nvGraphicFramePr>
          <p:cNvPr id="13" name="Chart 12">
            <a:extLst>
              <a:ext uri="{FF2B5EF4-FFF2-40B4-BE49-F238E27FC236}">
                <a16:creationId xmlns:a16="http://schemas.microsoft.com/office/drawing/2014/main" id="{9DF726EF-DCA4-F750-22BC-EC0A5A4EBD55}"/>
              </a:ext>
            </a:extLst>
          </p:cNvPr>
          <p:cNvGraphicFramePr>
            <a:graphicFrameLocks/>
          </p:cNvGraphicFramePr>
          <p:nvPr>
            <p:extLst>
              <p:ext uri="{D42A27DB-BD31-4B8C-83A1-F6EECF244321}">
                <p14:modId xmlns:p14="http://schemas.microsoft.com/office/powerpoint/2010/main" val="3786204627"/>
              </p:ext>
            </p:extLst>
          </p:nvPr>
        </p:nvGraphicFramePr>
        <p:xfrm>
          <a:off x="3920487" y="3896878"/>
          <a:ext cx="3070860" cy="1872653"/>
        </p:xfrm>
        <a:graphic>
          <a:graphicData uri="http://schemas.openxmlformats.org/drawingml/2006/chart">
            <c:chart xmlns:c="http://schemas.openxmlformats.org/drawingml/2006/chart" xmlns:r="http://schemas.openxmlformats.org/officeDocument/2006/relationships" r:id="rId6"/>
          </a:graphicData>
        </a:graphic>
      </p:graphicFrame>
      <p:sp>
        <p:nvSpPr>
          <p:cNvPr id="14" name="Parallelogram 21">
            <a:extLst>
              <a:ext uri="{FF2B5EF4-FFF2-40B4-BE49-F238E27FC236}">
                <a16:creationId xmlns:a16="http://schemas.microsoft.com/office/drawing/2014/main" id="{08B61A26-16D2-607B-7DBF-EBC00B66EFF9}"/>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5" name="TextBox 14">
            <a:extLst>
              <a:ext uri="{FF2B5EF4-FFF2-40B4-BE49-F238E27FC236}">
                <a16:creationId xmlns:a16="http://schemas.microsoft.com/office/drawing/2014/main" id="{828887F9-743B-6712-4613-641A66F8F2AD}"/>
              </a:ext>
            </a:extLst>
          </p:cNvPr>
          <p:cNvSpPr txBox="1"/>
          <p:nvPr/>
        </p:nvSpPr>
        <p:spPr>
          <a:xfrm>
            <a:off x="-39623" y="949161"/>
            <a:ext cx="2097023" cy="338554"/>
          </a:xfrm>
          <a:prstGeom prst="rect">
            <a:avLst/>
          </a:prstGeom>
          <a:noFill/>
        </p:spPr>
        <p:txBody>
          <a:bodyPr wrap="square" rtlCol="0">
            <a:spAutoFit/>
          </a:bodyPr>
          <a:lstStyle/>
          <a:p>
            <a:r>
              <a:rPr lang="en-IN" sz="1600" b="1" u="sng" dirty="0">
                <a:latin typeface="Calibri (body)"/>
              </a:rPr>
              <a:t>Trade Receivables</a:t>
            </a:r>
            <a:endParaRPr lang="en-IN" sz="1600" b="1" dirty="0">
              <a:solidFill>
                <a:srgbClr val="FF0000"/>
              </a:solidFill>
              <a:latin typeface="Calibri (body)"/>
            </a:endParaRPr>
          </a:p>
        </p:txBody>
      </p:sp>
      <p:sp>
        <p:nvSpPr>
          <p:cNvPr id="2" name="TextBox 1">
            <a:extLst>
              <a:ext uri="{FF2B5EF4-FFF2-40B4-BE49-F238E27FC236}">
                <a16:creationId xmlns:a16="http://schemas.microsoft.com/office/drawing/2014/main" id="{E2911D3A-C7C9-9EA3-DD46-155BDFBC4F60}"/>
              </a:ext>
            </a:extLst>
          </p:cNvPr>
          <p:cNvSpPr txBox="1"/>
          <p:nvPr/>
        </p:nvSpPr>
        <p:spPr>
          <a:xfrm>
            <a:off x="0" y="1295539"/>
            <a:ext cx="5491378" cy="2431435"/>
          </a:xfrm>
          <a:prstGeom prst="rect">
            <a:avLst/>
          </a:prstGeom>
          <a:noFill/>
        </p:spPr>
        <p:txBody>
          <a:bodyPr wrap="square" rtlCol="0">
            <a:spAutoFit/>
          </a:bodyPr>
          <a:lstStyle/>
          <a:p>
            <a:r>
              <a:rPr lang="en-US" sz="950" dirty="0"/>
              <a:t>The company's trade receivables (TR) are increasing at a compound annual growth rate (CAGR) of 15.8%, which surpasses the median CAGR growth of peers' trade receivables by twice. In FY24, the growth in TR was notably less compared to the median growth of peers' TR, recording 7% against 21%, due to a lower sales growth of only 3.3% in FY24. In the first half of the fiscal year, there was an increase in receivables attributed to a significant rise in the original equipment (OE) business, which followed the normal receivable days. In FY23, both sales and trade receivables increased at approximately the same rate. Post-COVID-19, the company's trade receivables demonstrated a dramatic increase compared to the industry, growing by 47% against a median industry growth of 18%. During the COVID-19 pandemic in FY20, the company's trade receivables decreased by 28%, a sharper decline than the industry's 5% decrease. From FY18 to FY24, Apollo Tyres consistently maintained lower trade receivable days compared to the industry average.</a:t>
            </a:r>
          </a:p>
          <a:p>
            <a:endParaRPr lang="en-US" sz="950" dirty="0"/>
          </a:p>
          <a:p>
            <a:r>
              <a:rPr lang="en-US" sz="950" dirty="0"/>
              <a:t>The company is highly efficient in cash collection, with debtor days significantly lower than the industry median—38 days compared to 42 days. This efficiency indicates that while the company focuses on sales, even if on credit, it ensures prompt recovery of amounts due. Apollo Tyres' ability to recover cash from debtors within 38 days underscores its effective cash collection practices.</a:t>
            </a:r>
            <a:endParaRPr lang="en-IN" sz="950" dirty="0"/>
          </a:p>
        </p:txBody>
      </p:sp>
      <p:sp>
        <p:nvSpPr>
          <p:cNvPr id="11" name="TextBox 10">
            <a:extLst>
              <a:ext uri="{FF2B5EF4-FFF2-40B4-BE49-F238E27FC236}">
                <a16:creationId xmlns:a16="http://schemas.microsoft.com/office/drawing/2014/main" id="{FB6E8F20-BDE7-DFEE-1F18-5DF879C74CAB}"/>
              </a:ext>
            </a:extLst>
          </p:cNvPr>
          <p:cNvSpPr txBox="1"/>
          <p:nvPr/>
        </p:nvSpPr>
        <p:spPr>
          <a:xfrm>
            <a:off x="5586491" y="1203749"/>
            <a:ext cx="2084070" cy="276999"/>
          </a:xfrm>
          <a:prstGeom prst="rect">
            <a:avLst/>
          </a:prstGeom>
          <a:noFill/>
        </p:spPr>
        <p:txBody>
          <a:bodyPr wrap="square" rtlCol="0">
            <a:spAutoFit/>
          </a:bodyPr>
          <a:lstStyle/>
          <a:p>
            <a:r>
              <a:rPr lang="en-IN" sz="1200" b="1" dirty="0">
                <a:solidFill>
                  <a:srgbClr val="9400D1"/>
                </a:solidFill>
                <a:latin typeface="Calibri (body)"/>
              </a:rPr>
              <a:t>CAGR (last 5 yrs)</a:t>
            </a:r>
          </a:p>
        </p:txBody>
      </p:sp>
      <p:graphicFrame>
        <p:nvGraphicFramePr>
          <p:cNvPr id="16" name="Chart 15">
            <a:extLst>
              <a:ext uri="{FF2B5EF4-FFF2-40B4-BE49-F238E27FC236}">
                <a16:creationId xmlns:a16="http://schemas.microsoft.com/office/drawing/2014/main" id="{94DFF82F-95C6-4F12-BD7E-7DE707E56F9C}"/>
              </a:ext>
            </a:extLst>
          </p:cNvPr>
          <p:cNvGraphicFramePr>
            <a:graphicFrameLocks/>
          </p:cNvGraphicFramePr>
          <p:nvPr>
            <p:extLst>
              <p:ext uri="{D42A27DB-BD31-4B8C-83A1-F6EECF244321}">
                <p14:modId xmlns:p14="http://schemas.microsoft.com/office/powerpoint/2010/main" val="102184438"/>
              </p:ext>
            </p:extLst>
          </p:nvPr>
        </p:nvGraphicFramePr>
        <p:xfrm>
          <a:off x="3991408" y="6056431"/>
          <a:ext cx="2999940" cy="192932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Table 16">
            <a:extLst>
              <a:ext uri="{FF2B5EF4-FFF2-40B4-BE49-F238E27FC236}">
                <a16:creationId xmlns:a16="http://schemas.microsoft.com/office/drawing/2014/main" id="{0FE9421F-B4C3-C7CB-269A-8D008117AE01}"/>
              </a:ext>
            </a:extLst>
          </p:cNvPr>
          <p:cNvGraphicFramePr>
            <a:graphicFrameLocks noGrp="1"/>
          </p:cNvGraphicFramePr>
          <p:nvPr>
            <p:extLst>
              <p:ext uri="{D42A27DB-BD31-4B8C-83A1-F6EECF244321}">
                <p14:modId xmlns:p14="http://schemas.microsoft.com/office/powerpoint/2010/main" val="2538924557"/>
              </p:ext>
            </p:extLst>
          </p:nvPr>
        </p:nvGraphicFramePr>
        <p:xfrm>
          <a:off x="5535168" y="1515354"/>
          <a:ext cx="1232150" cy="2346917"/>
        </p:xfrm>
        <a:graphic>
          <a:graphicData uri="http://schemas.openxmlformats.org/drawingml/2006/table">
            <a:tbl>
              <a:tblPr/>
              <a:tblGrid>
                <a:gridCol w="616075">
                  <a:extLst>
                    <a:ext uri="{9D8B030D-6E8A-4147-A177-3AD203B41FA5}">
                      <a16:colId xmlns:a16="http://schemas.microsoft.com/office/drawing/2014/main" val="3928764652"/>
                    </a:ext>
                  </a:extLst>
                </a:gridCol>
                <a:gridCol w="616075">
                  <a:extLst>
                    <a:ext uri="{9D8B030D-6E8A-4147-A177-3AD203B41FA5}">
                      <a16:colId xmlns:a16="http://schemas.microsoft.com/office/drawing/2014/main" val="53006385"/>
                    </a:ext>
                  </a:extLst>
                </a:gridCol>
              </a:tblGrid>
              <a:tr h="426712">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chemeClr val="accent5"/>
                      </a:solidFill>
                      <a:prstDash val="solid"/>
                      <a:round/>
                      <a:headEnd type="none" w="med" len="med"/>
                      <a:tailEnd type="none" w="med" len="med"/>
                    </a:lnT>
                    <a:lnB>
                      <a:noFill/>
                    </a:lnB>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CAGR ( last 5 Yrs)</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a:noFill/>
                    </a:lnB>
                    <a:solidFill>
                      <a:srgbClr val="A02B93"/>
                    </a:solidFill>
                  </a:tcPr>
                </a:tc>
                <a:extLst>
                  <a:ext uri="{0D108BD9-81ED-4DB2-BD59-A6C34878D82A}">
                    <a16:rowId xmlns:a16="http://schemas.microsoft.com/office/drawing/2014/main" val="1333123290"/>
                  </a:ext>
                </a:extLst>
              </a:tr>
              <a:tr h="213356">
                <a:tc>
                  <a:txBody>
                    <a:bodyPr/>
                    <a:lstStyle/>
                    <a:p>
                      <a:pPr algn="l" fontAlgn="b"/>
                      <a:r>
                        <a:rPr lang="en-IN" sz="1100" b="0"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chemeClr val="accent5"/>
                      </a:solidFill>
                      <a:prstDash val="solid"/>
                      <a:round/>
                      <a:headEnd type="none" w="med" len="med"/>
                      <a:tailEnd type="none" w="med" len="med"/>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22.82%</a:t>
                      </a:r>
                    </a:p>
                  </a:txBody>
                  <a:tcPr marL="7620" marR="7620" marT="7620" marB="0" anchor="b">
                    <a:lnL>
                      <a:noFill/>
                    </a:lnL>
                    <a:lnR w="12700" cap="flat" cmpd="sng" algn="ctr">
                      <a:solidFill>
                        <a:schemeClr val="accent5"/>
                      </a:solidFill>
                      <a:prstDash val="solid"/>
                      <a:round/>
                      <a:headEnd type="none" w="med" len="med"/>
                      <a:tailEnd type="none" w="med" len="med"/>
                    </a:lnR>
                    <a:lnT>
                      <a:noFill/>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32962768"/>
                  </a:ext>
                </a:extLst>
              </a:tr>
              <a:tr h="213356">
                <a:tc>
                  <a:txBody>
                    <a:bodyPr/>
                    <a:lstStyle/>
                    <a:p>
                      <a:pPr algn="l" fontAlgn="b"/>
                      <a:r>
                        <a:rPr lang="en-IN" sz="1100" b="0"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12.68%</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3737761115"/>
                  </a:ext>
                </a:extLst>
              </a:tr>
              <a:tr h="213356">
                <a:tc>
                  <a:txBody>
                    <a:bodyPr/>
                    <a:lstStyle/>
                    <a:p>
                      <a:pPr algn="l" fontAlgn="b"/>
                      <a:r>
                        <a:rPr lang="en-IN" sz="1100" b="0"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7.21%</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4089740240"/>
                  </a:ext>
                </a:extLst>
              </a:tr>
              <a:tr h="213356">
                <a:tc>
                  <a:txBody>
                    <a:bodyPr/>
                    <a:lstStyle/>
                    <a:p>
                      <a:pPr algn="l" fontAlgn="b"/>
                      <a:r>
                        <a:rPr lang="en-IN" sz="1100" b="0"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4.09%</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2311118395"/>
                  </a:ext>
                </a:extLst>
              </a:tr>
              <a:tr h="222246">
                <a:tc>
                  <a:txBody>
                    <a:bodyPr/>
                    <a:lstStyle/>
                    <a:p>
                      <a:pPr algn="l" fontAlgn="b"/>
                      <a:r>
                        <a:rPr lang="en-IN" sz="1100" b="0" i="0" u="none" strike="noStrike" dirty="0">
                          <a:solidFill>
                            <a:srgbClr val="000000"/>
                          </a:solidFill>
                          <a:effectLst/>
                          <a:latin typeface="calibri" panose="020F0502020204030204" pitchFamily="34" charset="0"/>
                        </a:rPr>
                        <a:t>TVS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-3.46%</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222564706"/>
                  </a:ext>
                </a:extLst>
              </a:tr>
              <a:tr h="222246">
                <a:tc>
                  <a:txBody>
                    <a:bodyPr/>
                    <a:lstStyle/>
                    <a:p>
                      <a:pPr algn="l" fontAlgn="b"/>
                      <a:r>
                        <a:rPr lang="en-IN" sz="1100" b="1" i="0" u="none" strike="noStrike" dirty="0">
                          <a:solidFill>
                            <a:srgbClr val="000000"/>
                          </a:solidFill>
                          <a:effectLst/>
                          <a:latin typeface="calibri" panose="020F0502020204030204" pitchFamily="34" charset="0"/>
                        </a:rPr>
                        <a:t>Median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7.21%</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2887552923"/>
                  </a:ext>
                </a:extLst>
              </a:tr>
              <a:tr h="222246">
                <a:tc>
                  <a:txBody>
                    <a:bodyPr/>
                    <a:lstStyle/>
                    <a:p>
                      <a:pPr algn="l" fontAlgn="b"/>
                      <a:r>
                        <a:rPr lang="en-IN" sz="1100" b="0" i="0" u="none" strike="noStrike" dirty="0">
                          <a:solidFill>
                            <a:srgbClr val="000000"/>
                          </a:solidFill>
                          <a:effectLst/>
                          <a:latin typeface="calibri" panose="020F0502020204030204" pitchFamily="34" charset="0"/>
                        </a:rPr>
                        <a:t>Mean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8.67%</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1196503532"/>
                  </a:ext>
                </a:extLst>
              </a:tr>
              <a:tr h="400043">
                <a:tc>
                  <a:txBody>
                    <a:bodyPr/>
                    <a:lstStyle/>
                    <a:p>
                      <a:pPr algn="l" fontAlgn="b"/>
                      <a:r>
                        <a:rPr lang="en-IN" sz="110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15.18%</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3969223219"/>
                  </a:ext>
                </a:extLst>
              </a:tr>
            </a:tbl>
          </a:graphicData>
        </a:graphic>
      </p:graphicFrame>
      <p:cxnSp>
        <p:nvCxnSpPr>
          <p:cNvPr id="23" name="Straight Connector 22">
            <a:extLst>
              <a:ext uri="{FF2B5EF4-FFF2-40B4-BE49-F238E27FC236}">
                <a16:creationId xmlns:a16="http://schemas.microsoft.com/office/drawing/2014/main" id="{FF78A051-86BD-D6EC-3CC6-C2A4D670C946}"/>
              </a:ext>
            </a:extLst>
          </p:cNvPr>
          <p:cNvCxnSpPr>
            <a:cxnSpLocks/>
          </p:cNvCxnSpPr>
          <p:nvPr/>
        </p:nvCxnSpPr>
        <p:spPr>
          <a:xfrm>
            <a:off x="4039565" y="6056432"/>
            <a:ext cx="2685083"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3D658B6-B1DA-BBCF-7008-E3AD3964F71C}"/>
              </a:ext>
            </a:extLst>
          </p:cNvPr>
          <p:cNvCxnSpPr>
            <a:cxnSpLocks/>
          </p:cNvCxnSpPr>
          <p:nvPr/>
        </p:nvCxnSpPr>
        <p:spPr>
          <a:xfrm>
            <a:off x="4052418" y="8026841"/>
            <a:ext cx="2685083"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F013B5E8-1452-9580-3425-1B38A7C28FB8}"/>
              </a:ext>
            </a:extLst>
          </p:cNvPr>
          <p:cNvSpPr/>
          <p:nvPr/>
        </p:nvSpPr>
        <p:spPr>
          <a:xfrm>
            <a:off x="3772223" y="3800685"/>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817D61B9-A0C2-3773-5DC1-0BA384CAA506}"/>
              </a:ext>
            </a:extLst>
          </p:cNvPr>
          <p:cNvSpPr/>
          <p:nvPr/>
        </p:nvSpPr>
        <p:spPr>
          <a:xfrm>
            <a:off x="83813" y="3793896"/>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B2DC18C5-C220-78A7-0456-AE7B181C83FB}"/>
              </a:ext>
            </a:extLst>
          </p:cNvPr>
          <p:cNvSpPr/>
          <p:nvPr/>
        </p:nvSpPr>
        <p:spPr>
          <a:xfrm>
            <a:off x="3771975" y="7480170"/>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348ADD24-3683-627B-EA6E-482F2A3847D6}"/>
              </a:ext>
            </a:extLst>
          </p:cNvPr>
          <p:cNvSpPr/>
          <p:nvPr/>
        </p:nvSpPr>
        <p:spPr>
          <a:xfrm>
            <a:off x="83812" y="7480170"/>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endParaRPr lang="en-IN" dirty="0"/>
          </a:p>
        </p:txBody>
      </p:sp>
      <p:sp>
        <p:nvSpPr>
          <p:cNvPr id="18" name="Rectangle 17">
            <a:extLst>
              <a:ext uri="{FF2B5EF4-FFF2-40B4-BE49-F238E27FC236}">
                <a16:creationId xmlns:a16="http://schemas.microsoft.com/office/drawing/2014/main" id="{88FC7750-B96E-6164-4AD0-08A04983723A}"/>
              </a:ext>
            </a:extLst>
          </p:cNvPr>
          <p:cNvSpPr/>
          <p:nvPr/>
        </p:nvSpPr>
        <p:spPr>
          <a:xfrm>
            <a:off x="83811" y="6827521"/>
            <a:ext cx="3859748" cy="581764"/>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475A0C83-4A9C-651B-E69D-44AD3499AADE}"/>
              </a:ext>
            </a:extLst>
          </p:cNvPr>
          <p:cNvSpPr/>
          <p:nvPr/>
        </p:nvSpPr>
        <p:spPr>
          <a:xfrm>
            <a:off x="83811" y="9480334"/>
            <a:ext cx="3859748" cy="373944"/>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a:extLst>
              <a:ext uri="{FF2B5EF4-FFF2-40B4-BE49-F238E27FC236}">
                <a16:creationId xmlns:a16="http://schemas.microsoft.com/office/drawing/2014/main" id="{C0B64500-007F-0D14-A26D-8BEB88BCE18A}"/>
              </a:ext>
            </a:extLst>
          </p:cNvPr>
          <p:cNvSpPr/>
          <p:nvPr/>
        </p:nvSpPr>
        <p:spPr>
          <a:xfrm>
            <a:off x="5491378" y="3507159"/>
            <a:ext cx="1366621" cy="414604"/>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42364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3B6E62-717C-ECE9-8090-80BC9ABFD090}"/>
              </a:ext>
            </a:extLst>
          </p:cNvPr>
          <p:cNvSpPr>
            <a:spLocks noGrp="1"/>
          </p:cNvSpPr>
          <p:nvPr>
            <p:ph type="sldNum" sz="quarter" idx="4"/>
          </p:nvPr>
        </p:nvSpPr>
        <p:spPr/>
        <p:txBody>
          <a:bodyPr/>
          <a:lstStyle/>
          <a:p>
            <a:fld id="{0B7AF327-0163-471E-81B8-86C6B8A35DFA}" type="slidenum">
              <a:rPr lang="en-IN" smtClean="0"/>
              <a:pPr/>
              <a:t>2</a:t>
            </a:fld>
            <a:endParaRPr lang="en-IN" dirty="0"/>
          </a:p>
        </p:txBody>
      </p:sp>
      <p:sp>
        <p:nvSpPr>
          <p:cNvPr id="2" name="TextBox 1">
            <a:extLst>
              <a:ext uri="{FF2B5EF4-FFF2-40B4-BE49-F238E27FC236}">
                <a16:creationId xmlns:a16="http://schemas.microsoft.com/office/drawing/2014/main" id="{2E3F61E2-32EF-C08F-7B2B-8A8C52A503DB}"/>
              </a:ext>
            </a:extLst>
          </p:cNvPr>
          <p:cNvSpPr txBox="1"/>
          <p:nvPr/>
        </p:nvSpPr>
        <p:spPr>
          <a:xfrm>
            <a:off x="3555293" y="2027470"/>
            <a:ext cx="3355371" cy="646331"/>
          </a:xfrm>
          <a:prstGeom prst="rect">
            <a:avLst/>
          </a:prstGeom>
          <a:noFill/>
        </p:spPr>
        <p:txBody>
          <a:bodyPr wrap="square" rtlCol="0">
            <a:spAutoFit/>
          </a:bodyPr>
          <a:lstStyle/>
          <a:p>
            <a:r>
              <a:rPr lang="en-US" b="1" dirty="0">
                <a:solidFill>
                  <a:srgbClr val="9309DA"/>
                </a:solidFill>
              </a:rPr>
              <a:t>Navigating                                     </a:t>
            </a:r>
            <a:r>
              <a:rPr lang="en-US" b="1" dirty="0" err="1">
                <a:solidFill>
                  <a:srgbClr val="9309DA"/>
                </a:solidFill>
              </a:rPr>
              <a:t>pg</a:t>
            </a:r>
            <a:r>
              <a:rPr lang="en-US" b="1" dirty="0">
                <a:solidFill>
                  <a:srgbClr val="9309DA"/>
                </a:solidFill>
              </a:rPr>
              <a:t> </a:t>
            </a:r>
          </a:p>
          <a:p>
            <a:r>
              <a:rPr lang="en-US" b="1" dirty="0">
                <a:solidFill>
                  <a:srgbClr val="9309DA"/>
                </a:solidFill>
              </a:rPr>
              <a:t>this Report                                    no.</a:t>
            </a:r>
            <a:endParaRPr lang="en-IN" b="1" dirty="0">
              <a:solidFill>
                <a:srgbClr val="9309DA"/>
              </a:solidFill>
            </a:endParaRPr>
          </a:p>
        </p:txBody>
      </p:sp>
      <p:sp>
        <p:nvSpPr>
          <p:cNvPr id="3" name="Rectangle 2">
            <a:extLst>
              <a:ext uri="{FF2B5EF4-FFF2-40B4-BE49-F238E27FC236}">
                <a16:creationId xmlns:a16="http://schemas.microsoft.com/office/drawing/2014/main" id="{CAAB7BB6-425D-027B-273F-DD2A19FED335}"/>
              </a:ext>
            </a:extLst>
          </p:cNvPr>
          <p:cNvSpPr/>
          <p:nvPr/>
        </p:nvSpPr>
        <p:spPr>
          <a:xfrm>
            <a:off x="1" y="0"/>
            <a:ext cx="2696900" cy="9906000"/>
          </a:xfrm>
          <a:prstGeom prst="rect">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07F98D8-FFAB-D438-3C38-E124E7D38591}"/>
              </a:ext>
            </a:extLst>
          </p:cNvPr>
          <p:cNvSpPr txBox="1"/>
          <p:nvPr/>
        </p:nvSpPr>
        <p:spPr>
          <a:xfrm>
            <a:off x="341082" y="571567"/>
            <a:ext cx="2835798" cy="584775"/>
          </a:xfrm>
          <a:prstGeom prst="rect">
            <a:avLst/>
          </a:prstGeom>
          <a:noFill/>
        </p:spPr>
        <p:txBody>
          <a:bodyPr wrap="square" rtlCol="0">
            <a:spAutoFit/>
          </a:bodyPr>
          <a:lstStyle/>
          <a:p>
            <a:r>
              <a:rPr lang="en-US" sz="3200" b="1" dirty="0">
                <a:solidFill>
                  <a:schemeClr val="bg1"/>
                </a:solidFill>
                <a:latin typeface="Calibri" panose="020F0502020204030204" pitchFamily="34" charset="0"/>
                <a:ea typeface="Calibri" panose="020F0502020204030204" pitchFamily="34" charset="0"/>
                <a:cs typeface="Calibri" panose="020F0502020204030204" pitchFamily="34" charset="0"/>
              </a:rPr>
              <a:t>At a Glance</a:t>
            </a:r>
            <a:endParaRPr lang="en-IN"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83408456-DDA1-F830-E7BC-50C25B2BD99F}"/>
              </a:ext>
            </a:extLst>
          </p:cNvPr>
          <p:cNvSpPr/>
          <p:nvPr/>
        </p:nvSpPr>
        <p:spPr>
          <a:xfrm>
            <a:off x="2716326" y="11421"/>
            <a:ext cx="664640" cy="254000"/>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40799A0-1396-FAD7-B983-94FF1DDF6D69}"/>
              </a:ext>
            </a:extLst>
          </p:cNvPr>
          <p:cNvSpPr txBox="1"/>
          <p:nvPr/>
        </p:nvSpPr>
        <p:spPr>
          <a:xfrm>
            <a:off x="641238" y="1585250"/>
            <a:ext cx="2194560" cy="523220"/>
          </a:xfrm>
          <a:prstGeom prst="rect">
            <a:avLst/>
          </a:prstGeom>
          <a:noFill/>
        </p:spPr>
        <p:txBody>
          <a:bodyPr wrap="square" rtlCol="0">
            <a:spAutoFit/>
          </a:bodyPr>
          <a:lstStyle/>
          <a:p>
            <a:r>
              <a:rPr lang="en-US" sz="2800" b="1" dirty="0">
                <a:solidFill>
                  <a:schemeClr val="bg1"/>
                </a:solidFill>
              </a:rPr>
              <a:t>₹ 25,378 Cr. </a:t>
            </a:r>
            <a:endParaRPr lang="en-IN" sz="2800" b="1" dirty="0">
              <a:solidFill>
                <a:schemeClr val="bg1"/>
              </a:solidFill>
            </a:endParaRPr>
          </a:p>
        </p:txBody>
      </p:sp>
      <p:sp>
        <p:nvSpPr>
          <p:cNvPr id="13" name="TextBox 12">
            <a:extLst>
              <a:ext uri="{FF2B5EF4-FFF2-40B4-BE49-F238E27FC236}">
                <a16:creationId xmlns:a16="http://schemas.microsoft.com/office/drawing/2014/main" id="{125EB9AB-E5E8-9355-9411-3FA510D64CDA}"/>
              </a:ext>
            </a:extLst>
          </p:cNvPr>
          <p:cNvSpPr txBox="1"/>
          <p:nvPr/>
        </p:nvSpPr>
        <p:spPr>
          <a:xfrm>
            <a:off x="320619" y="2108470"/>
            <a:ext cx="1650421" cy="461665"/>
          </a:xfrm>
          <a:prstGeom prst="rect">
            <a:avLst/>
          </a:prstGeom>
          <a:noFill/>
        </p:spPr>
        <p:txBody>
          <a:bodyPr wrap="square" rtlCol="0">
            <a:spAutoFit/>
          </a:bodyPr>
          <a:lstStyle/>
          <a:p>
            <a:r>
              <a:rPr lang="en-US" sz="1200" dirty="0">
                <a:solidFill>
                  <a:schemeClr val="bg1"/>
                </a:solidFill>
              </a:rPr>
              <a:t>Consolidated Revenue</a:t>
            </a:r>
            <a:endParaRPr lang="en-IN" sz="1200" dirty="0">
              <a:solidFill>
                <a:schemeClr val="bg1"/>
              </a:solidFill>
            </a:endParaRPr>
          </a:p>
        </p:txBody>
      </p:sp>
      <p:cxnSp>
        <p:nvCxnSpPr>
          <p:cNvPr id="15" name="Straight Connector 14">
            <a:extLst>
              <a:ext uri="{FF2B5EF4-FFF2-40B4-BE49-F238E27FC236}">
                <a16:creationId xmlns:a16="http://schemas.microsoft.com/office/drawing/2014/main" id="{20A18782-4FE8-0877-4E8F-D53E148A81A3}"/>
              </a:ext>
            </a:extLst>
          </p:cNvPr>
          <p:cNvCxnSpPr>
            <a:cxnSpLocks/>
          </p:cNvCxnSpPr>
          <p:nvPr/>
        </p:nvCxnSpPr>
        <p:spPr>
          <a:xfrm>
            <a:off x="320619" y="2570135"/>
            <a:ext cx="2087301" cy="0"/>
          </a:xfrm>
          <a:prstGeom prst="line">
            <a:avLst/>
          </a:prstGeom>
          <a:ln>
            <a:solidFill>
              <a:srgbClr val="F9EBF7"/>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9CE80CA-9B51-0CDA-C434-08943F5709AC}"/>
              </a:ext>
            </a:extLst>
          </p:cNvPr>
          <p:cNvSpPr txBox="1"/>
          <p:nvPr/>
        </p:nvSpPr>
        <p:spPr>
          <a:xfrm>
            <a:off x="641238" y="3093009"/>
            <a:ext cx="2194560" cy="523220"/>
          </a:xfrm>
          <a:prstGeom prst="rect">
            <a:avLst/>
          </a:prstGeom>
          <a:noFill/>
        </p:spPr>
        <p:txBody>
          <a:bodyPr wrap="square" rtlCol="0">
            <a:spAutoFit/>
          </a:bodyPr>
          <a:lstStyle/>
          <a:p>
            <a:r>
              <a:rPr lang="en-US" sz="2800" b="1" dirty="0">
                <a:solidFill>
                  <a:schemeClr val="bg1"/>
                </a:solidFill>
              </a:rPr>
              <a:t>₹ 1728 Cr. </a:t>
            </a:r>
            <a:endParaRPr lang="en-IN" sz="2800" b="1" dirty="0">
              <a:solidFill>
                <a:schemeClr val="bg1"/>
              </a:solidFill>
            </a:endParaRPr>
          </a:p>
        </p:txBody>
      </p:sp>
      <p:sp>
        <p:nvSpPr>
          <p:cNvPr id="19" name="TextBox 18">
            <a:extLst>
              <a:ext uri="{FF2B5EF4-FFF2-40B4-BE49-F238E27FC236}">
                <a16:creationId xmlns:a16="http://schemas.microsoft.com/office/drawing/2014/main" id="{9F00A503-D876-ABE2-4C9F-669E40B5C96B}"/>
              </a:ext>
            </a:extLst>
          </p:cNvPr>
          <p:cNvSpPr txBox="1"/>
          <p:nvPr/>
        </p:nvSpPr>
        <p:spPr>
          <a:xfrm>
            <a:off x="320619" y="3616229"/>
            <a:ext cx="1650421" cy="461665"/>
          </a:xfrm>
          <a:prstGeom prst="rect">
            <a:avLst/>
          </a:prstGeom>
          <a:noFill/>
        </p:spPr>
        <p:txBody>
          <a:bodyPr wrap="square" rtlCol="0">
            <a:spAutoFit/>
          </a:bodyPr>
          <a:lstStyle/>
          <a:p>
            <a:r>
              <a:rPr lang="en-US" sz="1200" dirty="0">
                <a:solidFill>
                  <a:schemeClr val="bg1"/>
                </a:solidFill>
              </a:rPr>
              <a:t>Net </a:t>
            </a:r>
          </a:p>
          <a:p>
            <a:r>
              <a:rPr lang="en-US" sz="1200" dirty="0">
                <a:solidFill>
                  <a:schemeClr val="bg1"/>
                </a:solidFill>
              </a:rPr>
              <a:t>Profit</a:t>
            </a:r>
            <a:endParaRPr lang="en-IN" sz="1200" dirty="0">
              <a:solidFill>
                <a:schemeClr val="bg1"/>
              </a:solidFill>
            </a:endParaRPr>
          </a:p>
        </p:txBody>
      </p:sp>
      <p:cxnSp>
        <p:nvCxnSpPr>
          <p:cNvPr id="20" name="Straight Connector 19">
            <a:extLst>
              <a:ext uri="{FF2B5EF4-FFF2-40B4-BE49-F238E27FC236}">
                <a16:creationId xmlns:a16="http://schemas.microsoft.com/office/drawing/2014/main" id="{E46266D4-5137-D541-2F2F-A0E582B21258}"/>
              </a:ext>
            </a:extLst>
          </p:cNvPr>
          <p:cNvCxnSpPr>
            <a:cxnSpLocks/>
          </p:cNvCxnSpPr>
          <p:nvPr/>
        </p:nvCxnSpPr>
        <p:spPr>
          <a:xfrm>
            <a:off x="320619" y="4077894"/>
            <a:ext cx="2087301" cy="0"/>
          </a:xfrm>
          <a:prstGeom prst="line">
            <a:avLst/>
          </a:prstGeom>
          <a:ln>
            <a:solidFill>
              <a:srgbClr val="F9EBF7"/>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BCBC9E7-587E-E1A3-0193-CB4914FC7B60}"/>
              </a:ext>
            </a:extLst>
          </p:cNvPr>
          <p:cNvSpPr txBox="1"/>
          <p:nvPr/>
        </p:nvSpPr>
        <p:spPr>
          <a:xfrm>
            <a:off x="641238" y="4600768"/>
            <a:ext cx="2194560" cy="523220"/>
          </a:xfrm>
          <a:prstGeom prst="rect">
            <a:avLst/>
          </a:prstGeom>
          <a:noFill/>
        </p:spPr>
        <p:txBody>
          <a:bodyPr wrap="square" rtlCol="0">
            <a:spAutoFit/>
          </a:bodyPr>
          <a:lstStyle/>
          <a:p>
            <a:r>
              <a:rPr lang="en-US" sz="2800" b="1" dirty="0">
                <a:solidFill>
                  <a:schemeClr val="bg1"/>
                </a:solidFill>
              </a:rPr>
              <a:t>₹ 3047 Cr. </a:t>
            </a:r>
            <a:endParaRPr lang="en-IN" sz="2800" b="1" dirty="0">
              <a:solidFill>
                <a:schemeClr val="bg1"/>
              </a:solidFill>
            </a:endParaRPr>
          </a:p>
        </p:txBody>
      </p:sp>
      <p:sp>
        <p:nvSpPr>
          <p:cNvPr id="22" name="TextBox 21">
            <a:extLst>
              <a:ext uri="{FF2B5EF4-FFF2-40B4-BE49-F238E27FC236}">
                <a16:creationId xmlns:a16="http://schemas.microsoft.com/office/drawing/2014/main" id="{E839F9D9-518D-6970-368A-D25B20144177}"/>
              </a:ext>
            </a:extLst>
          </p:cNvPr>
          <p:cNvSpPr txBox="1"/>
          <p:nvPr/>
        </p:nvSpPr>
        <p:spPr>
          <a:xfrm>
            <a:off x="320619" y="5123988"/>
            <a:ext cx="1650421" cy="461665"/>
          </a:xfrm>
          <a:prstGeom prst="rect">
            <a:avLst/>
          </a:prstGeom>
          <a:noFill/>
        </p:spPr>
        <p:txBody>
          <a:bodyPr wrap="square" rtlCol="0">
            <a:spAutoFit/>
          </a:bodyPr>
          <a:lstStyle/>
          <a:p>
            <a:r>
              <a:rPr lang="en-US" sz="1200" dirty="0">
                <a:solidFill>
                  <a:schemeClr val="bg1"/>
                </a:solidFill>
              </a:rPr>
              <a:t>Operating </a:t>
            </a:r>
          </a:p>
          <a:p>
            <a:r>
              <a:rPr lang="en-US" sz="1200" dirty="0">
                <a:solidFill>
                  <a:schemeClr val="bg1"/>
                </a:solidFill>
              </a:rPr>
              <a:t>Profit</a:t>
            </a:r>
            <a:endParaRPr lang="en-IN" sz="1200" dirty="0">
              <a:solidFill>
                <a:schemeClr val="bg1"/>
              </a:solidFill>
            </a:endParaRPr>
          </a:p>
        </p:txBody>
      </p:sp>
      <p:cxnSp>
        <p:nvCxnSpPr>
          <p:cNvPr id="23" name="Straight Connector 22">
            <a:extLst>
              <a:ext uri="{FF2B5EF4-FFF2-40B4-BE49-F238E27FC236}">
                <a16:creationId xmlns:a16="http://schemas.microsoft.com/office/drawing/2014/main" id="{FF84B3A8-EF31-9743-A517-6BED77CED6F7}"/>
              </a:ext>
            </a:extLst>
          </p:cNvPr>
          <p:cNvCxnSpPr>
            <a:cxnSpLocks/>
          </p:cNvCxnSpPr>
          <p:nvPr/>
        </p:nvCxnSpPr>
        <p:spPr>
          <a:xfrm>
            <a:off x="320619" y="5585653"/>
            <a:ext cx="2087301" cy="0"/>
          </a:xfrm>
          <a:prstGeom prst="line">
            <a:avLst/>
          </a:prstGeom>
          <a:ln>
            <a:solidFill>
              <a:srgbClr val="F9EBF7"/>
            </a:solidFill>
          </a:ln>
        </p:spPr>
        <p:style>
          <a:lnRef idx="2">
            <a:schemeClr val="accent1"/>
          </a:lnRef>
          <a:fillRef idx="0">
            <a:schemeClr val="accent1"/>
          </a:fillRef>
          <a:effectRef idx="1">
            <a:schemeClr val="accent1"/>
          </a:effectRef>
          <a:fontRef idx="minor">
            <a:schemeClr val="tx1"/>
          </a:fontRef>
        </p:style>
      </p:cxnSp>
      <p:pic>
        <p:nvPicPr>
          <p:cNvPr id="26" name="Picture 2" descr="Apollo Tyres - Wikipedia">
            <a:extLst>
              <a:ext uri="{FF2B5EF4-FFF2-40B4-BE49-F238E27FC236}">
                <a16:creationId xmlns:a16="http://schemas.microsoft.com/office/drawing/2014/main" id="{C6EE9DC7-8CAC-2E7E-881E-FD75CEE5D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0391" y="-57991"/>
            <a:ext cx="2875280" cy="11202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urple circle with a checklist and a check mark&#10;&#10;Description automatically generated">
            <a:extLst>
              <a:ext uri="{FF2B5EF4-FFF2-40B4-BE49-F238E27FC236}">
                <a16:creationId xmlns:a16="http://schemas.microsoft.com/office/drawing/2014/main" id="{E6DDAC87-814A-31FA-DB09-3A809A081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4031" y="2069961"/>
            <a:ext cx="649540" cy="681910"/>
          </a:xfrm>
          <a:prstGeom prst="rect">
            <a:avLst/>
          </a:prstGeom>
        </p:spPr>
      </p:pic>
      <p:cxnSp>
        <p:nvCxnSpPr>
          <p:cNvPr id="30" name="Straight Connector 29">
            <a:extLst>
              <a:ext uri="{FF2B5EF4-FFF2-40B4-BE49-F238E27FC236}">
                <a16:creationId xmlns:a16="http://schemas.microsoft.com/office/drawing/2014/main" id="{33027503-9176-1D15-6AED-90716EEED5C1}"/>
              </a:ext>
            </a:extLst>
          </p:cNvPr>
          <p:cNvCxnSpPr>
            <a:cxnSpLocks/>
          </p:cNvCxnSpPr>
          <p:nvPr/>
        </p:nvCxnSpPr>
        <p:spPr>
          <a:xfrm>
            <a:off x="2914031" y="2755862"/>
            <a:ext cx="2400919" cy="0"/>
          </a:xfrm>
          <a:prstGeom prst="line">
            <a:avLst/>
          </a:prstGeom>
          <a:ln w="19050">
            <a:solidFill>
              <a:srgbClr val="9309DA"/>
            </a:solidFill>
          </a:ln>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D1E3110A-2AF4-E105-6C3F-DBC50F839807}"/>
              </a:ext>
            </a:extLst>
          </p:cNvPr>
          <p:cNvSpPr/>
          <p:nvPr/>
        </p:nvSpPr>
        <p:spPr>
          <a:xfrm>
            <a:off x="2914031" y="2722854"/>
            <a:ext cx="45719" cy="66015"/>
          </a:xfrm>
          <a:prstGeom prst="ellipse">
            <a:avLst/>
          </a:prstGeom>
          <a:solidFill>
            <a:srgbClr val="9309DA"/>
          </a:solidFill>
          <a:ln>
            <a:solidFill>
              <a:srgbClr val="9309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7443F80F-923E-8264-3FC5-5E8B06EC7C64}"/>
              </a:ext>
            </a:extLst>
          </p:cNvPr>
          <p:cNvSpPr txBox="1"/>
          <p:nvPr/>
        </p:nvSpPr>
        <p:spPr>
          <a:xfrm>
            <a:off x="2914031" y="2866824"/>
            <a:ext cx="3127954" cy="7417415"/>
          </a:xfrm>
          <a:prstGeom prst="rect">
            <a:avLst/>
          </a:prstGeom>
          <a:noFill/>
        </p:spPr>
        <p:txBody>
          <a:bodyPr wrap="square" rtlCol="0">
            <a:spAutoFit/>
          </a:bodyPr>
          <a:lstStyle/>
          <a:p>
            <a:pPr marL="285750" indent="-285750">
              <a:lnSpc>
                <a:spcPct val="200000"/>
              </a:lnSpc>
              <a:buFont typeface="Wingdings" panose="05000000000000000000" pitchFamily="2" charset="2"/>
              <a:buChar char="q"/>
            </a:pP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About the Company</a:t>
            </a:r>
          </a:p>
          <a:p>
            <a:pPr marL="285750" indent="-285750">
              <a:lnSpc>
                <a:spcPct val="200000"/>
              </a:lnSpc>
              <a:buFont typeface="Wingdings" panose="05000000000000000000" pitchFamily="2" charset="2"/>
              <a:buChar char="q"/>
            </a:pP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Economy</a:t>
            </a:r>
          </a:p>
          <a:p>
            <a:pPr marL="285750" indent="-285750">
              <a:lnSpc>
                <a:spcPct val="200000"/>
              </a:lnSpc>
              <a:buFont typeface="Wingdings" panose="05000000000000000000" pitchFamily="2" charset="2"/>
              <a:buChar char="q"/>
            </a:pP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Automotive Industry</a:t>
            </a:r>
          </a:p>
          <a:p>
            <a:pPr marL="285750" indent="-285750">
              <a:lnSpc>
                <a:spcPct val="200000"/>
              </a:lnSpc>
              <a:buFont typeface="Wingdings" panose="05000000000000000000" pitchFamily="2" charset="2"/>
              <a:buChar char="q"/>
            </a:pPr>
            <a:r>
              <a:rPr lang="en-US" sz="1600" b="1" dirty="0" err="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Tyre</a:t>
            </a: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Industry</a:t>
            </a:r>
          </a:p>
          <a:p>
            <a:pPr marL="285750" indent="-285750">
              <a:lnSpc>
                <a:spcPct val="200000"/>
              </a:lnSpc>
              <a:buFont typeface="Wingdings" panose="05000000000000000000" pitchFamily="2" charset="2"/>
              <a:buChar char="q"/>
            </a:pPr>
            <a:r>
              <a:rPr lang="en-US" sz="1600" b="1" dirty="0" err="1">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Concall</a:t>
            </a: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 Analysis</a:t>
            </a:r>
          </a:p>
          <a:p>
            <a:pPr marL="285750" indent="-285750">
              <a:lnSpc>
                <a:spcPct val="200000"/>
              </a:lnSpc>
              <a:buFont typeface="Wingdings" panose="05000000000000000000" pitchFamily="2" charset="2"/>
              <a:buChar char="q"/>
            </a:pP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Management Analysis</a:t>
            </a:r>
          </a:p>
          <a:p>
            <a:pPr marL="285750" indent="-285750">
              <a:lnSpc>
                <a:spcPct val="200000"/>
              </a:lnSpc>
              <a:buFont typeface="Wingdings" panose="05000000000000000000" pitchFamily="2" charset="2"/>
              <a:buChar char="q"/>
            </a:pP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Corporate Governance Analysis</a:t>
            </a:r>
          </a:p>
          <a:p>
            <a:pPr marL="285750" indent="-285750">
              <a:lnSpc>
                <a:spcPct val="200000"/>
              </a:lnSpc>
              <a:buFont typeface="Wingdings" panose="05000000000000000000" pitchFamily="2" charset="2"/>
              <a:buChar char="q"/>
            </a:pP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Financial Statement Analysis</a:t>
            </a:r>
          </a:p>
          <a:p>
            <a:pPr marL="285750" indent="-285750">
              <a:lnSpc>
                <a:spcPct val="200000"/>
              </a:lnSpc>
              <a:buFont typeface="Wingdings" panose="05000000000000000000" pitchFamily="2" charset="2"/>
              <a:buChar char="q"/>
            </a:pP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Dupont Analysis</a:t>
            </a:r>
          </a:p>
          <a:p>
            <a:pPr marL="285750" indent="-285750">
              <a:lnSpc>
                <a:spcPct val="200000"/>
              </a:lnSpc>
              <a:buFont typeface="Wingdings" panose="05000000000000000000" pitchFamily="2" charset="2"/>
              <a:buChar char="q"/>
            </a:pP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Relative Valuation</a:t>
            </a:r>
          </a:p>
          <a:p>
            <a:pPr marL="285750" indent="-285750">
              <a:lnSpc>
                <a:spcPct val="200000"/>
              </a:lnSpc>
              <a:buFont typeface="Wingdings" panose="05000000000000000000" pitchFamily="2" charset="2"/>
              <a:buChar char="q"/>
            </a:pP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Peers Analysis</a:t>
            </a:r>
          </a:p>
          <a:p>
            <a:pPr marL="285750" indent="-285750">
              <a:lnSpc>
                <a:spcPct val="200000"/>
              </a:lnSpc>
              <a:buFont typeface="Wingdings" panose="05000000000000000000" pitchFamily="2" charset="2"/>
              <a:buChar char="q"/>
            </a:pPr>
            <a:r>
              <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Analyst Coverage Universe</a:t>
            </a:r>
          </a:p>
          <a:p>
            <a:pPr marL="285750" indent="-285750">
              <a:lnSpc>
                <a:spcPct val="200000"/>
              </a:lnSpc>
              <a:buFont typeface="Wingdings" panose="05000000000000000000" pitchFamily="2" charset="2"/>
              <a:buChar char="q"/>
            </a:pPr>
            <a:endParaRPr lang="en-US"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1600"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1600"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endParaRPr>
          </a:p>
          <a:p>
            <a:endParaRPr lang="en-US" sz="1400"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endParaRPr>
          </a:p>
          <a:p>
            <a:endParaRPr lang="en-IN" sz="1400"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63A32F0-060F-877D-BD71-77FBD0032419}"/>
              </a:ext>
            </a:extLst>
          </p:cNvPr>
          <p:cNvSpPr txBox="1"/>
          <p:nvPr/>
        </p:nvSpPr>
        <p:spPr>
          <a:xfrm>
            <a:off x="5282419" y="2863126"/>
            <a:ext cx="1543049" cy="6278642"/>
          </a:xfrm>
          <a:prstGeom prst="rect">
            <a:avLst/>
          </a:prstGeom>
          <a:noFill/>
        </p:spPr>
        <p:txBody>
          <a:bodyPr wrap="square" rtlCol="0">
            <a:spAutoFit/>
          </a:bodyPr>
          <a:lstStyle/>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3</a:t>
            </a:r>
          </a:p>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4</a:t>
            </a:r>
          </a:p>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5</a:t>
            </a:r>
          </a:p>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6-8</a:t>
            </a:r>
          </a:p>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9</a:t>
            </a:r>
          </a:p>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10-11</a:t>
            </a:r>
          </a:p>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12-14</a:t>
            </a:r>
          </a:p>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15-25</a:t>
            </a:r>
          </a:p>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26-27</a:t>
            </a:r>
          </a:p>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28</a:t>
            </a:r>
          </a:p>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29-31</a:t>
            </a:r>
          </a:p>
          <a:p>
            <a:pPr algn="r">
              <a:lnSpc>
                <a:spcPct val="200000"/>
              </a:lnSpc>
            </a:pPr>
            <a:r>
              <a:rPr lang="en-IN" sz="1600" b="1" dirty="0">
                <a:solidFill>
                  <a:schemeClr val="accent5">
                    <a:lumMod val="75000"/>
                  </a:schemeClr>
                </a:solidFill>
                <a:latin typeface="Calibri" panose="020F0502020204030204" pitchFamily="34" charset="0"/>
                <a:ea typeface="Calibri" panose="020F0502020204030204" pitchFamily="34" charset="0"/>
                <a:cs typeface="Calibri" panose="020F0502020204030204" pitchFamily="34" charset="0"/>
              </a:rPr>
              <a:t>32</a:t>
            </a:r>
          </a:p>
          <a:p>
            <a:endParaRPr lang="en-IN" dirty="0"/>
          </a:p>
        </p:txBody>
      </p:sp>
      <p:cxnSp>
        <p:nvCxnSpPr>
          <p:cNvPr id="5" name="Straight Connector 4">
            <a:extLst>
              <a:ext uri="{FF2B5EF4-FFF2-40B4-BE49-F238E27FC236}">
                <a16:creationId xmlns:a16="http://schemas.microsoft.com/office/drawing/2014/main" id="{FD615EB1-F644-01B6-CD5E-99D6706E2EFE}"/>
              </a:ext>
            </a:extLst>
          </p:cNvPr>
          <p:cNvCxnSpPr>
            <a:cxnSpLocks/>
          </p:cNvCxnSpPr>
          <p:nvPr/>
        </p:nvCxnSpPr>
        <p:spPr>
          <a:xfrm>
            <a:off x="6275671" y="2751871"/>
            <a:ext cx="549797" cy="0"/>
          </a:xfrm>
          <a:prstGeom prst="line">
            <a:avLst/>
          </a:prstGeom>
          <a:ln w="19050">
            <a:solidFill>
              <a:srgbClr val="9309DA"/>
            </a:solidFill>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6A782402-3C7D-CB61-B126-C80DE816113B}"/>
              </a:ext>
            </a:extLst>
          </p:cNvPr>
          <p:cNvSpPr/>
          <p:nvPr/>
        </p:nvSpPr>
        <p:spPr>
          <a:xfrm>
            <a:off x="6779749" y="2708477"/>
            <a:ext cx="45719" cy="66015"/>
          </a:xfrm>
          <a:prstGeom prst="ellipse">
            <a:avLst/>
          </a:prstGeom>
          <a:solidFill>
            <a:srgbClr val="9309DA"/>
          </a:solidFill>
          <a:ln>
            <a:solidFill>
              <a:srgbClr val="9309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9832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pPr/>
              <a:t>20</a:t>
            </a:fld>
            <a:endParaRPr lang="en-IN" dirty="0"/>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85E43AA6-68FF-CE9E-FE25-458C3C1045C4}"/>
              </a:ext>
            </a:extLst>
          </p:cNvPr>
          <p:cNvGraphicFramePr>
            <a:graphicFrameLocks noGrp="1"/>
          </p:cNvGraphicFramePr>
          <p:nvPr>
            <p:extLst>
              <p:ext uri="{D42A27DB-BD31-4B8C-83A1-F6EECF244321}">
                <p14:modId xmlns:p14="http://schemas.microsoft.com/office/powerpoint/2010/main" val="1034653765"/>
              </p:ext>
            </p:extLst>
          </p:nvPr>
        </p:nvGraphicFramePr>
        <p:xfrm>
          <a:off x="133348" y="7574280"/>
          <a:ext cx="3737610" cy="2206092"/>
        </p:xfrm>
        <a:graphic>
          <a:graphicData uri="http://schemas.openxmlformats.org/drawingml/2006/table">
            <a:tbl>
              <a:tblPr/>
              <a:tblGrid>
                <a:gridCol w="557545">
                  <a:extLst>
                    <a:ext uri="{9D8B030D-6E8A-4147-A177-3AD203B41FA5}">
                      <a16:colId xmlns:a16="http://schemas.microsoft.com/office/drawing/2014/main" val="2952228055"/>
                    </a:ext>
                  </a:extLst>
                </a:gridCol>
                <a:gridCol w="454295">
                  <a:extLst>
                    <a:ext uri="{9D8B030D-6E8A-4147-A177-3AD203B41FA5}">
                      <a16:colId xmlns:a16="http://schemas.microsoft.com/office/drawing/2014/main" val="3827437895"/>
                    </a:ext>
                  </a:extLst>
                </a:gridCol>
                <a:gridCol w="454295">
                  <a:extLst>
                    <a:ext uri="{9D8B030D-6E8A-4147-A177-3AD203B41FA5}">
                      <a16:colId xmlns:a16="http://schemas.microsoft.com/office/drawing/2014/main" val="360929282"/>
                    </a:ext>
                  </a:extLst>
                </a:gridCol>
                <a:gridCol w="454295">
                  <a:extLst>
                    <a:ext uri="{9D8B030D-6E8A-4147-A177-3AD203B41FA5}">
                      <a16:colId xmlns:a16="http://schemas.microsoft.com/office/drawing/2014/main" val="4273019955"/>
                    </a:ext>
                  </a:extLst>
                </a:gridCol>
                <a:gridCol w="454295">
                  <a:extLst>
                    <a:ext uri="{9D8B030D-6E8A-4147-A177-3AD203B41FA5}">
                      <a16:colId xmlns:a16="http://schemas.microsoft.com/office/drawing/2014/main" val="1822249059"/>
                    </a:ext>
                  </a:extLst>
                </a:gridCol>
                <a:gridCol w="454295">
                  <a:extLst>
                    <a:ext uri="{9D8B030D-6E8A-4147-A177-3AD203B41FA5}">
                      <a16:colId xmlns:a16="http://schemas.microsoft.com/office/drawing/2014/main" val="984363349"/>
                    </a:ext>
                  </a:extLst>
                </a:gridCol>
                <a:gridCol w="454295">
                  <a:extLst>
                    <a:ext uri="{9D8B030D-6E8A-4147-A177-3AD203B41FA5}">
                      <a16:colId xmlns:a16="http://schemas.microsoft.com/office/drawing/2014/main" val="4046242084"/>
                    </a:ext>
                  </a:extLst>
                </a:gridCol>
                <a:gridCol w="454295">
                  <a:extLst>
                    <a:ext uri="{9D8B030D-6E8A-4147-A177-3AD203B41FA5}">
                      <a16:colId xmlns:a16="http://schemas.microsoft.com/office/drawing/2014/main" val="1349872289"/>
                    </a:ext>
                  </a:extLst>
                </a:gridCol>
              </a:tblGrid>
              <a:tr h="224513">
                <a:tc gridSpan="8">
                  <a:txBody>
                    <a:bodyPr/>
                    <a:lstStyle/>
                    <a:p>
                      <a:pPr algn="ctr" fontAlgn="b"/>
                      <a:r>
                        <a:rPr lang="en-IN" sz="1200" b="1" i="0" u="none" strike="noStrike" dirty="0">
                          <a:solidFill>
                            <a:srgbClr val="9400D1"/>
                          </a:solidFill>
                          <a:effectLst/>
                          <a:latin typeface="calibri" panose="020F0502020204030204" pitchFamily="34" charset="0"/>
                        </a:rPr>
                        <a:t>Days Payable</a:t>
                      </a:r>
                    </a:p>
                  </a:txBody>
                  <a:tcPr marL="7620" marR="7620" marT="7620" marB="0" anchor="b">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409986938"/>
                  </a:ext>
                </a:extLst>
              </a:tr>
              <a:tr h="179610">
                <a:tc>
                  <a:txBody>
                    <a:bodyPr/>
                    <a:lstStyle/>
                    <a:p>
                      <a:pPr algn="l" fontAlgn="b"/>
                      <a:r>
                        <a:rPr lang="en-IN" sz="950" b="1" i="0" u="none" strike="noStrike" dirty="0">
                          <a:solidFill>
                            <a:srgbClr val="FFFFFF"/>
                          </a:solidFill>
                          <a:effectLst/>
                          <a:highlight>
                            <a:srgbClr val="A02B93"/>
                          </a:highlight>
                          <a:latin typeface="calibri" panose="020F0502020204030204" pitchFamily="34" charset="0"/>
                        </a:rPr>
                        <a:t>Co.</a:t>
                      </a:r>
                    </a:p>
                  </a:txBody>
                  <a:tcPr marL="7620" marR="7620" marT="7620" marB="0" anchor="b">
                    <a:lnL w="12700" cap="flat" cmpd="sng" algn="ctr">
                      <a:solidFill>
                        <a:schemeClr val="accent5"/>
                      </a:solidFill>
                      <a:prstDash val="solid"/>
                      <a:round/>
                      <a:headEnd type="none" w="med" len="med"/>
                      <a:tailEnd type="none" w="med" len="med"/>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FY18</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FY19</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FY20</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FY21</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FY22</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FY23</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FY24</a:t>
                      </a:r>
                    </a:p>
                  </a:txBody>
                  <a:tcPr marL="7620" marR="7620" marT="7620" marB="0" anchor="b">
                    <a:lnL>
                      <a:noFill/>
                    </a:lnL>
                    <a:lnR w="12700" cap="flat" cmpd="sng" algn="ctr">
                      <a:solidFill>
                        <a:schemeClr val="accent5"/>
                      </a:solidFill>
                      <a:prstDash val="solid"/>
                      <a:round/>
                      <a:headEnd type="none" w="med" len="med"/>
                      <a:tailEnd type="none" w="med" len="med"/>
                    </a:lnR>
                    <a:lnT>
                      <a:noFill/>
                    </a:lnT>
                    <a:lnB>
                      <a:noFill/>
                    </a:lnB>
                    <a:solidFill>
                      <a:srgbClr val="A02B93"/>
                    </a:solidFill>
                  </a:tcPr>
                </a:tc>
                <a:extLst>
                  <a:ext uri="{0D108BD9-81ED-4DB2-BD59-A6C34878D82A}">
                    <a16:rowId xmlns:a16="http://schemas.microsoft.com/office/drawing/2014/main" val="3754776023"/>
                  </a:ext>
                </a:extLst>
              </a:tr>
              <a:tr h="194458">
                <a:tc>
                  <a:txBody>
                    <a:bodyPr/>
                    <a:lstStyle/>
                    <a:p>
                      <a:pPr algn="l" fontAlgn="b"/>
                      <a:r>
                        <a:rPr lang="en-IN" sz="950" b="0"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chemeClr val="accent5"/>
                      </a:solidFill>
                      <a:prstDash val="solid"/>
                      <a:round/>
                      <a:headEnd type="none" w="med" len="med"/>
                      <a:tailEnd type="none" w="med" len="med"/>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70</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58</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65</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103</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80</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37</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74</a:t>
                      </a:r>
                    </a:p>
                  </a:txBody>
                  <a:tcPr marL="7620" marR="7620" marT="7620" marB="0" anchor="ctr">
                    <a:lnL>
                      <a:noFill/>
                    </a:lnL>
                    <a:lnR w="12700" cap="flat" cmpd="sng" algn="ctr">
                      <a:solidFill>
                        <a:schemeClr val="accent5"/>
                      </a:solidFill>
                      <a:prstDash val="solid"/>
                      <a:round/>
                      <a:headEnd type="none" w="med" len="med"/>
                      <a:tailEnd type="none" w="med" len="med"/>
                    </a:lnR>
                    <a:lnT>
                      <a:noFill/>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143207573"/>
                  </a:ext>
                </a:extLst>
              </a:tr>
              <a:tr h="179610">
                <a:tc>
                  <a:txBody>
                    <a:bodyPr/>
                    <a:lstStyle/>
                    <a:p>
                      <a:pPr algn="l" fontAlgn="b"/>
                      <a:r>
                        <a:rPr lang="en-IN" sz="950" b="0"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157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131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123</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350441108"/>
                  </a:ext>
                </a:extLst>
              </a:tr>
              <a:tr h="179610">
                <a:tc>
                  <a:txBody>
                    <a:bodyPr/>
                    <a:lstStyle/>
                    <a:p>
                      <a:pPr algn="l" fontAlgn="b"/>
                      <a:r>
                        <a:rPr lang="en-IN" sz="950" b="0"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66</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691907002"/>
                  </a:ext>
                </a:extLst>
              </a:tr>
              <a:tr h="179610">
                <a:tc>
                  <a:txBody>
                    <a:bodyPr/>
                    <a:lstStyle/>
                    <a:p>
                      <a:pPr algn="l" fontAlgn="b"/>
                      <a:r>
                        <a:rPr lang="en-IN" sz="950" b="0"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64</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494379787"/>
                  </a:ext>
                </a:extLst>
              </a:tr>
              <a:tr h="179610">
                <a:tc>
                  <a:txBody>
                    <a:bodyPr/>
                    <a:lstStyle/>
                    <a:p>
                      <a:pPr algn="l" fontAlgn="b"/>
                      <a:r>
                        <a:rPr lang="en-IN" sz="950" b="0" i="0" u="none" strike="noStrike" dirty="0">
                          <a:solidFill>
                            <a:srgbClr val="000000"/>
                          </a:solidFill>
                          <a:effectLst/>
                          <a:latin typeface="calibri" panose="020F0502020204030204" pitchFamily="34" charset="0"/>
                        </a:rPr>
                        <a:t>TVS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91</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527066905"/>
                  </a:ext>
                </a:extLst>
              </a:tr>
              <a:tr h="179610">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58533159"/>
                  </a:ext>
                </a:extLst>
              </a:tr>
              <a:tr h="179610">
                <a:tc>
                  <a:txBody>
                    <a:bodyPr/>
                    <a:lstStyle/>
                    <a:p>
                      <a:pPr algn="l" fontAlgn="b"/>
                      <a:r>
                        <a:rPr lang="en-IN" sz="950" b="1" i="0" u="none" strike="noStrike" dirty="0">
                          <a:solidFill>
                            <a:srgbClr val="000000"/>
                          </a:solidFill>
                          <a:effectLst/>
                          <a:latin typeface="calibri" panose="020F0502020204030204" pitchFamily="34" charset="0"/>
                        </a:rPr>
                        <a:t>Median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74</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40804632"/>
                  </a:ext>
                </a:extLst>
              </a:tr>
              <a:tr h="179610">
                <a:tc>
                  <a:txBody>
                    <a:bodyPr/>
                    <a:lstStyle/>
                    <a:p>
                      <a:pPr algn="l" fontAlgn="b"/>
                      <a:r>
                        <a:rPr lang="en-IN" sz="950" b="1" i="0" u="none" strike="noStrike" dirty="0">
                          <a:solidFill>
                            <a:srgbClr val="000000"/>
                          </a:solidFill>
                          <a:effectLst/>
                          <a:latin typeface="calibri" panose="020F0502020204030204" pitchFamily="34" charset="0"/>
                        </a:rPr>
                        <a:t>Mean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84</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94436619"/>
                  </a:ext>
                </a:extLst>
              </a:tr>
              <a:tr h="350241">
                <a:tc>
                  <a:txBody>
                    <a:bodyPr/>
                    <a:lstStyle/>
                    <a:p>
                      <a:pPr algn="l" fontAlgn="b"/>
                      <a:r>
                        <a:rPr lang="en-IN" sz="95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80</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21428215"/>
                  </a:ext>
                </a:extLst>
              </a:tr>
            </a:tbl>
          </a:graphicData>
        </a:graphic>
      </p:graphicFrame>
      <p:graphicFrame>
        <p:nvGraphicFramePr>
          <p:cNvPr id="11" name="Chart 10">
            <a:extLst>
              <a:ext uri="{FF2B5EF4-FFF2-40B4-BE49-F238E27FC236}">
                <a16:creationId xmlns:a16="http://schemas.microsoft.com/office/drawing/2014/main" id="{5F8C18E0-2037-FFF3-691B-E127762CC909}"/>
              </a:ext>
            </a:extLst>
          </p:cNvPr>
          <p:cNvGraphicFramePr>
            <a:graphicFrameLocks/>
          </p:cNvGraphicFramePr>
          <p:nvPr>
            <p:extLst>
              <p:ext uri="{D42A27DB-BD31-4B8C-83A1-F6EECF244321}">
                <p14:modId xmlns:p14="http://schemas.microsoft.com/office/powerpoint/2010/main" val="1114948319"/>
              </p:ext>
            </p:extLst>
          </p:nvPr>
        </p:nvGraphicFramePr>
        <p:xfrm>
          <a:off x="3958323" y="8086368"/>
          <a:ext cx="2788444" cy="18196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Table 18">
            <a:extLst>
              <a:ext uri="{FF2B5EF4-FFF2-40B4-BE49-F238E27FC236}">
                <a16:creationId xmlns:a16="http://schemas.microsoft.com/office/drawing/2014/main" id="{05B93D21-79D8-F5A2-B366-E716D73667D6}"/>
              </a:ext>
            </a:extLst>
          </p:cNvPr>
          <p:cNvGraphicFramePr>
            <a:graphicFrameLocks noGrp="1"/>
          </p:cNvGraphicFramePr>
          <p:nvPr>
            <p:extLst>
              <p:ext uri="{D42A27DB-BD31-4B8C-83A1-F6EECF244321}">
                <p14:modId xmlns:p14="http://schemas.microsoft.com/office/powerpoint/2010/main" val="648211572"/>
              </p:ext>
            </p:extLst>
          </p:nvPr>
        </p:nvGraphicFramePr>
        <p:xfrm>
          <a:off x="133352" y="3899497"/>
          <a:ext cx="3737609" cy="3390291"/>
        </p:xfrm>
        <a:graphic>
          <a:graphicData uri="http://schemas.openxmlformats.org/drawingml/2006/table">
            <a:tbl>
              <a:tblPr/>
              <a:tblGrid>
                <a:gridCol w="755370">
                  <a:extLst>
                    <a:ext uri="{9D8B030D-6E8A-4147-A177-3AD203B41FA5}">
                      <a16:colId xmlns:a16="http://schemas.microsoft.com/office/drawing/2014/main" val="1122682019"/>
                    </a:ext>
                  </a:extLst>
                </a:gridCol>
                <a:gridCol w="352868">
                  <a:extLst>
                    <a:ext uri="{9D8B030D-6E8A-4147-A177-3AD203B41FA5}">
                      <a16:colId xmlns:a16="http://schemas.microsoft.com/office/drawing/2014/main" val="1531167125"/>
                    </a:ext>
                  </a:extLst>
                </a:gridCol>
                <a:gridCol w="418003">
                  <a:extLst>
                    <a:ext uri="{9D8B030D-6E8A-4147-A177-3AD203B41FA5}">
                      <a16:colId xmlns:a16="http://schemas.microsoft.com/office/drawing/2014/main" val="4070969937"/>
                    </a:ext>
                  </a:extLst>
                </a:gridCol>
                <a:gridCol w="471938">
                  <a:extLst>
                    <a:ext uri="{9D8B030D-6E8A-4147-A177-3AD203B41FA5}">
                      <a16:colId xmlns:a16="http://schemas.microsoft.com/office/drawing/2014/main" val="3173918286"/>
                    </a:ext>
                  </a:extLst>
                </a:gridCol>
                <a:gridCol w="418003">
                  <a:extLst>
                    <a:ext uri="{9D8B030D-6E8A-4147-A177-3AD203B41FA5}">
                      <a16:colId xmlns:a16="http://schemas.microsoft.com/office/drawing/2014/main" val="870624468"/>
                    </a:ext>
                  </a:extLst>
                </a:gridCol>
                <a:gridCol w="444970">
                  <a:extLst>
                    <a:ext uri="{9D8B030D-6E8A-4147-A177-3AD203B41FA5}">
                      <a16:colId xmlns:a16="http://schemas.microsoft.com/office/drawing/2014/main" val="2731655225"/>
                    </a:ext>
                  </a:extLst>
                </a:gridCol>
                <a:gridCol w="418003">
                  <a:extLst>
                    <a:ext uri="{9D8B030D-6E8A-4147-A177-3AD203B41FA5}">
                      <a16:colId xmlns:a16="http://schemas.microsoft.com/office/drawing/2014/main" val="569283934"/>
                    </a:ext>
                  </a:extLst>
                </a:gridCol>
                <a:gridCol w="458454">
                  <a:extLst>
                    <a:ext uri="{9D8B030D-6E8A-4147-A177-3AD203B41FA5}">
                      <a16:colId xmlns:a16="http://schemas.microsoft.com/office/drawing/2014/main" val="2511663100"/>
                    </a:ext>
                  </a:extLst>
                </a:gridCol>
              </a:tblGrid>
              <a:tr h="204946">
                <a:tc gridSpan="8">
                  <a:txBody>
                    <a:bodyPr/>
                    <a:lstStyle/>
                    <a:p>
                      <a:pPr algn="ctr" fontAlgn="b"/>
                      <a:r>
                        <a:rPr lang="en-IN" sz="1200" b="1" i="0" u="none" strike="noStrike" dirty="0">
                          <a:solidFill>
                            <a:srgbClr val="9400D1"/>
                          </a:solidFill>
                          <a:effectLst/>
                          <a:latin typeface="calibri" panose="020F0502020204030204" pitchFamily="34" charset="0"/>
                        </a:rPr>
                        <a:t>Trade Payables</a:t>
                      </a:r>
                    </a:p>
                  </a:txBody>
                  <a:tcPr marL="7620" marR="7620" marT="7620" marB="0" anchor="b">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827428275"/>
                  </a:ext>
                </a:extLst>
              </a:tr>
              <a:tr h="188549">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a:t>
                      </a:r>
                    </a:p>
                  </a:txBody>
                  <a:tcPr marL="7620" marR="7620" marT="7620" marB="0" anchor="b">
                    <a:lnL w="12700" cap="flat" cmpd="sng" algn="ctr">
                      <a:solidFill>
                        <a:schemeClr val="accent5"/>
                      </a:solidFill>
                      <a:prstDash val="solid"/>
                      <a:round/>
                      <a:headEnd type="none" w="med" len="med"/>
                      <a:tailEnd type="none" w="med" len="med"/>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FY18</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FY19</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FY20</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FY21</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FY22</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FY23</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FY24</a:t>
                      </a:r>
                    </a:p>
                  </a:txBody>
                  <a:tcPr marL="7620" marR="7620" marT="7620" marB="0" anchor="b">
                    <a:lnL>
                      <a:noFill/>
                    </a:lnL>
                    <a:lnR w="12700" cap="flat" cmpd="sng" algn="ctr">
                      <a:solidFill>
                        <a:schemeClr val="accent5"/>
                      </a:solidFill>
                      <a:prstDash val="solid"/>
                      <a:round/>
                      <a:headEnd type="none" w="med" len="med"/>
                      <a:tailEnd type="none" w="med" len="med"/>
                    </a:lnR>
                    <a:lnT>
                      <a:noFill/>
                    </a:lnT>
                    <a:lnB>
                      <a:noFill/>
                    </a:lnB>
                    <a:solidFill>
                      <a:srgbClr val="A02B93"/>
                    </a:solidFill>
                  </a:tcPr>
                </a:tc>
                <a:extLst>
                  <a:ext uri="{0D108BD9-81ED-4DB2-BD59-A6C34878D82A}">
                    <a16:rowId xmlns:a16="http://schemas.microsoft.com/office/drawing/2014/main" val="4224718752"/>
                  </a:ext>
                </a:extLst>
              </a:tr>
              <a:tr h="217826">
                <a:tc>
                  <a:txBody>
                    <a:bodyPr/>
                    <a:lstStyle/>
                    <a:p>
                      <a:pPr algn="l" fontAlgn="b"/>
                      <a:r>
                        <a:rPr lang="en-IN" sz="1100" b="1"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chemeClr val="accent5"/>
                      </a:solidFill>
                      <a:prstDash val="solid"/>
                      <a:round/>
                      <a:headEnd type="none" w="med" len="med"/>
                      <a:tailEnd type="none" w="med" len="med"/>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409</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386</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384</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655</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829</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492</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910</a:t>
                      </a:r>
                    </a:p>
                  </a:txBody>
                  <a:tcPr marL="7620" marR="7620" marT="7620" marB="0" anchor="ctr">
                    <a:lnL>
                      <a:noFill/>
                    </a:lnL>
                    <a:lnR w="12700" cap="flat" cmpd="sng" algn="ctr">
                      <a:solidFill>
                        <a:schemeClr val="accent5"/>
                      </a:solidFill>
                      <a:prstDash val="solid"/>
                      <a:round/>
                      <a:headEnd type="none" w="med" len="med"/>
                      <a:tailEnd type="none" w="med" len="med"/>
                    </a:lnR>
                    <a:lnT>
                      <a:noFill/>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311879962"/>
                  </a:ext>
                </a:extLst>
              </a:tr>
              <a:tr h="18854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endParaRPr lang="en-IN" sz="950" b="0" i="1"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-6%</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71%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-41%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85%</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929451176"/>
                  </a:ext>
                </a:extLst>
              </a:tr>
              <a:tr h="188549">
                <a:tc>
                  <a:txBody>
                    <a:bodyPr/>
                    <a:lstStyle/>
                    <a:p>
                      <a:pPr algn="l" fontAlgn="b"/>
                      <a:r>
                        <a:rPr lang="en-IN" sz="1100" b="1"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871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1053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1195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1839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2158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2268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2332</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070128431"/>
                  </a:ext>
                </a:extLst>
              </a:tr>
              <a:tr h="18854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54%</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5%</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909314414"/>
                  </a:ext>
                </a:extLst>
              </a:tr>
              <a:tr h="188549">
                <a:tc>
                  <a:txBody>
                    <a:bodyPr/>
                    <a:lstStyle/>
                    <a:p>
                      <a:pPr algn="l" fontAlgn="b"/>
                      <a:r>
                        <a:rPr lang="en-IN" sz="1100" b="1"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1165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1599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1688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1574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2189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1820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2157</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396096402"/>
                  </a:ext>
                </a:extLst>
              </a:tr>
              <a:tr h="18854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6%</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39%</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19%</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638322431"/>
                  </a:ext>
                </a:extLst>
              </a:tr>
              <a:tr h="188549">
                <a:tc>
                  <a:txBody>
                    <a:bodyPr/>
                    <a:lstStyle/>
                    <a:p>
                      <a:pPr algn="l" fontAlgn="b"/>
                      <a:r>
                        <a:rPr lang="en-IN" sz="1100" b="1"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1569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1709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1905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3306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2057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2436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2653</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034653301"/>
                  </a:ext>
                </a:extLst>
              </a:tr>
              <a:tr h="18854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9%</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74%</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9%</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992502972"/>
                  </a:ext>
                </a:extLst>
              </a:tr>
              <a:tr h="188549">
                <a:tc>
                  <a:txBody>
                    <a:bodyPr/>
                    <a:lstStyle/>
                    <a:p>
                      <a:pPr algn="l" fontAlgn="b"/>
                      <a:r>
                        <a:rPr lang="en-IN" sz="1100" b="1" i="0" u="none" strike="noStrike" dirty="0">
                          <a:solidFill>
                            <a:srgbClr val="000000"/>
                          </a:solidFill>
                          <a:effectLst/>
                          <a:latin typeface="calibri" panose="020F0502020204030204" pitchFamily="34" charset="0"/>
                        </a:rPr>
                        <a:t>TVS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174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335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292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417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413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402</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763680407"/>
                  </a:ext>
                </a:extLst>
              </a:tr>
              <a:tr h="18854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93%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-35%</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34%</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43%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995589253"/>
                  </a:ext>
                </a:extLst>
              </a:tr>
              <a:tr h="188549">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01170817"/>
                  </a:ext>
                </a:extLst>
              </a:tr>
              <a:tr h="188549">
                <a:tc>
                  <a:txBody>
                    <a:bodyPr/>
                    <a:lstStyle/>
                    <a:p>
                      <a:pPr algn="l" fontAlgn="b"/>
                      <a:r>
                        <a:rPr lang="en-IN" sz="1100" b="1" i="0" u="none" strike="noStrike" dirty="0">
                          <a:solidFill>
                            <a:srgbClr val="000000"/>
                          </a:solidFill>
                          <a:effectLst/>
                          <a:latin typeface="calibri" panose="020F0502020204030204" pitchFamily="34" charset="0"/>
                        </a:rPr>
                        <a:t>Median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r>
                        <a:rPr lang="en-IN" sz="950" b="1" i="0" u="none" strike="noStrike" dirty="0">
                          <a:solidFill>
                            <a:srgbClr val="000000"/>
                          </a:solidFill>
                          <a:effectLst/>
                          <a:latin typeface="calibri" panose="020F0502020204030204" pitchFamily="34" charset="0"/>
                        </a:rPr>
                        <a:t> </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54%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2822630"/>
                  </a:ext>
                </a:extLst>
              </a:tr>
              <a:tr h="188549">
                <a:tc>
                  <a:txBody>
                    <a:bodyPr/>
                    <a:lstStyle/>
                    <a:p>
                      <a:pPr algn="l" fontAlgn="b"/>
                      <a:r>
                        <a:rPr lang="en-IN" sz="1100" b="1" i="0" u="none" strike="noStrike" dirty="0">
                          <a:solidFill>
                            <a:srgbClr val="000000"/>
                          </a:solidFill>
                          <a:effectLst/>
                          <a:latin typeface="calibri" panose="020F0502020204030204" pitchFamily="34" charset="0"/>
                        </a:rPr>
                        <a:t>Mean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23%</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50531448"/>
                  </a:ext>
                </a:extLst>
              </a:tr>
              <a:tr h="327833">
                <a:tc>
                  <a:txBody>
                    <a:bodyPr/>
                    <a:lstStyle/>
                    <a:p>
                      <a:pPr algn="l" fontAlgn="b"/>
                      <a:r>
                        <a:rPr lang="en-IN" sz="110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2447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2066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2309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2807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3531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3354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2979</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41725530"/>
                  </a:ext>
                </a:extLst>
              </a:tr>
              <a:tr h="188549">
                <a:tc>
                  <a:txBody>
                    <a:bodyPr/>
                    <a:lstStyle/>
                    <a:p>
                      <a:pPr algn="l" fontAlgn="b"/>
                      <a:r>
                        <a:rPr lang="en-IN" sz="1100" b="0" i="1" u="none" strike="noStrike" dirty="0">
                          <a:solidFill>
                            <a:srgbClr val="000000"/>
                          </a:solidFill>
                          <a:effectLst/>
                          <a:latin typeface="calibri" panose="020F0502020204030204" pitchFamily="34" charset="0"/>
                        </a:rPr>
                        <a:t>%Change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l" fontAlgn="b"/>
                      <a:r>
                        <a:rPr lang="en-IN" sz="1100" b="0" i="1" u="none" strike="noStrike" dirty="0">
                          <a:solidFill>
                            <a:srgbClr val="000000"/>
                          </a:solidFill>
                          <a:effectLst/>
                          <a:latin typeface="calibri" panose="020F0502020204030204" pitchFamily="34" charset="0"/>
                        </a:rPr>
                        <a:t> </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-16%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12%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22%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26%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-11%</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86215873"/>
                  </a:ext>
                </a:extLst>
              </a:tr>
            </a:tbl>
          </a:graphicData>
        </a:graphic>
      </p:graphicFrame>
      <p:graphicFrame>
        <p:nvGraphicFramePr>
          <p:cNvPr id="20" name="Chart 19">
            <a:extLst>
              <a:ext uri="{FF2B5EF4-FFF2-40B4-BE49-F238E27FC236}">
                <a16:creationId xmlns:a16="http://schemas.microsoft.com/office/drawing/2014/main" id="{FA1C1992-007B-CA22-699A-EE85716881B3}"/>
              </a:ext>
            </a:extLst>
          </p:cNvPr>
          <p:cNvGraphicFramePr>
            <a:graphicFrameLocks/>
          </p:cNvGraphicFramePr>
          <p:nvPr>
            <p:extLst>
              <p:ext uri="{D42A27DB-BD31-4B8C-83A1-F6EECF244321}">
                <p14:modId xmlns:p14="http://schemas.microsoft.com/office/powerpoint/2010/main" val="2113085344"/>
              </p:ext>
            </p:extLst>
          </p:nvPr>
        </p:nvGraphicFramePr>
        <p:xfrm>
          <a:off x="4011664" y="3788461"/>
          <a:ext cx="2987567" cy="209624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Chart 2">
            <a:extLst>
              <a:ext uri="{FF2B5EF4-FFF2-40B4-BE49-F238E27FC236}">
                <a16:creationId xmlns:a16="http://schemas.microsoft.com/office/drawing/2014/main" id="{007648A7-5D67-2671-C91C-447279CF538B}"/>
              </a:ext>
            </a:extLst>
          </p:cNvPr>
          <p:cNvGraphicFramePr>
            <a:graphicFrameLocks/>
          </p:cNvGraphicFramePr>
          <p:nvPr>
            <p:extLst>
              <p:ext uri="{D42A27DB-BD31-4B8C-83A1-F6EECF244321}">
                <p14:modId xmlns:p14="http://schemas.microsoft.com/office/powerpoint/2010/main" val="3304000423"/>
              </p:ext>
            </p:extLst>
          </p:nvPr>
        </p:nvGraphicFramePr>
        <p:xfrm>
          <a:off x="4011663" y="6056433"/>
          <a:ext cx="2846337" cy="185821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 name="Table 5">
            <a:extLst>
              <a:ext uri="{FF2B5EF4-FFF2-40B4-BE49-F238E27FC236}">
                <a16:creationId xmlns:a16="http://schemas.microsoft.com/office/drawing/2014/main" id="{534E9D25-995B-EE09-BC56-E6450AEBC467}"/>
              </a:ext>
            </a:extLst>
          </p:cNvPr>
          <p:cNvGraphicFramePr>
            <a:graphicFrameLocks noGrp="1"/>
          </p:cNvGraphicFramePr>
          <p:nvPr>
            <p:extLst>
              <p:ext uri="{D42A27DB-BD31-4B8C-83A1-F6EECF244321}">
                <p14:modId xmlns:p14="http://schemas.microsoft.com/office/powerpoint/2010/main" val="1627446703"/>
              </p:ext>
            </p:extLst>
          </p:nvPr>
        </p:nvGraphicFramePr>
        <p:xfrm>
          <a:off x="5527567" y="1480748"/>
          <a:ext cx="1219200" cy="2418749"/>
        </p:xfrm>
        <a:graphic>
          <a:graphicData uri="http://schemas.openxmlformats.org/drawingml/2006/table">
            <a:tbl>
              <a:tblPr/>
              <a:tblGrid>
                <a:gridCol w="609600">
                  <a:extLst>
                    <a:ext uri="{9D8B030D-6E8A-4147-A177-3AD203B41FA5}">
                      <a16:colId xmlns:a16="http://schemas.microsoft.com/office/drawing/2014/main" val="3785897987"/>
                    </a:ext>
                  </a:extLst>
                </a:gridCol>
                <a:gridCol w="609600">
                  <a:extLst>
                    <a:ext uri="{9D8B030D-6E8A-4147-A177-3AD203B41FA5}">
                      <a16:colId xmlns:a16="http://schemas.microsoft.com/office/drawing/2014/main" val="2199401531"/>
                    </a:ext>
                  </a:extLst>
                </a:gridCol>
              </a:tblGrid>
              <a:tr h="440589">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chemeClr val="accent5"/>
                      </a:solidFill>
                      <a:prstDash val="solid"/>
                      <a:round/>
                      <a:headEnd type="none" w="med" len="med"/>
                      <a:tailEnd type="none" w="med" len="med"/>
                    </a:lnT>
                    <a:lnB>
                      <a:noFill/>
                    </a:lnB>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CAGR ( last 5 Yrs)</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a:noFill/>
                    </a:lnB>
                    <a:solidFill>
                      <a:srgbClr val="A02B93"/>
                    </a:solidFill>
                  </a:tcPr>
                </a:tc>
                <a:extLst>
                  <a:ext uri="{0D108BD9-81ED-4DB2-BD59-A6C34878D82A}">
                    <a16:rowId xmlns:a16="http://schemas.microsoft.com/office/drawing/2014/main" val="674380314"/>
                  </a:ext>
                </a:extLst>
              </a:tr>
              <a:tr h="224791">
                <a:tc>
                  <a:txBody>
                    <a:bodyPr/>
                    <a:lstStyle/>
                    <a:p>
                      <a:pPr algn="l" fontAlgn="b"/>
                      <a:r>
                        <a:rPr lang="en-IN" sz="1100" b="0"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chemeClr val="accent5"/>
                      </a:solidFill>
                      <a:prstDash val="solid"/>
                      <a:round/>
                      <a:headEnd type="none" w="med" len="med"/>
                      <a:tailEnd type="none" w="med" len="med"/>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18.71%</a:t>
                      </a:r>
                    </a:p>
                  </a:txBody>
                  <a:tcPr marL="7620" marR="7620" marT="7620" marB="0" anchor="b">
                    <a:lnL>
                      <a:noFill/>
                    </a:lnL>
                    <a:lnR w="12700" cap="flat" cmpd="sng" algn="ctr">
                      <a:solidFill>
                        <a:schemeClr val="accent5"/>
                      </a:solidFill>
                      <a:prstDash val="solid"/>
                      <a:round/>
                      <a:headEnd type="none" w="med" len="med"/>
                      <a:tailEnd type="none" w="med" len="med"/>
                    </a:lnR>
                    <a:lnT>
                      <a:noFill/>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1088015412"/>
                  </a:ext>
                </a:extLst>
              </a:tr>
              <a:tr h="224791">
                <a:tc>
                  <a:txBody>
                    <a:bodyPr/>
                    <a:lstStyle/>
                    <a:p>
                      <a:pPr algn="l" fontAlgn="b"/>
                      <a:r>
                        <a:rPr lang="en-IN" sz="1100" b="0"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17.24%</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4254706083"/>
                  </a:ext>
                </a:extLst>
              </a:tr>
              <a:tr h="224791">
                <a:tc>
                  <a:txBody>
                    <a:bodyPr/>
                    <a:lstStyle/>
                    <a:p>
                      <a:pPr algn="l" fontAlgn="b"/>
                      <a:r>
                        <a:rPr lang="en-IN" sz="1100" b="0"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6.17%</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490614789"/>
                  </a:ext>
                </a:extLst>
              </a:tr>
              <a:tr h="224791">
                <a:tc>
                  <a:txBody>
                    <a:bodyPr/>
                    <a:lstStyle/>
                    <a:p>
                      <a:pPr algn="l" fontAlgn="b"/>
                      <a:r>
                        <a:rPr lang="en-IN" sz="1100" b="0"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9.19%</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extLst>
                  <a:ext uri="{0D108BD9-81ED-4DB2-BD59-A6C34878D82A}">
                    <a16:rowId xmlns:a16="http://schemas.microsoft.com/office/drawing/2014/main" val="2698248239"/>
                  </a:ext>
                </a:extLst>
              </a:tr>
              <a:tr h="224791">
                <a:tc>
                  <a:txBody>
                    <a:bodyPr/>
                    <a:lstStyle/>
                    <a:p>
                      <a:pPr algn="l" fontAlgn="b"/>
                      <a:r>
                        <a:rPr lang="en-IN" sz="1100" b="0" i="0" u="none" strike="noStrike" dirty="0">
                          <a:solidFill>
                            <a:srgbClr val="000000"/>
                          </a:solidFill>
                          <a:effectLst/>
                          <a:latin typeface="calibri" panose="020F0502020204030204" pitchFamily="34" charset="0"/>
                        </a:rPr>
                        <a:t>TVS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3.71%</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912798388"/>
                  </a:ext>
                </a:extLst>
              </a:tr>
              <a:tr h="224791">
                <a:tc>
                  <a:txBody>
                    <a:bodyPr/>
                    <a:lstStyle/>
                    <a:p>
                      <a:pPr algn="l" fontAlgn="b"/>
                      <a:r>
                        <a:rPr lang="en-IN" sz="1100" b="1" i="0" u="none" strike="noStrike" dirty="0">
                          <a:solidFill>
                            <a:srgbClr val="000000"/>
                          </a:solidFill>
                          <a:effectLst/>
                          <a:latin typeface="calibri" panose="020F0502020204030204" pitchFamily="34" charset="0"/>
                        </a:rPr>
                        <a:t>Median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9.19%</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3178115902"/>
                  </a:ext>
                </a:extLst>
              </a:tr>
              <a:tr h="224791">
                <a:tc>
                  <a:txBody>
                    <a:bodyPr/>
                    <a:lstStyle/>
                    <a:p>
                      <a:pPr algn="l" fontAlgn="b"/>
                      <a:r>
                        <a:rPr lang="en-IN" sz="1100" b="0" i="0" u="none" strike="noStrike" dirty="0">
                          <a:solidFill>
                            <a:srgbClr val="000000"/>
                          </a:solidFill>
                          <a:effectLst/>
                          <a:latin typeface="calibri" panose="020F0502020204030204" pitchFamily="34" charset="0"/>
                        </a:rPr>
                        <a:t>Mean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11.00%</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3992339817"/>
                  </a:ext>
                </a:extLst>
              </a:tr>
              <a:tr h="404623">
                <a:tc>
                  <a:txBody>
                    <a:bodyPr/>
                    <a:lstStyle/>
                    <a:p>
                      <a:pPr algn="l" fontAlgn="b"/>
                      <a:r>
                        <a:rPr lang="en-IN" sz="110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7.59%</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2279514221"/>
                  </a:ext>
                </a:extLst>
              </a:tr>
            </a:tbl>
          </a:graphicData>
        </a:graphic>
      </p:graphicFrame>
      <p:sp>
        <p:nvSpPr>
          <p:cNvPr id="7" name="TextBox 6">
            <a:extLst>
              <a:ext uri="{FF2B5EF4-FFF2-40B4-BE49-F238E27FC236}">
                <a16:creationId xmlns:a16="http://schemas.microsoft.com/office/drawing/2014/main" id="{F2968E73-5F5A-4A2E-3872-4D4B1CAE8313}"/>
              </a:ext>
            </a:extLst>
          </p:cNvPr>
          <p:cNvSpPr txBox="1"/>
          <p:nvPr/>
        </p:nvSpPr>
        <p:spPr>
          <a:xfrm>
            <a:off x="5586491" y="1203749"/>
            <a:ext cx="2084070" cy="276999"/>
          </a:xfrm>
          <a:prstGeom prst="rect">
            <a:avLst/>
          </a:prstGeom>
          <a:noFill/>
        </p:spPr>
        <p:txBody>
          <a:bodyPr wrap="square" rtlCol="0">
            <a:spAutoFit/>
          </a:bodyPr>
          <a:lstStyle/>
          <a:p>
            <a:r>
              <a:rPr lang="en-IN" sz="1200" b="1" dirty="0">
                <a:solidFill>
                  <a:srgbClr val="9400D1"/>
                </a:solidFill>
                <a:latin typeface="Calibri (body)"/>
              </a:rPr>
              <a:t>CAGR (last 5 yrs)</a:t>
            </a:r>
          </a:p>
        </p:txBody>
      </p:sp>
      <p:sp>
        <p:nvSpPr>
          <p:cNvPr id="8" name="Parallelogram 21">
            <a:extLst>
              <a:ext uri="{FF2B5EF4-FFF2-40B4-BE49-F238E27FC236}">
                <a16:creationId xmlns:a16="http://schemas.microsoft.com/office/drawing/2014/main" id="{E31C575B-A8DB-ED0F-8BED-2C946A3059ED}"/>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5" name="TextBox 14">
            <a:extLst>
              <a:ext uri="{FF2B5EF4-FFF2-40B4-BE49-F238E27FC236}">
                <a16:creationId xmlns:a16="http://schemas.microsoft.com/office/drawing/2014/main" id="{F9700C24-B0DE-51EA-DFFE-34FD0D0FE4EE}"/>
              </a:ext>
            </a:extLst>
          </p:cNvPr>
          <p:cNvSpPr txBox="1"/>
          <p:nvPr/>
        </p:nvSpPr>
        <p:spPr>
          <a:xfrm>
            <a:off x="-39623" y="949161"/>
            <a:ext cx="2097023" cy="338554"/>
          </a:xfrm>
          <a:prstGeom prst="rect">
            <a:avLst/>
          </a:prstGeom>
          <a:noFill/>
        </p:spPr>
        <p:txBody>
          <a:bodyPr wrap="square" rtlCol="0">
            <a:spAutoFit/>
          </a:bodyPr>
          <a:lstStyle/>
          <a:p>
            <a:r>
              <a:rPr lang="en-IN" sz="1600" b="1" u="sng" dirty="0">
                <a:latin typeface="Calibri (body)"/>
              </a:rPr>
              <a:t>Trade Payables</a:t>
            </a:r>
            <a:endParaRPr lang="en-IN" sz="1600" b="1" dirty="0">
              <a:latin typeface="Calibri (body)"/>
            </a:endParaRPr>
          </a:p>
        </p:txBody>
      </p:sp>
      <p:sp>
        <p:nvSpPr>
          <p:cNvPr id="18" name="TextBox 17">
            <a:extLst>
              <a:ext uri="{FF2B5EF4-FFF2-40B4-BE49-F238E27FC236}">
                <a16:creationId xmlns:a16="http://schemas.microsoft.com/office/drawing/2014/main" id="{362D4D5F-7475-C31A-DE7D-8F59C81B6A7F}"/>
              </a:ext>
            </a:extLst>
          </p:cNvPr>
          <p:cNvSpPr txBox="1"/>
          <p:nvPr/>
        </p:nvSpPr>
        <p:spPr>
          <a:xfrm>
            <a:off x="0" y="1299641"/>
            <a:ext cx="5394959" cy="1700466"/>
          </a:xfrm>
          <a:prstGeom prst="rect">
            <a:avLst/>
          </a:prstGeom>
          <a:noFill/>
        </p:spPr>
        <p:txBody>
          <a:bodyPr wrap="square" rtlCol="0">
            <a:spAutoFit/>
          </a:bodyPr>
          <a:lstStyle/>
          <a:p>
            <a:r>
              <a:rPr lang="en-US" sz="950" dirty="0"/>
              <a:t>The company's creditors are increasing at a compound annual growth rate (CAGR) of 7.6%, which is lower than the industry median of 9.2%. In FY24, the company's creditors decreased by 11%, and total purchases decreased by 10%. The company's payable days have been reduced significantly, from 106 days in FY18 to 80 days in FY24, reflecting considerable improvement. In comparison, the industry maintains a lower average of approximately 74 payable days.</a:t>
            </a:r>
          </a:p>
          <a:p>
            <a:endParaRPr lang="en-US" sz="950" dirty="0"/>
          </a:p>
          <a:p>
            <a:r>
              <a:rPr lang="en-US" sz="950" dirty="0"/>
              <a:t>The company's decision to pay its creditors earlier has led to an increase in working capital requirements in the first half of FY24. In some cases, adhering to the normal payment cycle or making early payments has been financially advantageous due to cost considerations. This proactive approach to managing payables demonstrates the company's commitment to optimizing financial operations and maintaining strong relationships with its suppliers.</a:t>
            </a:r>
            <a:endParaRPr lang="en-IN" sz="950" dirty="0"/>
          </a:p>
        </p:txBody>
      </p:sp>
      <p:cxnSp>
        <p:nvCxnSpPr>
          <p:cNvPr id="22" name="Straight Connector 21">
            <a:extLst>
              <a:ext uri="{FF2B5EF4-FFF2-40B4-BE49-F238E27FC236}">
                <a16:creationId xmlns:a16="http://schemas.microsoft.com/office/drawing/2014/main" id="{41A10133-8C30-7C39-EEF6-4044DD5CDDB6}"/>
              </a:ext>
            </a:extLst>
          </p:cNvPr>
          <p:cNvCxnSpPr>
            <a:cxnSpLocks/>
          </p:cNvCxnSpPr>
          <p:nvPr/>
        </p:nvCxnSpPr>
        <p:spPr>
          <a:xfrm>
            <a:off x="4039565" y="6056432"/>
            <a:ext cx="2685083"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F0F1D7D-2939-4E6F-E2FB-656611875F23}"/>
              </a:ext>
            </a:extLst>
          </p:cNvPr>
          <p:cNvCxnSpPr>
            <a:cxnSpLocks/>
          </p:cNvCxnSpPr>
          <p:nvPr/>
        </p:nvCxnSpPr>
        <p:spPr>
          <a:xfrm>
            <a:off x="4052418" y="8026841"/>
            <a:ext cx="2685083"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4751CFE4-85CA-7C60-6F0B-E962A468ECA5}"/>
              </a:ext>
            </a:extLst>
          </p:cNvPr>
          <p:cNvSpPr/>
          <p:nvPr/>
        </p:nvSpPr>
        <p:spPr>
          <a:xfrm>
            <a:off x="3764114" y="7500219"/>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23">
            <a:extLst>
              <a:ext uri="{FF2B5EF4-FFF2-40B4-BE49-F238E27FC236}">
                <a16:creationId xmlns:a16="http://schemas.microsoft.com/office/drawing/2014/main" id="{CF95C296-0F84-D972-48FB-17CA154D0B0B}"/>
              </a:ext>
            </a:extLst>
          </p:cNvPr>
          <p:cNvSpPr/>
          <p:nvPr/>
        </p:nvSpPr>
        <p:spPr>
          <a:xfrm>
            <a:off x="3792572" y="3808615"/>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3C98757F-8C32-A4F1-BC2D-64EFB7D3A6BC}"/>
              </a:ext>
            </a:extLst>
          </p:cNvPr>
          <p:cNvSpPr/>
          <p:nvPr/>
        </p:nvSpPr>
        <p:spPr>
          <a:xfrm>
            <a:off x="124310" y="3807862"/>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109EEB62-8FE5-A365-A837-C2860A88417D}"/>
              </a:ext>
            </a:extLst>
          </p:cNvPr>
          <p:cNvSpPr/>
          <p:nvPr/>
        </p:nvSpPr>
        <p:spPr>
          <a:xfrm>
            <a:off x="45983" y="7494595"/>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A2BE75B-FB08-3BC4-C904-86FB16CF0DD5}"/>
              </a:ext>
            </a:extLst>
          </p:cNvPr>
          <p:cNvSpPr/>
          <p:nvPr/>
        </p:nvSpPr>
        <p:spPr>
          <a:xfrm>
            <a:off x="83811" y="6827521"/>
            <a:ext cx="3859748" cy="551791"/>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27C1D379-731E-8166-CCE4-AA46D7E15A5B}"/>
              </a:ext>
            </a:extLst>
          </p:cNvPr>
          <p:cNvSpPr/>
          <p:nvPr/>
        </p:nvSpPr>
        <p:spPr>
          <a:xfrm>
            <a:off x="83811" y="9480334"/>
            <a:ext cx="3859748" cy="373944"/>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0E0FF69B-1A02-1994-EF47-6A071BC61A98}"/>
              </a:ext>
            </a:extLst>
          </p:cNvPr>
          <p:cNvSpPr/>
          <p:nvPr/>
        </p:nvSpPr>
        <p:spPr>
          <a:xfrm>
            <a:off x="5453856" y="3553967"/>
            <a:ext cx="1366621" cy="40505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98805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pPr/>
              <a:t>21</a:t>
            </a:fld>
            <a:endParaRPr lang="en-IN" dirty="0"/>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hart 2">
            <a:extLst>
              <a:ext uri="{FF2B5EF4-FFF2-40B4-BE49-F238E27FC236}">
                <a16:creationId xmlns:a16="http://schemas.microsoft.com/office/drawing/2014/main" id="{8DC7CA6A-5F38-F7BC-477B-FE6365713254}"/>
              </a:ext>
            </a:extLst>
          </p:cNvPr>
          <p:cNvGraphicFramePr>
            <a:graphicFrameLocks/>
          </p:cNvGraphicFramePr>
          <p:nvPr>
            <p:extLst>
              <p:ext uri="{D42A27DB-BD31-4B8C-83A1-F6EECF244321}">
                <p14:modId xmlns:p14="http://schemas.microsoft.com/office/powerpoint/2010/main" val="41314934"/>
              </p:ext>
            </p:extLst>
          </p:nvPr>
        </p:nvGraphicFramePr>
        <p:xfrm>
          <a:off x="3931920" y="8026841"/>
          <a:ext cx="2926080" cy="18791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Table 4">
            <a:extLst>
              <a:ext uri="{FF2B5EF4-FFF2-40B4-BE49-F238E27FC236}">
                <a16:creationId xmlns:a16="http://schemas.microsoft.com/office/drawing/2014/main" id="{BB47FED9-A448-12F1-903A-3FB43471E36B}"/>
              </a:ext>
            </a:extLst>
          </p:cNvPr>
          <p:cNvGraphicFramePr>
            <a:graphicFrameLocks noGrp="1"/>
          </p:cNvGraphicFramePr>
          <p:nvPr>
            <p:extLst>
              <p:ext uri="{D42A27DB-BD31-4B8C-83A1-F6EECF244321}">
                <p14:modId xmlns:p14="http://schemas.microsoft.com/office/powerpoint/2010/main" val="3808449912"/>
              </p:ext>
            </p:extLst>
          </p:nvPr>
        </p:nvGraphicFramePr>
        <p:xfrm>
          <a:off x="133348" y="7552265"/>
          <a:ext cx="3737608" cy="2255424"/>
        </p:xfrm>
        <a:graphic>
          <a:graphicData uri="http://schemas.openxmlformats.org/drawingml/2006/table">
            <a:tbl>
              <a:tblPr/>
              <a:tblGrid>
                <a:gridCol w="557543">
                  <a:extLst>
                    <a:ext uri="{9D8B030D-6E8A-4147-A177-3AD203B41FA5}">
                      <a16:colId xmlns:a16="http://schemas.microsoft.com/office/drawing/2014/main" val="222242198"/>
                    </a:ext>
                  </a:extLst>
                </a:gridCol>
                <a:gridCol w="454295">
                  <a:extLst>
                    <a:ext uri="{9D8B030D-6E8A-4147-A177-3AD203B41FA5}">
                      <a16:colId xmlns:a16="http://schemas.microsoft.com/office/drawing/2014/main" val="1572602115"/>
                    </a:ext>
                  </a:extLst>
                </a:gridCol>
                <a:gridCol w="454295">
                  <a:extLst>
                    <a:ext uri="{9D8B030D-6E8A-4147-A177-3AD203B41FA5}">
                      <a16:colId xmlns:a16="http://schemas.microsoft.com/office/drawing/2014/main" val="4025688561"/>
                    </a:ext>
                  </a:extLst>
                </a:gridCol>
                <a:gridCol w="454295">
                  <a:extLst>
                    <a:ext uri="{9D8B030D-6E8A-4147-A177-3AD203B41FA5}">
                      <a16:colId xmlns:a16="http://schemas.microsoft.com/office/drawing/2014/main" val="2546886966"/>
                    </a:ext>
                  </a:extLst>
                </a:gridCol>
                <a:gridCol w="454295">
                  <a:extLst>
                    <a:ext uri="{9D8B030D-6E8A-4147-A177-3AD203B41FA5}">
                      <a16:colId xmlns:a16="http://schemas.microsoft.com/office/drawing/2014/main" val="4043912980"/>
                    </a:ext>
                  </a:extLst>
                </a:gridCol>
                <a:gridCol w="454295">
                  <a:extLst>
                    <a:ext uri="{9D8B030D-6E8A-4147-A177-3AD203B41FA5}">
                      <a16:colId xmlns:a16="http://schemas.microsoft.com/office/drawing/2014/main" val="2674798125"/>
                    </a:ext>
                  </a:extLst>
                </a:gridCol>
                <a:gridCol w="454295">
                  <a:extLst>
                    <a:ext uri="{9D8B030D-6E8A-4147-A177-3AD203B41FA5}">
                      <a16:colId xmlns:a16="http://schemas.microsoft.com/office/drawing/2014/main" val="1541668033"/>
                    </a:ext>
                  </a:extLst>
                </a:gridCol>
                <a:gridCol w="454295">
                  <a:extLst>
                    <a:ext uri="{9D8B030D-6E8A-4147-A177-3AD203B41FA5}">
                      <a16:colId xmlns:a16="http://schemas.microsoft.com/office/drawing/2014/main" val="3682470107"/>
                    </a:ext>
                  </a:extLst>
                </a:gridCol>
              </a:tblGrid>
              <a:tr h="206632">
                <a:tc gridSpan="8">
                  <a:txBody>
                    <a:bodyPr/>
                    <a:lstStyle/>
                    <a:p>
                      <a:pPr algn="ctr" fontAlgn="b"/>
                      <a:r>
                        <a:rPr lang="en-IN" sz="1200" b="1" i="0" u="none" strike="noStrike" dirty="0">
                          <a:solidFill>
                            <a:srgbClr val="9400D1"/>
                          </a:solidFill>
                          <a:effectLst/>
                          <a:latin typeface="calibri" panose="020F0502020204030204" pitchFamily="34" charset="0"/>
                        </a:rPr>
                        <a:t>Inventory days</a:t>
                      </a:r>
                    </a:p>
                  </a:txBody>
                  <a:tcPr marL="7620" marR="7620" marT="7620" marB="0" anchor="b">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35225265"/>
                  </a:ext>
                </a:extLst>
              </a:tr>
              <a:tr h="190104">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a:t>
                      </a:r>
                    </a:p>
                  </a:txBody>
                  <a:tcPr marL="7620" marR="7620" marT="7620" marB="0" anchor="b">
                    <a:lnL w="12700" cap="flat" cmpd="sng" algn="ctr">
                      <a:solidFill>
                        <a:schemeClr val="accent5"/>
                      </a:solidFill>
                      <a:prstDash val="solid"/>
                      <a:round/>
                      <a:headEnd type="none" w="med" len="med"/>
                      <a:tailEnd type="none" w="med" len="med"/>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FY18</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FY19</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FY20</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FY21</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FY22</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FY23</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FY24</a:t>
                      </a:r>
                    </a:p>
                  </a:txBody>
                  <a:tcPr marL="7620" marR="7620" marT="7620" marB="0" anchor="b">
                    <a:lnL>
                      <a:noFill/>
                    </a:lnL>
                    <a:lnR w="12700" cap="flat" cmpd="sng" algn="ctr">
                      <a:solidFill>
                        <a:schemeClr val="accent5"/>
                      </a:solidFill>
                      <a:prstDash val="solid"/>
                      <a:round/>
                      <a:headEnd type="none" w="med" len="med"/>
                      <a:tailEnd type="none" w="med" len="med"/>
                    </a:lnR>
                    <a:lnT>
                      <a:noFill/>
                    </a:lnT>
                    <a:lnB>
                      <a:noFill/>
                    </a:lnB>
                    <a:solidFill>
                      <a:srgbClr val="A02B93"/>
                    </a:solidFill>
                  </a:tcPr>
                </a:tc>
                <a:extLst>
                  <a:ext uri="{0D108BD9-81ED-4DB2-BD59-A6C34878D82A}">
                    <a16:rowId xmlns:a16="http://schemas.microsoft.com/office/drawing/2014/main" val="2053377068"/>
                  </a:ext>
                </a:extLst>
              </a:tr>
              <a:tr h="184592">
                <a:tc>
                  <a:txBody>
                    <a:bodyPr/>
                    <a:lstStyle/>
                    <a:p>
                      <a:pPr algn="l" fontAlgn="b"/>
                      <a:r>
                        <a:rPr lang="en-IN" sz="950" b="0"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chemeClr val="accent5"/>
                      </a:solidFill>
                      <a:prstDash val="solid"/>
                      <a:round/>
                      <a:headEnd type="none" w="med" len="med"/>
                      <a:tailEnd type="none" w="med" len="med"/>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105</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113</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105</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148</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162</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124</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108</a:t>
                      </a:r>
                    </a:p>
                  </a:txBody>
                  <a:tcPr marL="7620" marR="7620" marT="7620" marB="0" anchor="ctr">
                    <a:lnL>
                      <a:noFill/>
                    </a:lnL>
                    <a:lnR w="12700" cap="flat" cmpd="sng" algn="ctr">
                      <a:solidFill>
                        <a:schemeClr val="accent5"/>
                      </a:solidFill>
                      <a:prstDash val="solid"/>
                      <a:round/>
                      <a:headEnd type="none" w="med" len="med"/>
                      <a:tailEnd type="none" w="med" len="med"/>
                    </a:lnR>
                    <a:lnT>
                      <a:noFill/>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028223881"/>
                  </a:ext>
                </a:extLst>
              </a:tr>
              <a:tr h="189719">
                <a:tc>
                  <a:txBody>
                    <a:bodyPr/>
                    <a:lstStyle/>
                    <a:p>
                      <a:pPr algn="l" fontAlgn="b"/>
                      <a:r>
                        <a:rPr lang="en-IN" sz="950" b="0"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56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61</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773396643"/>
                  </a:ext>
                </a:extLst>
              </a:tr>
              <a:tr h="189719">
                <a:tc>
                  <a:txBody>
                    <a:bodyPr/>
                    <a:lstStyle/>
                    <a:p>
                      <a:pPr algn="l" fontAlgn="b"/>
                      <a:r>
                        <a:rPr lang="en-IN" sz="950" b="0"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79</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487543398"/>
                  </a:ext>
                </a:extLst>
              </a:tr>
              <a:tr h="189719">
                <a:tc>
                  <a:txBody>
                    <a:bodyPr/>
                    <a:lstStyle/>
                    <a:p>
                      <a:pPr algn="l" fontAlgn="b"/>
                      <a:r>
                        <a:rPr lang="en-IN" sz="950" b="0"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88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108</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728451493"/>
                  </a:ext>
                </a:extLst>
              </a:tr>
              <a:tr h="189719">
                <a:tc>
                  <a:txBody>
                    <a:bodyPr/>
                    <a:lstStyle/>
                    <a:p>
                      <a:pPr algn="l" fontAlgn="b"/>
                      <a:r>
                        <a:rPr lang="en-IN" sz="950" b="0" i="0" u="none" strike="noStrike" dirty="0">
                          <a:solidFill>
                            <a:srgbClr val="000000"/>
                          </a:solidFill>
                          <a:effectLst/>
                          <a:latin typeface="calibri" panose="020F0502020204030204" pitchFamily="34" charset="0"/>
                        </a:rPr>
                        <a:t>TVS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135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149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198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161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159</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83632314"/>
                  </a:ext>
                </a:extLst>
              </a:tr>
              <a:tr h="197624">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7608282"/>
                  </a:ext>
                </a:extLst>
              </a:tr>
              <a:tr h="197624">
                <a:tc>
                  <a:txBody>
                    <a:bodyPr/>
                    <a:lstStyle/>
                    <a:p>
                      <a:pPr algn="l" fontAlgn="b"/>
                      <a:r>
                        <a:rPr lang="en-IN" sz="950" b="1" i="0" u="none" strike="noStrike" dirty="0">
                          <a:solidFill>
                            <a:srgbClr val="000000"/>
                          </a:solidFill>
                          <a:effectLst/>
                          <a:latin typeface="calibri" panose="020F0502020204030204" pitchFamily="34" charset="0"/>
                        </a:rPr>
                        <a:t>Median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108</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41655830"/>
                  </a:ext>
                </a:extLst>
              </a:tr>
              <a:tr h="197624">
                <a:tc>
                  <a:txBody>
                    <a:bodyPr/>
                    <a:lstStyle/>
                    <a:p>
                      <a:pPr algn="l" fontAlgn="b"/>
                      <a:r>
                        <a:rPr lang="en-IN" sz="950" b="1" i="0" u="none" strike="noStrike" dirty="0">
                          <a:solidFill>
                            <a:srgbClr val="000000"/>
                          </a:solidFill>
                          <a:effectLst/>
                          <a:latin typeface="calibri" panose="020F0502020204030204" pitchFamily="34" charset="0"/>
                        </a:rPr>
                        <a:t>Mean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95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124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136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103</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355416386"/>
                  </a:ext>
                </a:extLst>
              </a:tr>
              <a:tr h="322348">
                <a:tc>
                  <a:txBody>
                    <a:bodyPr/>
                    <a:lstStyle/>
                    <a:p>
                      <a:pPr algn="l" fontAlgn="b"/>
                      <a:r>
                        <a:rPr lang="en-IN" sz="95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122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113</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55735653"/>
                  </a:ext>
                </a:extLst>
              </a:tr>
            </a:tbl>
          </a:graphicData>
        </a:graphic>
      </p:graphicFrame>
      <p:sp>
        <p:nvSpPr>
          <p:cNvPr id="11" name="Parallelogram 21">
            <a:extLst>
              <a:ext uri="{FF2B5EF4-FFF2-40B4-BE49-F238E27FC236}">
                <a16:creationId xmlns:a16="http://schemas.microsoft.com/office/drawing/2014/main" id="{E4449B86-CFA5-DD1E-E389-A60D61C2A56D}"/>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5" name="TextBox 14">
            <a:extLst>
              <a:ext uri="{FF2B5EF4-FFF2-40B4-BE49-F238E27FC236}">
                <a16:creationId xmlns:a16="http://schemas.microsoft.com/office/drawing/2014/main" id="{F8DFD1CF-B67B-BDF7-309A-1164C9E481E3}"/>
              </a:ext>
            </a:extLst>
          </p:cNvPr>
          <p:cNvSpPr txBox="1"/>
          <p:nvPr/>
        </p:nvSpPr>
        <p:spPr>
          <a:xfrm>
            <a:off x="-39623" y="949161"/>
            <a:ext cx="2097023" cy="338554"/>
          </a:xfrm>
          <a:prstGeom prst="rect">
            <a:avLst/>
          </a:prstGeom>
          <a:noFill/>
        </p:spPr>
        <p:txBody>
          <a:bodyPr wrap="square" rtlCol="0">
            <a:spAutoFit/>
          </a:bodyPr>
          <a:lstStyle/>
          <a:p>
            <a:r>
              <a:rPr lang="en-IN" sz="1600" b="1" u="sng" dirty="0">
                <a:latin typeface="Calibri (body)"/>
              </a:rPr>
              <a:t>Inventories</a:t>
            </a:r>
            <a:endParaRPr lang="en-IN" sz="1600" b="1" dirty="0">
              <a:latin typeface="Calibri (body)"/>
            </a:endParaRPr>
          </a:p>
        </p:txBody>
      </p:sp>
      <p:graphicFrame>
        <p:nvGraphicFramePr>
          <p:cNvPr id="16" name="Table 15">
            <a:extLst>
              <a:ext uri="{FF2B5EF4-FFF2-40B4-BE49-F238E27FC236}">
                <a16:creationId xmlns:a16="http://schemas.microsoft.com/office/drawing/2014/main" id="{F6FDD425-F0C5-9E7F-3334-CDF703A2CF00}"/>
              </a:ext>
            </a:extLst>
          </p:cNvPr>
          <p:cNvGraphicFramePr>
            <a:graphicFrameLocks noGrp="1"/>
          </p:cNvGraphicFramePr>
          <p:nvPr>
            <p:extLst>
              <p:ext uri="{D42A27DB-BD31-4B8C-83A1-F6EECF244321}">
                <p14:modId xmlns:p14="http://schemas.microsoft.com/office/powerpoint/2010/main" val="202687780"/>
              </p:ext>
            </p:extLst>
          </p:nvPr>
        </p:nvGraphicFramePr>
        <p:xfrm>
          <a:off x="133352" y="3899500"/>
          <a:ext cx="3737607" cy="3355473"/>
        </p:xfrm>
        <a:graphic>
          <a:graphicData uri="http://schemas.openxmlformats.org/drawingml/2006/table">
            <a:tbl>
              <a:tblPr/>
              <a:tblGrid>
                <a:gridCol w="763593">
                  <a:extLst>
                    <a:ext uri="{9D8B030D-6E8A-4147-A177-3AD203B41FA5}">
                      <a16:colId xmlns:a16="http://schemas.microsoft.com/office/drawing/2014/main" val="1276818892"/>
                    </a:ext>
                  </a:extLst>
                </a:gridCol>
                <a:gridCol w="327527">
                  <a:extLst>
                    <a:ext uri="{9D8B030D-6E8A-4147-A177-3AD203B41FA5}">
                      <a16:colId xmlns:a16="http://schemas.microsoft.com/office/drawing/2014/main" val="2969289973"/>
                    </a:ext>
                  </a:extLst>
                </a:gridCol>
                <a:gridCol w="346417">
                  <a:extLst>
                    <a:ext uri="{9D8B030D-6E8A-4147-A177-3AD203B41FA5}">
                      <a16:colId xmlns:a16="http://schemas.microsoft.com/office/drawing/2014/main" val="1774911500"/>
                    </a:ext>
                  </a:extLst>
                </a:gridCol>
                <a:gridCol w="460014">
                  <a:extLst>
                    <a:ext uri="{9D8B030D-6E8A-4147-A177-3AD203B41FA5}">
                      <a16:colId xmlns:a16="http://schemas.microsoft.com/office/drawing/2014/main" val="3257491549"/>
                    </a:ext>
                  </a:extLst>
                </a:gridCol>
                <a:gridCol w="460014">
                  <a:extLst>
                    <a:ext uri="{9D8B030D-6E8A-4147-A177-3AD203B41FA5}">
                      <a16:colId xmlns:a16="http://schemas.microsoft.com/office/drawing/2014/main" val="1935663957"/>
                    </a:ext>
                  </a:extLst>
                </a:gridCol>
                <a:gridCol w="460014">
                  <a:extLst>
                    <a:ext uri="{9D8B030D-6E8A-4147-A177-3AD203B41FA5}">
                      <a16:colId xmlns:a16="http://schemas.microsoft.com/office/drawing/2014/main" val="1893135775"/>
                    </a:ext>
                  </a:extLst>
                </a:gridCol>
                <a:gridCol w="460014">
                  <a:extLst>
                    <a:ext uri="{9D8B030D-6E8A-4147-A177-3AD203B41FA5}">
                      <a16:colId xmlns:a16="http://schemas.microsoft.com/office/drawing/2014/main" val="3899557535"/>
                    </a:ext>
                  </a:extLst>
                </a:gridCol>
                <a:gridCol w="460014">
                  <a:extLst>
                    <a:ext uri="{9D8B030D-6E8A-4147-A177-3AD203B41FA5}">
                      <a16:colId xmlns:a16="http://schemas.microsoft.com/office/drawing/2014/main" val="4167120780"/>
                    </a:ext>
                  </a:extLst>
                </a:gridCol>
              </a:tblGrid>
              <a:tr h="202137">
                <a:tc gridSpan="8">
                  <a:txBody>
                    <a:bodyPr/>
                    <a:lstStyle/>
                    <a:p>
                      <a:pPr algn="ctr" fontAlgn="b"/>
                      <a:r>
                        <a:rPr lang="en-IN" sz="1200" b="1" i="0" u="none" strike="noStrike" dirty="0">
                          <a:solidFill>
                            <a:srgbClr val="9400D1"/>
                          </a:solidFill>
                          <a:effectLst/>
                          <a:latin typeface="calibri" panose="020F0502020204030204" pitchFamily="34" charset="0"/>
                        </a:rPr>
                        <a:t>Inventories</a:t>
                      </a:r>
                    </a:p>
                  </a:txBody>
                  <a:tcPr marL="7620" marR="7620" marT="7620" marB="0" anchor="b">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79918469"/>
                  </a:ext>
                </a:extLst>
              </a:tr>
              <a:tr h="185966">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a:t>
                      </a:r>
                    </a:p>
                  </a:txBody>
                  <a:tcPr marL="7620" marR="7620" marT="7620" marB="0" anchor="b">
                    <a:lnL w="12700" cap="flat" cmpd="sng" algn="ctr">
                      <a:solidFill>
                        <a:schemeClr val="accent5"/>
                      </a:solidFill>
                      <a:prstDash val="solid"/>
                      <a:round/>
                      <a:headEnd type="none" w="med" len="med"/>
                      <a:tailEnd type="none" w="med" len="med"/>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FY18</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FY19</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FY20</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FY21</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FY22</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FY23</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FY24</a:t>
                      </a:r>
                    </a:p>
                  </a:txBody>
                  <a:tcPr marL="7620" marR="7620" marT="7620" marB="0" anchor="b">
                    <a:lnL>
                      <a:noFill/>
                    </a:lnL>
                    <a:lnR w="12700" cap="flat" cmpd="sng" algn="ctr">
                      <a:solidFill>
                        <a:schemeClr val="accent5"/>
                      </a:solidFill>
                      <a:prstDash val="solid"/>
                      <a:round/>
                      <a:headEnd type="none" w="med" len="med"/>
                      <a:tailEnd type="none" w="med" len="med"/>
                    </a:lnR>
                    <a:lnT>
                      <a:noFill/>
                    </a:lnT>
                    <a:lnB>
                      <a:noFill/>
                    </a:lnB>
                    <a:solidFill>
                      <a:srgbClr val="A02B93"/>
                    </a:solidFill>
                  </a:tcPr>
                </a:tc>
                <a:extLst>
                  <a:ext uri="{0D108BD9-81ED-4DB2-BD59-A6C34878D82A}">
                    <a16:rowId xmlns:a16="http://schemas.microsoft.com/office/drawing/2014/main" val="1726664831"/>
                  </a:ext>
                </a:extLst>
              </a:tr>
              <a:tr h="185966">
                <a:tc>
                  <a:txBody>
                    <a:bodyPr/>
                    <a:lstStyle/>
                    <a:p>
                      <a:pPr algn="l" fontAlgn="b"/>
                      <a:r>
                        <a:rPr lang="en-IN" sz="1100" b="1"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chemeClr val="accent5"/>
                      </a:solidFill>
                      <a:prstDash val="solid"/>
                      <a:round/>
                      <a:headEnd type="none" w="med" len="med"/>
                      <a:tailEnd type="none" w="med" len="med"/>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619</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759</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616</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940</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1672</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1667</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1332</a:t>
                      </a:r>
                    </a:p>
                  </a:txBody>
                  <a:tcPr marL="7620" marR="7620" marT="7620" marB="0" anchor="ctr">
                    <a:lnL>
                      <a:noFill/>
                    </a:lnL>
                    <a:lnR w="12700" cap="flat" cmpd="sng" algn="ctr">
                      <a:solidFill>
                        <a:schemeClr val="accent5"/>
                      </a:solidFill>
                      <a:prstDash val="solid"/>
                      <a:round/>
                      <a:headEnd type="none" w="med" len="med"/>
                      <a:tailEnd type="none" w="med" len="med"/>
                    </a:lnR>
                    <a:lnT>
                      <a:noFill/>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415842159"/>
                  </a:ext>
                </a:extLst>
              </a:tr>
              <a:tr h="185966">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endParaRPr lang="en-IN" sz="950" b="0" i="1"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-19%</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53%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78%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0%</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-20%</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159435139"/>
                  </a:ext>
                </a:extLst>
              </a:tr>
              <a:tr h="185966">
                <a:tc>
                  <a:txBody>
                    <a:bodyPr/>
                    <a:lstStyle/>
                    <a:p>
                      <a:pPr algn="l" fontAlgn="b"/>
                      <a:r>
                        <a:rPr lang="en-IN" sz="1100" b="1"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785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1006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939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1132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1310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1138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1150</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962124439"/>
                  </a:ext>
                </a:extLst>
              </a:tr>
              <a:tr h="185966">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16%</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011789289"/>
                  </a:ext>
                </a:extLst>
              </a:tr>
              <a:tr h="185966">
                <a:tc>
                  <a:txBody>
                    <a:bodyPr/>
                    <a:lstStyle/>
                    <a:p>
                      <a:pPr algn="l" fontAlgn="b"/>
                      <a:r>
                        <a:rPr lang="en-IN" sz="1100" b="1"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1448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1689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1618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1789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2433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2171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2282</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22099566"/>
                  </a:ext>
                </a:extLst>
              </a:tr>
              <a:tr h="185966">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-4%</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36%</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5%</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4228596184"/>
                  </a:ext>
                </a:extLst>
              </a:tr>
              <a:tr h="185966">
                <a:tc>
                  <a:txBody>
                    <a:bodyPr/>
                    <a:lstStyle/>
                    <a:p>
                      <a:pPr algn="l" fontAlgn="b"/>
                      <a:r>
                        <a:rPr lang="en-IN" sz="1100" b="1"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2197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2993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2905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2939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4130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4141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4469</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548857519"/>
                  </a:ext>
                </a:extLst>
              </a:tr>
              <a:tr h="185966">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36%</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41%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0%</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8%</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541327598"/>
                  </a:ext>
                </a:extLst>
              </a:tr>
              <a:tr h="185966">
                <a:tc>
                  <a:txBody>
                    <a:bodyPr/>
                    <a:lstStyle/>
                    <a:p>
                      <a:pPr algn="l" fontAlgn="b"/>
                      <a:r>
                        <a:rPr lang="en-IN" sz="1100" b="1" i="0" u="none" strike="noStrike" dirty="0">
                          <a:solidFill>
                            <a:srgbClr val="000000"/>
                          </a:solidFill>
                          <a:effectLst/>
                          <a:latin typeface="calibri" panose="020F0502020204030204" pitchFamily="34" charset="0"/>
                        </a:rPr>
                        <a:t>TVS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332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499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421</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426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813</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779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703</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226090513"/>
                  </a:ext>
                </a:extLst>
              </a:tr>
              <a:tr h="185966">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50%</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-16%</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91%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-4%</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-10%</a:t>
                      </a: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117010669"/>
                  </a:ext>
                </a:extLst>
              </a:tr>
              <a:tr h="185966">
                <a:tc>
                  <a:txBody>
                    <a:bodyPr/>
                    <a:lstStyle/>
                    <a:p>
                      <a:pPr algn="l" fontAlgn="b"/>
                      <a:endParaRPr lang="en-IN" sz="11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50375302"/>
                  </a:ext>
                </a:extLst>
              </a:tr>
              <a:tr h="185966">
                <a:tc>
                  <a:txBody>
                    <a:bodyPr/>
                    <a:lstStyle/>
                    <a:p>
                      <a:pPr algn="l" fontAlgn="b"/>
                      <a:r>
                        <a:rPr lang="en-IN" sz="1100" b="1" i="0" u="none" strike="noStrike" dirty="0">
                          <a:solidFill>
                            <a:srgbClr val="000000"/>
                          </a:solidFill>
                          <a:effectLst/>
                          <a:latin typeface="calibri" panose="020F0502020204030204" pitchFamily="34" charset="0"/>
                        </a:rPr>
                        <a:t>Median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r>
                        <a:rPr lang="en-IN" sz="950" b="1" i="0" u="none" strike="noStrike" dirty="0">
                          <a:solidFill>
                            <a:srgbClr val="000000"/>
                          </a:solidFill>
                          <a:effectLst/>
                          <a:latin typeface="calibri" panose="020F0502020204030204" pitchFamily="34" charset="0"/>
                        </a:rPr>
                        <a:t> </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15671201"/>
                  </a:ext>
                </a:extLst>
              </a:tr>
              <a:tr h="185966">
                <a:tc>
                  <a:txBody>
                    <a:bodyPr/>
                    <a:lstStyle/>
                    <a:p>
                      <a:pPr algn="l" fontAlgn="b"/>
                      <a:r>
                        <a:rPr lang="en-IN" sz="1100" b="1" i="0" u="none" strike="noStrike" dirty="0">
                          <a:solidFill>
                            <a:srgbClr val="000000"/>
                          </a:solidFill>
                          <a:effectLst/>
                          <a:latin typeface="calibri" panose="020F0502020204030204" pitchFamily="34" charset="0"/>
                        </a:rPr>
                        <a:t>Mean</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52%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02420200"/>
                  </a:ext>
                </a:extLst>
              </a:tr>
              <a:tr h="363846">
                <a:tc>
                  <a:txBody>
                    <a:bodyPr/>
                    <a:lstStyle/>
                    <a:p>
                      <a:pPr algn="l" fontAlgn="b"/>
                      <a:r>
                        <a:rPr lang="en-IN" sz="110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2945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3484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3207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3319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4155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4428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4246</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91270389"/>
                  </a:ext>
                </a:extLst>
              </a:tr>
              <a:tr h="185966">
                <a:tc>
                  <a:txBody>
                    <a:bodyPr/>
                    <a:lstStyle/>
                    <a:p>
                      <a:pPr algn="l" fontAlgn="b"/>
                      <a:r>
                        <a:rPr lang="en-IN" sz="1100" b="0" i="1" u="none" strike="noStrike" dirty="0">
                          <a:solidFill>
                            <a:srgbClr val="000000"/>
                          </a:solidFill>
                          <a:effectLst/>
                          <a:latin typeface="calibri" panose="020F0502020204030204" pitchFamily="34" charset="0"/>
                        </a:rPr>
                        <a:t>%Change</a:t>
                      </a:r>
                    </a:p>
                  </a:txBody>
                  <a:tcPr marL="7620" marR="7620" marT="7620" marB="0" anchor="b">
                    <a:lnL w="12700" cap="flat" cmpd="sng" algn="ctr">
                      <a:solidFill>
                        <a:schemeClr val="accent5"/>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l" fontAlgn="b"/>
                      <a:r>
                        <a:rPr lang="en-IN" sz="1100" b="0" i="1" u="none" strike="noStrike" dirty="0">
                          <a:solidFill>
                            <a:srgbClr val="000000"/>
                          </a:solidFill>
                          <a:effectLst/>
                          <a:latin typeface="calibri" panose="020F0502020204030204" pitchFamily="34" charset="0"/>
                        </a:rPr>
                        <a:t> </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18%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25%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-4%</a:t>
                      </a:r>
                    </a:p>
                  </a:txBody>
                  <a:tcPr marL="7620" marR="7620" marT="7620" marB="0" anchor="b">
                    <a:lnL>
                      <a:noFill/>
                    </a:lnL>
                    <a:lnR w="12700" cap="flat" cmpd="sng" algn="ctr">
                      <a:solidFill>
                        <a:schemeClr val="accent5"/>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39966765"/>
                  </a:ext>
                </a:extLst>
              </a:tr>
            </a:tbl>
          </a:graphicData>
        </a:graphic>
      </p:graphicFrame>
      <p:graphicFrame>
        <p:nvGraphicFramePr>
          <p:cNvPr id="17" name="Chart 16">
            <a:extLst>
              <a:ext uri="{FF2B5EF4-FFF2-40B4-BE49-F238E27FC236}">
                <a16:creationId xmlns:a16="http://schemas.microsoft.com/office/drawing/2014/main" id="{935FAE40-D349-4990-57E8-7F2BE9BDCFE0}"/>
              </a:ext>
            </a:extLst>
          </p:cNvPr>
          <p:cNvGraphicFramePr>
            <a:graphicFrameLocks/>
          </p:cNvGraphicFramePr>
          <p:nvPr>
            <p:extLst>
              <p:ext uri="{D42A27DB-BD31-4B8C-83A1-F6EECF244321}">
                <p14:modId xmlns:p14="http://schemas.microsoft.com/office/powerpoint/2010/main" val="2635130642"/>
              </p:ext>
            </p:extLst>
          </p:nvPr>
        </p:nvGraphicFramePr>
        <p:xfrm>
          <a:off x="3870960" y="3899500"/>
          <a:ext cx="3048000" cy="21569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98A9704E-FA0B-4DCE-49CF-6580E220C6ED}"/>
              </a:ext>
            </a:extLst>
          </p:cNvPr>
          <p:cNvGraphicFramePr>
            <a:graphicFrameLocks/>
          </p:cNvGraphicFramePr>
          <p:nvPr>
            <p:extLst>
              <p:ext uri="{D42A27DB-BD31-4B8C-83A1-F6EECF244321}">
                <p14:modId xmlns:p14="http://schemas.microsoft.com/office/powerpoint/2010/main" val="4156233624"/>
              </p:ext>
            </p:extLst>
          </p:nvPr>
        </p:nvGraphicFramePr>
        <p:xfrm>
          <a:off x="3931920" y="6153739"/>
          <a:ext cx="2926080" cy="187915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able 6">
            <a:extLst>
              <a:ext uri="{FF2B5EF4-FFF2-40B4-BE49-F238E27FC236}">
                <a16:creationId xmlns:a16="http://schemas.microsoft.com/office/drawing/2014/main" id="{05B41A3E-F4C2-09F2-62C9-6DE9AF548AFE}"/>
              </a:ext>
            </a:extLst>
          </p:cNvPr>
          <p:cNvGraphicFramePr>
            <a:graphicFrameLocks noGrp="1"/>
          </p:cNvGraphicFramePr>
          <p:nvPr>
            <p:extLst>
              <p:ext uri="{D42A27DB-BD31-4B8C-83A1-F6EECF244321}">
                <p14:modId xmlns:p14="http://schemas.microsoft.com/office/powerpoint/2010/main" val="3130272515"/>
              </p:ext>
            </p:extLst>
          </p:nvPr>
        </p:nvGraphicFramePr>
        <p:xfrm>
          <a:off x="5505448" y="1528681"/>
          <a:ext cx="1219200" cy="2322166"/>
        </p:xfrm>
        <a:graphic>
          <a:graphicData uri="http://schemas.openxmlformats.org/drawingml/2006/table">
            <a:tbl>
              <a:tblPr/>
              <a:tblGrid>
                <a:gridCol w="609600">
                  <a:extLst>
                    <a:ext uri="{9D8B030D-6E8A-4147-A177-3AD203B41FA5}">
                      <a16:colId xmlns:a16="http://schemas.microsoft.com/office/drawing/2014/main" val="481818107"/>
                    </a:ext>
                  </a:extLst>
                </a:gridCol>
                <a:gridCol w="609600">
                  <a:extLst>
                    <a:ext uri="{9D8B030D-6E8A-4147-A177-3AD203B41FA5}">
                      <a16:colId xmlns:a16="http://schemas.microsoft.com/office/drawing/2014/main" val="2438482491"/>
                    </a:ext>
                  </a:extLst>
                </a:gridCol>
              </a:tblGrid>
              <a:tr h="415910">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a:t>
                      </a:r>
                    </a:p>
                  </a:txBody>
                  <a:tcPr marL="7620" marR="7620" marT="7620" marB="0" anchor="b">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CAGR ( last 5 Yrs)</a:t>
                      </a:r>
                    </a:p>
                  </a:txBody>
                  <a:tcPr marL="7620" marR="7620" marT="7620" marB="0" anchor="b">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2B93"/>
                    </a:solidFill>
                  </a:tcPr>
                </a:tc>
                <a:extLst>
                  <a:ext uri="{0D108BD9-81ED-4DB2-BD59-A6C34878D82A}">
                    <a16:rowId xmlns:a16="http://schemas.microsoft.com/office/drawing/2014/main" val="2852185043"/>
                  </a:ext>
                </a:extLst>
              </a:tr>
              <a:tr h="216620">
                <a:tc>
                  <a:txBody>
                    <a:bodyPr/>
                    <a:lstStyle/>
                    <a:p>
                      <a:pPr algn="l" fontAlgn="b"/>
                      <a:r>
                        <a:rPr lang="en-IN" sz="1100" b="0"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02B93"/>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100" b="0" i="0" u="none" strike="noStrike" dirty="0">
                          <a:solidFill>
                            <a:srgbClr val="000000"/>
                          </a:solidFill>
                          <a:effectLst/>
                          <a:latin typeface="calibri" panose="020F0502020204030204" pitchFamily="34" charset="0"/>
                        </a:rPr>
                        <a:t>11.91%</a:t>
                      </a:r>
                    </a:p>
                  </a:txBody>
                  <a:tcPr marL="7620" marR="7620" marT="7620" marB="0" anchor="b">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A02B93"/>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8221292"/>
                  </a:ext>
                </a:extLst>
              </a:tr>
              <a:tr h="216620">
                <a:tc>
                  <a:txBody>
                    <a:bodyPr/>
                    <a:lstStyle/>
                    <a:p>
                      <a:pPr algn="l" fontAlgn="b"/>
                      <a:r>
                        <a:rPr lang="en-IN" sz="1100" b="0"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100" b="0" i="0" u="none" strike="noStrike" dirty="0">
                          <a:solidFill>
                            <a:srgbClr val="000000"/>
                          </a:solidFill>
                          <a:effectLst/>
                          <a:latin typeface="calibri" panose="020F0502020204030204" pitchFamily="34" charset="0"/>
                        </a:rPr>
                        <a:t>2.73%</a:t>
                      </a:r>
                    </a:p>
                  </a:txBody>
                  <a:tcPr marL="7620" marR="7620" marT="7620" marB="0" anchor="b">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5947663"/>
                  </a:ext>
                </a:extLst>
              </a:tr>
              <a:tr h="216620">
                <a:tc>
                  <a:txBody>
                    <a:bodyPr/>
                    <a:lstStyle/>
                    <a:p>
                      <a:pPr algn="l" fontAlgn="b"/>
                      <a:r>
                        <a:rPr lang="en-IN" sz="1100" b="0"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100" b="0" i="0" u="none" strike="noStrike" dirty="0">
                          <a:solidFill>
                            <a:srgbClr val="000000"/>
                          </a:solidFill>
                          <a:effectLst/>
                          <a:latin typeface="calibri" panose="020F0502020204030204" pitchFamily="34" charset="0"/>
                        </a:rPr>
                        <a:t>6.20%</a:t>
                      </a:r>
                    </a:p>
                  </a:txBody>
                  <a:tcPr marL="7620" marR="7620" marT="7620" marB="0" anchor="b">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636443"/>
                  </a:ext>
                </a:extLst>
              </a:tr>
              <a:tr h="216620">
                <a:tc>
                  <a:txBody>
                    <a:bodyPr/>
                    <a:lstStyle/>
                    <a:p>
                      <a:pPr algn="l" fontAlgn="b"/>
                      <a:r>
                        <a:rPr lang="en-IN" sz="1100" b="0"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100" b="0" i="0" u="none" strike="noStrike" dirty="0">
                          <a:solidFill>
                            <a:srgbClr val="000000"/>
                          </a:solidFill>
                          <a:effectLst/>
                          <a:latin typeface="calibri" panose="020F0502020204030204" pitchFamily="34" charset="0"/>
                        </a:rPr>
                        <a:t>8.34%</a:t>
                      </a:r>
                    </a:p>
                  </a:txBody>
                  <a:tcPr marL="7620" marR="7620" marT="7620" marB="0" anchor="b">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6524370"/>
                  </a:ext>
                </a:extLst>
              </a:tr>
              <a:tr h="216620">
                <a:tc>
                  <a:txBody>
                    <a:bodyPr/>
                    <a:lstStyle/>
                    <a:p>
                      <a:pPr algn="l" fontAlgn="b"/>
                      <a:r>
                        <a:rPr lang="en-IN" sz="1100" b="0" i="0" u="none" strike="noStrike" dirty="0">
                          <a:solidFill>
                            <a:srgbClr val="000000"/>
                          </a:solidFill>
                          <a:effectLst/>
                          <a:latin typeface="calibri" panose="020F0502020204030204" pitchFamily="34" charset="0"/>
                        </a:rPr>
                        <a:t>TVS Tyres</a:t>
                      </a:r>
                    </a:p>
                  </a:txBody>
                  <a:tcPr marL="7620" marR="7620" marT="7620" marB="0" anchor="b">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100" b="0" i="0" u="none" strike="noStrike" dirty="0">
                          <a:solidFill>
                            <a:srgbClr val="000000"/>
                          </a:solidFill>
                          <a:effectLst/>
                          <a:latin typeface="calibri" panose="020F0502020204030204" pitchFamily="34" charset="0"/>
                        </a:rPr>
                        <a:t>7.10%</a:t>
                      </a:r>
                    </a:p>
                  </a:txBody>
                  <a:tcPr marL="7620" marR="7620" marT="7620" marB="0" anchor="b">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9294692"/>
                  </a:ext>
                </a:extLst>
              </a:tr>
              <a:tr h="216620">
                <a:tc>
                  <a:txBody>
                    <a:bodyPr/>
                    <a:lstStyle/>
                    <a:p>
                      <a:pPr algn="l" fontAlgn="b"/>
                      <a:r>
                        <a:rPr lang="en-IN" sz="1100" b="1" i="0" u="none" strike="noStrike" dirty="0">
                          <a:solidFill>
                            <a:srgbClr val="000000"/>
                          </a:solidFill>
                          <a:effectLst/>
                          <a:latin typeface="calibri" panose="020F0502020204030204" pitchFamily="34" charset="0"/>
                        </a:rPr>
                        <a:t>Median</a:t>
                      </a:r>
                    </a:p>
                  </a:txBody>
                  <a:tcPr marL="7620" marR="7620" marT="7620" marB="0" anchor="b">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100" b="1" i="0" u="none" strike="noStrike" dirty="0">
                          <a:solidFill>
                            <a:srgbClr val="000000"/>
                          </a:solidFill>
                          <a:effectLst/>
                          <a:latin typeface="calibri" panose="020F0502020204030204" pitchFamily="34" charset="0"/>
                        </a:rPr>
                        <a:t>7.10%</a:t>
                      </a:r>
                    </a:p>
                  </a:txBody>
                  <a:tcPr marL="7620" marR="7620" marT="7620" marB="0" anchor="b">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4194878"/>
                  </a:ext>
                </a:extLst>
              </a:tr>
              <a:tr h="216620">
                <a:tc>
                  <a:txBody>
                    <a:bodyPr/>
                    <a:lstStyle/>
                    <a:p>
                      <a:pPr algn="l" fontAlgn="b"/>
                      <a:r>
                        <a:rPr lang="en-IN" sz="1100" b="0" i="0" u="none" strike="noStrike" dirty="0">
                          <a:solidFill>
                            <a:srgbClr val="000000"/>
                          </a:solidFill>
                          <a:effectLst/>
                          <a:latin typeface="calibri" panose="020F0502020204030204" pitchFamily="34" charset="0"/>
                        </a:rPr>
                        <a:t>Mean</a:t>
                      </a:r>
                    </a:p>
                  </a:txBody>
                  <a:tcPr marL="7620" marR="7620" marT="7620" marB="0" anchor="b">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100" b="0" i="0" u="none" strike="noStrike" dirty="0">
                          <a:solidFill>
                            <a:srgbClr val="000000"/>
                          </a:solidFill>
                          <a:effectLst/>
                          <a:latin typeface="calibri" panose="020F0502020204030204" pitchFamily="34" charset="0"/>
                        </a:rPr>
                        <a:t>7.26%</a:t>
                      </a:r>
                    </a:p>
                  </a:txBody>
                  <a:tcPr marL="7620" marR="7620" marT="7620" marB="0" anchor="b">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3209687"/>
                  </a:ext>
                </a:extLst>
              </a:tr>
              <a:tr h="389916">
                <a:tc>
                  <a:txBody>
                    <a:bodyPr/>
                    <a:lstStyle/>
                    <a:p>
                      <a:pPr algn="l" fontAlgn="b"/>
                      <a:r>
                        <a:rPr lang="en-IN" sz="110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IN" sz="1100" b="1" i="0" u="none" strike="noStrike" dirty="0">
                          <a:solidFill>
                            <a:srgbClr val="000000"/>
                          </a:solidFill>
                          <a:effectLst/>
                          <a:latin typeface="calibri" panose="020F0502020204030204" pitchFamily="34" charset="0"/>
                        </a:rPr>
                        <a:t>4.03%</a:t>
                      </a:r>
                    </a:p>
                  </a:txBody>
                  <a:tcPr marL="7620" marR="7620" marT="7620" marB="0" anchor="b">
                    <a:lnL w="12700" cap="flat" cmpd="sng" algn="ctr">
                      <a:no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286802"/>
                  </a:ext>
                </a:extLst>
              </a:tr>
            </a:tbl>
          </a:graphicData>
        </a:graphic>
      </p:graphicFrame>
      <p:sp>
        <p:nvSpPr>
          <p:cNvPr id="8" name="TextBox 7">
            <a:extLst>
              <a:ext uri="{FF2B5EF4-FFF2-40B4-BE49-F238E27FC236}">
                <a16:creationId xmlns:a16="http://schemas.microsoft.com/office/drawing/2014/main" id="{690B54BA-6E42-BED5-46FA-F793F7E887BC}"/>
              </a:ext>
            </a:extLst>
          </p:cNvPr>
          <p:cNvSpPr txBox="1"/>
          <p:nvPr/>
        </p:nvSpPr>
        <p:spPr>
          <a:xfrm>
            <a:off x="5505448" y="1226466"/>
            <a:ext cx="2084070" cy="276999"/>
          </a:xfrm>
          <a:prstGeom prst="rect">
            <a:avLst/>
          </a:prstGeom>
          <a:noFill/>
        </p:spPr>
        <p:txBody>
          <a:bodyPr wrap="square" rtlCol="0">
            <a:spAutoFit/>
          </a:bodyPr>
          <a:lstStyle/>
          <a:p>
            <a:r>
              <a:rPr lang="en-IN" sz="1200" b="1" dirty="0">
                <a:solidFill>
                  <a:srgbClr val="9400D1"/>
                </a:solidFill>
                <a:latin typeface="Calibri (body)"/>
              </a:rPr>
              <a:t>CAGR (last 5 yrs)</a:t>
            </a:r>
          </a:p>
        </p:txBody>
      </p:sp>
      <p:sp>
        <p:nvSpPr>
          <p:cNvPr id="18" name="TextBox 17">
            <a:extLst>
              <a:ext uri="{FF2B5EF4-FFF2-40B4-BE49-F238E27FC236}">
                <a16:creationId xmlns:a16="http://schemas.microsoft.com/office/drawing/2014/main" id="{A278CD7D-39B1-3224-89CE-B5998A7D22D6}"/>
              </a:ext>
            </a:extLst>
          </p:cNvPr>
          <p:cNvSpPr txBox="1"/>
          <p:nvPr/>
        </p:nvSpPr>
        <p:spPr>
          <a:xfrm>
            <a:off x="0" y="1289371"/>
            <a:ext cx="5430417" cy="2431435"/>
          </a:xfrm>
          <a:prstGeom prst="rect">
            <a:avLst/>
          </a:prstGeom>
          <a:noFill/>
        </p:spPr>
        <p:txBody>
          <a:bodyPr wrap="square" rtlCol="0">
            <a:spAutoFit/>
          </a:bodyPr>
          <a:lstStyle/>
          <a:p>
            <a:r>
              <a:rPr lang="en-US" sz="950" dirty="0"/>
              <a:t>Over the past five years, the company's inventory has grown at a (CAGR) of 4.03%, which is lower than the industry median growth. In FY24, the company's inventory decreased by 4% compared to the previous year. Furthermore, inventory days have declined from 128 days in FY18 to 113 days in FY24, indicating a more efficient conversion of inventory into sales. In contrast, the industry's inventory days increased from 95 days to 108 days over the same period. In the first quarter of FY24, inventory levels were slightly higher than normal, but by the first half oFY24, inventory levels in the passenger car tires segment, the company's primary market, were fairly normal. Although the company's working capital increased, this was due to paying off creditors rather than an accumulation of inventory. There was no significant inventory buildup, except for a slight increase in the agricultural segment. The company maintains inventory levels below the industry average and is striving to set a benchmark in inventory management. Raw material inventory days stand at 20 days, and the company mitigates supplier risk by not relying on a single supplier. From FY19 to FY22, the changes in the cost of goods sold (COGS) and inventory were closely aligned. The company is committed to reducing inventory levels further in the upcoming fiscal years, as this will help save costs associated with inventory handling and minimize abnormal losses. This focus on inventory reduction demonstrates the company's dedication to operational efficiency and cost management.</a:t>
            </a:r>
            <a:endParaRPr lang="en-IN" sz="950" dirty="0"/>
          </a:p>
        </p:txBody>
      </p:sp>
      <p:cxnSp>
        <p:nvCxnSpPr>
          <p:cNvPr id="25" name="Straight Connector 24">
            <a:extLst>
              <a:ext uri="{FF2B5EF4-FFF2-40B4-BE49-F238E27FC236}">
                <a16:creationId xmlns:a16="http://schemas.microsoft.com/office/drawing/2014/main" id="{54B4DD3C-6BF2-3578-0B27-9B0156CA96D5}"/>
              </a:ext>
            </a:extLst>
          </p:cNvPr>
          <p:cNvCxnSpPr>
            <a:cxnSpLocks/>
          </p:cNvCxnSpPr>
          <p:nvPr/>
        </p:nvCxnSpPr>
        <p:spPr>
          <a:xfrm>
            <a:off x="4039565" y="6056432"/>
            <a:ext cx="2685083"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B8FDAA4-D49C-245E-7E66-FE391D84A8FA}"/>
              </a:ext>
            </a:extLst>
          </p:cNvPr>
          <p:cNvCxnSpPr>
            <a:cxnSpLocks/>
          </p:cNvCxnSpPr>
          <p:nvPr/>
        </p:nvCxnSpPr>
        <p:spPr>
          <a:xfrm>
            <a:off x="4052418" y="8026841"/>
            <a:ext cx="2685083"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B6B23FC3-8647-F47D-62A5-C206AC4A9A63}"/>
              </a:ext>
            </a:extLst>
          </p:cNvPr>
          <p:cNvSpPr/>
          <p:nvPr/>
        </p:nvSpPr>
        <p:spPr>
          <a:xfrm>
            <a:off x="72391" y="3802309"/>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0">
            <a:extLst>
              <a:ext uri="{FF2B5EF4-FFF2-40B4-BE49-F238E27FC236}">
                <a16:creationId xmlns:a16="http://schemas.microsoft.com/office/drawing/2014/main" id="{4A639E43-8E1A-E3D5-C5FC-1D9BA1E37D39}"/>
              </a:ext>
            </a:extLst>
          </p:cNvPr>
          <p:cNvSpPr/>
          <p:nvPr/>
        </p:nvSpPr>
        <p:spPr>
          <a:xfrm>
            <a:off x="3747463" y="3802309"/>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a:extLst>
              <a:ext uri="{FF2B5EF4-FFF2-40B4-BE49-F238E27FC236}">
                <a16:creationId xmlns:a16="http://schemas.microsoft.com/office/drawing/2014/main" id="{817A8850-2B73-3859-A4CC-945391304E78}"/>
              </a:ext>
            </a:extLst>
          </p:cNvPr>
          <p:cNvSpPr/>
          <p:nvPr/>
        </p:nvSpPr>
        <p:spPr>
          <a:xfrm>
            <a:off x="3747463" y="7459165"/>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47743481-BF00-DB0E-2DA9-0DB704534C7E}"/>
              </a:ext>
            </a:extLst>
          </p:cNvPr>
          <p:cNvSpPr/>
          <p:nvPr/>
        </p:nvSpPr>
        <p:spPr>
          <a:xfrm>
            <a:off x="72391" y="7459165"/>
            <a:ext cx="246993" cy="289525"/>
          </a:xfrm>
          <a:prstGeom prst="rect">
            <a:avLst/>
          </a:prstGeom>
          <a:solidFill>
            <a:srgbClr val="F9EBF7"/>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Rectangle 37">
            <a:extLst>
              <a:ext uri="{FF2B5EF4-FFF2-40B4-BE49-F238E27FC236}">
                <a16:creationId xmlns:a16="http://schemas.microsoft.com/office/drawing/2014/main" id="{3CAADD8B-158F-EE68-92F4-DA8C7C9E4EAF}"/>
              </a:ext>
            </a:extLst>
          </p:cNvPr>
          <p:cNvSpPr/>
          <p:nvPr/>
        </p:nvSpPr>
        <p:spPr>
          <a:xfrm>
            <a:off x="83811" y="6789421"/>
            <a:ext cx="3859748" cy="558652"/>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Rectangle 38">
            <a:extLst>
              <a:ext uri="{FF2B5EF4-FFF2-40B4-BE49-F238E27FC236}">
                <a16:creationId xmlns:a16="http://schemas.microsoft.com/office/drawing/2014/main" id="{D96E1C05-C179-2433-07CF-C189715DB5C7}"/>
              </a:ext>
            </a:extLst>
          </p:cNvPr>
          <p:cNvSpPr/>
          <p:nvPr/>
        </p:nvSpPr>
        <p:spPr>
          <a:xfrm>
            <a:off x="83811" y="9564752"/>
            <a:ext cx="3859748" cy="28952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39">
            <a:extLst>
              <a:ext uri="{FF2B5EF4-FFF2-40B4-BE49-F238E27FC236}">
                <a16:creationId xmlns:a16="http://schemas.microsoft.com/office/drawing/2014/main" id="{40FFDB3F-8DA8-E7F0-BE61-441FAFAC47B6}"/>
              </a:ext>
            </a:extLst>
          </p:cNvPr>
          <p:cNvSpPr/>
          <p:nvPr/>
        </p:nvSpPr>
        <p:spPr>
          <a:xfrm>
            <a:off x="5491378" y="3507159"/>
            <a:ext cx="1366621" cy="414604"/>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15070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pPr/>
              <a:t>22</a:t>
            </a:fld>
            <a:endParaRPr lang="en-IN" dirty="0"/>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11" name="Parallelogram 21">
            <a:extLst>
              <a:ext uri="{FF2B5EF4-FFF2-40B4-BE49-F238E27FC236}">
                <a16:creationId xmlns:a16="http://schemas.microsoft.com/office/drawing/2014/main" id="{E4449B86-CFA5-DD1E-E389-A60D61C2A56D}"/>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5" name="TextBox 14">
            <a:extLst>
              <a:ext uri="{FF2B5EF4-FFF2-40B4-BE49-F238E27FC236}">
                <a16:creationId xmlns:a16="http://schemas.microsoft.com/office/drawing/2014/main" id="{F8DFD1CF-B67B-BDF7-309A-1164C9E481E3}"/>
              </a:ext>
            </a:extLst>
          </p:cNvPr>
          <p:cNvSpPr txBox="1"/>
          <p:nvPr/>
        </p:nvSpPr>
        <p:spPr>
          <a:xfrm>
            <a:off x="-39623" y="949161"/>
            <a:ext cx="2097023" cy="338554"/>
          </a:xfrm>
          <a:prstGeom prst="rect">
            <a:avLst/>
          </a:prstGeom>
          <a:noFill/>
        </p:spPr>
        <p:txBody>
          <a:bodyPr wrap="square" rtlCol="0">
            <a:spAutoFit/>
          </a:bodyPr>
          <a:lstStyle/>
          <a:p>
            <a:r>
              <a:rPr lang="en-US" sz="1600" b="1" u="sng" dirty="0">
                <a:latin typeface="Calibri (body)"/>
              </a:rPr>
              <a:t>C</a:t>
            </a:r>
            <a:r>
              <a:rPr lang="en-IN" sz="1600" b="1" u="sng" dirty="0">
                <a:latin typeface="Calibri (body)"/>
              </a:rPr>
              <a:t>apex</a:t>
            </a:r>
            <a:endParaRPr lang="en-IN" sz="1600" b="1" dirty="0">
              <a:latin typeface="Calibri (body)"/>
            </a:endParaRPr>
          </a:p>
        </p:txBody>
      </p:sp>
      <p:sp>
        <p:nvSpPr>
          <p:cNvPr id="18" name="TextBox 17">
            <a:extLst>
              <a:ext uri="{FF2B5EF4-FFF2-40B4-BE49-F238E27FC236}">
                <a16:creationId xmlns:a16="http://schemas.microsoft.com/office/drawing/2014/main" id="{A278CD7D-39B1-3224-89CE-B5998A7D22D6}"/>
              </a:ext>
            </a:extLst>
          </p:cNvPr>
          <p:cNvSpPr txBox="1"/>
          <p:nvPr/>
        </p:nvSpPr>
        <p:spPr>
          <a:xfrm>
            <a:off x="0" y="1291566"/>
            <a:ext cx="6858000" cy="3162404"/>
          </a:xfrm>
          <a:prstGeom prst="rect">
            <a:avLst/>
          </a:prstGeom>
          <a:noFill/>
        </p:spPr>
        <p:txBody>
          <a:bodyPr wrap="square" rtlCol="0">
            <a:spAutoFit/>
          </a:bodyPr>
          <a:lstStyle/>
          <a:p>
            <a:r>
              <a:rPr lang="en-US" sz="950" kern="100" dirty="0">
                <a:latin typeface="Calibri" panose="020F0502020204030204" pitchFamily="34" charset="0"/>
                <a:ea typeface="Calibri" panose="020F0502020204030204" pitchFamily="34" charset="0"/>
                <a:cs typeface="Calibri" panose="020F0502020204030204" pitchFamily="34" charset="0"/>
              </a:rPr>
              <a:t>For the FY24, the capital expenditure (capex) guidance provided by management was INR 1100 Cr, but the actual expenditure amounted to only INR 673 Cr. For the past two years, capex has fallen short of expectations due to slower-than-anticipated volume growth. The company has indicated that for the next two years, it will adopt capex-light models. With the implementation of digitization, significant improvements in productivity have been observed across all plants. It is estimated that productivity could increase by 10%-15% with the current equipment.</a:t>
            </a:r>
          </a:p>
          <a:p>
            <a:endParaRPr lang="en-US" sz="950" kern="100" dirty="0">
              <a:latin typeface="Calibri" panose="020F0502020204030204" pitchFamily="34" charset="0"/>
              <a:ea typeface="Calibri" panose="020F0502020204030204" pitchFamily="34" charset="0"/>
              <a:cs typeface="Calibri" panose="020F0502020204030204" pitchFamily="34" charset="0"/>
            </a:endParaRPr>
          </a:p>
          <a:p>
            <a:r>
              <a:rPr lang="en-US" sz="950" kern="100" dirty="0">
                <a:latin typeface="Calibri" panose="020F0502020204030204" pitchFamily="34" charset="0"/>
                <a:ea typeface="Calibri" panose="020F0502020204030204" pitchFamily="34" charset="0"/>
                <a:cs typeface="Calibri" panose="020F0502020204030204" pitchFamily="34" charset="0"/>
              </a:rPr>
              <a:t>The company is highly optimistic about the potential of artificial intelligence (AI) and machine learning. Currently, capacity utilization stands at 80%-85%, and the company is prepared to meet any surge in demand. The capex guidance for FY25 is set at INR 1000 Cr. In FY23, capex was relatively high, amounting to INR 731 Cr. Sales growth in FY23 and FY24 was nearly identical, as the company prioritized bottom-line growth over top-line growth. For at least the next two years, there will be no significant capex. Any increase in demand will be met by enhancing the productivity of existing capacity through AI and machine learning.</a:t>
            </a:r>
          </a:p>
          <a:p>
            <a:endParaRPr lang="en-US" sz="950" kern="100" dirty="0">
              <a:latin typeface="Calibri" panose="020F0502020204030204" pitchFamily="34" charset="0"/>
              <a:ea typeface="Calibri" panose="020F0502020204030204" pitchFamily="34" charset="0"/>
              <a:cs typeface="Calibri" panose="020F0502020204030204" pitchFamily="34" charset="0"/>
            </a:endParaRPr>
          </a:p>
          <a:p>
            <a:r>
              <a:rPr lang="en-US" sz="950" kern="100" dirty="0">
                <a:latin typeface="Calibri" panose="020F0502020204030204" pitchFamily="34" charset="0"/>
                <a:ea typeface="Calibri" panose="020F0502020204030204" pitchFamily="34" charset="0"/>
                <a:cs typeface="Calibri" panose="020F0502020204030204" pitchFamily="34" charset="0"/>
              </a:rPr>
              <a:t>The total production capacity of PCR stands at 68,000 units per day across various plants, which is expected to increase to 73,000 units in the coming years. This increase will be achieved solely through the application of AI, machine learning, corporate engineering, and manufacturing technology. Investing in new machinery is costly, whereas investments in AI and machine learning are less capital-intensive and can yield proportional increases in output.</a:t>
            </a:r>
          </a:p>
          <a:p>
            <a:endParaRPr lang="en-US" sz="950" b="1" kern="100" dirty="0">
              <a:latin typeface="Times New Roman" panose="02020603050405020304" pitchFamily="18" charset="0"/>
              <a:ea typeface="Aptos" panose="020B0004020202020204" pitchFamily="34" charset="0"/>
              <a:cs typeface="Times New Roman" panose="02020603050405020304" pitchFamily="18" charset="0"/>
            </a:endParaRPr>
          </a:p>
          <a:p>
            <a:endParaRPr lang="en-US" sz="950" b="1" kern="100" dirty="0">
              <a:latin typeface="Times New Roman" panose="02020603050405020304" pitchFamily="18" charset="0"/>
              <a:ea typeface="Aptos" panose="020B0004020202020204" pitchFamily="34" charset="0"/>
              <a:cs typeface="Times New Roman" panose="02020603050405020304" pitchFamily="18" charset="0"/>
            </a:endParaRPr>
          </a:p>
          <a:p>
            <a:endParaRPr lang="en-US" sz="950" b="1" kern="100" dirty="0">
              <a:latin typeface="Times New Roman" panose="02020603050405020304" pitchFamily="18" charset="0"/>
              <a:ea typeface="Aptos" panose="020B0004020202020204" pitchFamily="34" charset="0"/>
              <a:cs typeface="Times New Roman" panose="02020603050405020304" pitchFamily="18" charset="0"/>
            </a:endParaRPr>
          </a:p>
          <a:p>
            <a:endParaRPr lang="en-US" sz="950" b="1" kern="100" dirty="0">
              <a:latin typeface="Times New Roman" panose="02020603050405020304" pitchFamily="18" charset="0"/>
              <a:ea typeface="Aptos" panose="020B0004020202020204" pitchFamily="34" charset="0"/>
              <a:cs typeface="Times New Roman" panose="02020603050405020304" pitchFamily="18" charset="0"/>
            </a:endParaRPr>
          </a:p>
          <a:p>
            <a:endParaRPr lang="en-IN" sz="950" dirty="0"/>
          </a:p>
        </p:txBody>
      </p:sp>
      <p:graphicFrame>
        <p:nvGraphicFramePr>
          <p:cNvPr id="9" name="Table 8">
            <a:extLst>
              <a:ext uri="{FF2B5EF4-FFF2-40B4-BE49-F238E27FC236}">
                <a16:creationId xmlns:a16="http://schemas.microsoft.com/office/drawing/2014/main" id="{6E42FFF3-F767-D441-8AD6-951632189BD4}"/>
              </a:ext>
            </a:extLst>
          </p:cNvPr>
          <p:cNvGraphicFramePr>
            <a:graphicFrameLocks noGrp="1"/>
          </p:cNvGraphicFramePr>
          <p:nvPr>
            <p:extLst>
              <p:ext uri="{D42A27DB-BD31-4B8C-83A1-F6EECF244321}">
                <p14:modId xmlns:p14="http://schemas.microsoft.com/office/powerpoint/2010/main" val="503834109"/>
              </p:ext>
            </p:extLst>
          </p:nvPr>
        </p:nvGraphicFramePr>
        <p:xfrm>
          <a:off x="-1525" y="6476027"/>
          <a:ext cx="6858002" cy="3208818"/>
        </p:xfrm>
        <a:graphic>
          <a:graphicData uri="http://schemas.openxmlformats.org/drawingml/2006/table">
            <a:tbl>
              <a:tblPr/>
              <a:tblGrid>
                <a:gridCol w="1188387">
                  <a:extLst>
                    <a:ext uri="{9D8B030D-6E8A-4147-A177-3AD203B41FA5}">
                      <a16:colId xmlns:a16="http://schemas.microsoft.com/office/drawing/2014/main" val="166757726"/>
                    </a:ext>
                  </a:extLst>
                </a:gridCol>
                <a:gridCol w="809945">
                  <a:extLst>
                    <a:ext uri="{9D8B030D-6E8A-4147-A177-3AD203B41FA5}">
                      <a16:colId xmlns:a16="http://schemas.microsoft.com/office/drawing/2014/main" val="28545181"/>
                    </a:ext>
                  </a:extLst>
                </a:gridCol>
                <a:gridCol w="809945">
                  <a:extLst>
                    <a:ext uri="{9D8B030D-6E8A-4147-A177-3AD203B41FA5}">
                      <a16:colId xmlns:a16="http://schemas.microsoft.com/office/drawing/2014/main" val="832469071"/>
                    </a:ext>
                  </a:extLst>
                </a:gridCol>
                <a:gridCol w="809945">
                  <a:extLst>
                    <a:ext uri="{9D8B030D-6E8A-4147-A177-3AD203B41FA5}">
                      <a16:colId xmlns:a16="http://schemas.microsoft.com/office/drawing/2014/main" val="934586427"/>
                    </a:ext>
                  </a:extLst>
                </a:gridCol>
                <a:gridCol w="809945">
                  <a:extLst>
                    <a:ext uri="{9D8B030D-6E8A-4147-A177-3AD203B41FA5}">
                      <a16:colId xmlns:a16="http://schemas.microsoft.com/office/drawing/2014/main" val="2707048689"/>
                    </a:ext>
                  </a:extLst>
                </a:gridCol>
                <a:gridCol w="809945">
                  <a:extLst>
                    <a:ext uri="{9D8B030D-6E8A-4147-A177-3AD203B41FA5}">
                      <a16:colId xmlns:a16="http://schemas.microsoft.com/office/drawing/2014/main" val="3987947135"/>
                    </a:ext>
                  </a:extLst>
                </a:gridCol>
                <a:gridCol w="809945">
                  <a:extLst>
                    <a:ext uri="{9D8B030D-6E8A-4147-A177-3AD203B41FA5}">
                      <a16:colId xmlns:a16="http://schemas.microsoft.com/office/drawing/2014/main" val="1634348351"/>
                    </a:ext>
                  </a:extLst>
                </a:gridCol>
                <a:gridCol w="809945">
                  <a:extLst>
                    <a:ext uri="{9D8B030D-6E8A-4147-A177-3AD203B41FA5}">
                      <a16:colId xmlns:a16="http://schemas.microsoft.com/office/drawing/2014/main" val="945361096"/>
                    </a:ext>
                  </a:extLst>
                </a:gridCol>
              </a:tblGrid>
              <a:tr h="194459">
                <a:tc gridSpan="8">
                  <a:txBody>
                    <a:bodyPr/>
                    <a:lstStyle/>
                    <a:p>
                      <a:pPr algn="ctr" fontAlgn="b"/>
                      <a:r>
                        <a:rPr lang="en-IN" sz="1200" b="1" i="0" u="none" strike="noStrike" dirty="0">
                          <a:solidFill>
                            <a:srgbClr val="9309DA"/>
                          </a:solidFill>
                          <a:effectLst/>
                          <a:latin typeface="calibri" panose="020F0502020204030204" pitchFamily="34" charset="0"/>
                        </a:rPr>
                        <a:t>Net Capex</a:t>
                      </a:r>
                    </a:p>
                  </a:txBody>
                  <a:tcPr marL="7620" marR="7620" marT="7620" marB="0" anchor="b">
                    <a:lnL>
                      <a:noFill/>
                    </a:lnL>
                    <a:lnR>
                      <a:noFill/>
                    </a:lnR>
                    <a:lnT>
                      <a:noFill/>
                    </a:lnT>
                    <a:lnB>
                      <a:noFill/>
                    </a:lnB>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31241095"/>
                  </a:ext>
                </a:extLst>
              </a:tr>
              <a:tr h="178903">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Companies</a:t>
                      </a:r>
                    </a:p>
                  </a:txBody>
                  <a:tcPr marL="7620" marR="7620" marT="7620" marB="0" anchor="b">
                    <a:lnL w="12700" cap="flat" cmpd="sng" algn="ctr">
                      <a:solidFill>
                        <a:srgbClr val="890980"/>
                      </a:solidFill>
                      <a:prstDash val="solid"/>
                      <a:round/>
                      <a:headEnd type="none" w="med" len="med"/>
                      <a:tailEnd type="none" w="med" len="med"/>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FY18</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FY19</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FY20</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FY21</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FY22</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FY23</a:t>
                      </a:r>
                    </a:p>
                  </a:txBody>
                  <a:tcPr marL="7620" marR="7620" marT="7620" marB="0" anchor="b">
                    <a:lnL>
                      <a:noFill/>
                    </a:lnL>
                    <a:lnR>
                      <a:noFill/>
                    </a:lnR>
                    <a:lnT>
                      <a:noFill/>
                    </a:lnT>
                    <a:lnB>
                      <a:noFill/>
                    </a:lnB>
                    <a:solidFill>
                      <a:srgbClr val="A02B93"/>
                    </a:solidFill>
                  </a:tcPr>
                </a:tc>
                <a:tc>
                  <a:txBody>
                    <a:bodyPr/>
                    <a:lstStyle/>
                    <a:p>
                      <a:pPr algn="r" fontAlgn="b"/>
                      <a:r>
                        <a:rPr lang="en-IN" sz="950" b="1" i="0" u="none" strike="noStrike" dirty="0">
                          <a:solidFill>
                            <a:srgbClr val="FFFFFF"/>
                          </a:solidFill>
                          <a:effectLst/>
                          <a:highlight>
                            <a:srgbClr val="A02B93"/>
                          </a:highlight>
                          <a:latin typeface="calibri" panose="020F0502020204030204" pitchFamily="34" charset="0"/>
                        </a:rPr>
                        <a:t>FY24</a:t>
                      </a:r>
                    </a:p>
                  </a:txBody>
                  <a:tcPr marL="7620" marR="7620" marT="7620" marB="0" anchor="b">
                    <a:lnL>
                      <a:noFill/>
                    </a:lnL>
                    <a:lnR w="12700" cap="flat" cmpd="sng" algn="ctr">
                      <a:solidFill>
                        <a:srgbClr val="890980"/>
                      </a:solidFill>
                      <a:prstDash val="solid"/>
                      <a:round/>
                      <a:headEnd type="none" w="med" len="med"/>
                      <a:tailEnd type="none" w="med" len="med"/>
                    </a:lnR>
                    <a:lnT>
                      <a:noFill/>
                    </a:lnT>
                    <a:lnB>
                      <a:noFill/>
                    </a:lnB>
                    <a:solidFill>
                      <a:srgbClr val="A02B93"/>
                    </a:solidFill>
                  </a:tcPr>
                </a:tc>
                <a:extLst>
                  <a:ext uri="{0D108BD9-81ED-4DB2-BD59-A6C34878D82A}">
                    <a16:rowId xmlns:a16="http://schemas.microsoft.com/office/drawing/2014/main" val="1069274771"/>
                  </a:ext>
                </a:extLst>
              </a:tr>
              <a:tr h="178903">
                <a:tc>
                  <a:txBody>
                    <a:bodyPr/>
                    <a:lstStyle/>
                    <a:p>
                      <a:pPr algn="l" fontAlgn="b"/>
                      <a:r>
                        <a:rPr lang="en-IN" sz="1100" b="1"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rgbClr val="890980"/>
                      </a:solidFill>
                      <a:prstDash val="solid"/>
                      <a:round/>
                      <a:headEnd type="none" w="med" len="med"/>
                      <a:tailEnd type="none" w="med" len="med"/>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411</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735</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783</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923</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1589</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1752</a:t>
                      </a:r>
                    </a:p>
                  </a:txBody>
                  <a:tcPr marL="7620" marR="7620" marT="7620" marB="0" anchor="ctr">
                    <a:lnL>
                      <a:noFill/>
                    </a:lnL>
                    <a:lnR>
                      <a:noFill/>
                    </a:lnR>
                    <a:lnT>
                      <a:noFill/>
                    </a:lnT>
                    <a:lnB w="12700" cap="flat" cmpd="sng" algn="ctr">
                      <a:solidFill>
                        <a:srgbClr val="A02B93"/>
                      </a:solidFill>
                      <a:prstDash val="sysDot"/>
                      <a:round/>
                      <a:headEnd type="none" w="med" len="med"/>
                      <a:tailEnd type="none" w="med" len="med"/>
                    </a:lnB>
                    <a:noFill/>
                  </a:tcPr>
                </a:tc>
                <a:tc>
                  <a:txBody>
                    <a:bodyPr/>
                    <a:lstStyle/>
                    <a:p>
                      <a:pPr algn="r" fontAlgn="ctr"/>
                      <a:r>
                        <a:rPr lang="en-IN" sz="950" b="1" i="0" u="none" strike="noStrike" dirty="0">
                          <a:solidFill>
                            <a:srgbClr val="22222F"/>
                          </a:solidFill>
                          <a:effectLst/>
                          <a:latin typeface="calibri" panose="020F0502020204030204" pitchFamily="34" charset="0"/>
                        </a:rPr>
                        <a:t>1082</a:t>
                      </a:r>
                    </a:p>
                  </a:txBody>
                  <a:tcPr marL="7620" marR="7620" marT="7620" marB="0" anchor="ctr">
                    <a:lnL>
                      <a:noFill/>
                    </a:lnL>
                    <a:lnR w="12700" cap="flat" cmpd="sng" algn="ctr">
                      <a:solidFill>
                        <a:srgbClr val="890980"/>
                      </a:solidFill>
                      <a:prstDash val="solid"/>
                      <a:round/>
                      <a:headEnd type="none" w="med" len="med"/>
                      <a:tailEnd type="none" w="med" len="med"/>
                    </a:lnR>
                    <a:lnT>
                      <a:noFill/>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218388134"/>
                  </a:ext>
                </a:extLst>
              </a:tr>
              <a:tr h="19710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endParaRPr lang="en-IN" sz="950" b="0" i="1"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79%</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72%</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10%</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-38%</a:t>
                      </a:r>
                    </a:p>
                  </a:txBody>
                  <a:tcPr marL="7620" marR="7620" marT="7620" marB="0" anchor="ctr">
                    <a:lnL>
                      <a:noFill/>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718426940"/>
                  </a:ext>
                </a:extLst>
              </a:tr>
              <a:tr h="178903">
                <a:tc>
                  <a:txBody>
                    <a:bodyPr/>
                    <a:lstStyle/>
                    <a:p>
                      <a:pPr algn="l" fontAlgn="b"/>
                      <a:r>
                        <a:rPr lang="en-IN" sz="1100" b="1" i="0" u="none" strike="noStrike" dirty="0">
                          <a:solidFill>
                            <a:srgbClr val="000000"/>
                          </a:solidFill>
                          <a:effectLst/>
                          <a:latin typeface="calibri" panose="020F0502020204030204" pitchFamily="34" charset="0"/>
                        </a:rPr>
                        <a:t>Ceat</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484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1107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1110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634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956</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878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867</a:t>
                      </a:r>
                    </a:p>
                  </a:txBody>
                  <a:tcPr marL="7620" marR="7620" marT="7620" marB="0" anchor="b">
                    <a:lnL>
                      <a:noFill/>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052335724"/>
                  </a:ext>
                </a:extLst>
              </a:tr>
              <a:tr h="19710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129%</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0%</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-43%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51%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-8%</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a:t>
                      </a:r>
                    </a:p>
                  </a:txBody>
                  <a:tcPr marL="7620" marR="7620" marT="7620" marB="0" anchor="ctr">
                    <a:lnL>
                      <a:noFill/>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503557906"/>
                  </a:ext>
                </a:extLst>
              </a:tr>
              <a:tr h="178903">
                <a:tc>
                  <a:txBody>
                    <a:bodyPr/>
                    <a:lstStyle/>
                    <a:p>
                      <a:pPr algn="l" fontAlgn="b"/>
                      <a:r>
                        <a:rPr lang="en-IN" sz="1100" b="1" i="0" u="none" strike="noStrike" dirty="0">
                          <a:solidFill>
                            <a:srgbClr val="000000"/>
                          </a:solidFill>
                          <a:effectLst/>
                          <a:latin typeface="calibri" panose="020F0502020204030204" pitchFamily="34" charset="0"/>
                        </a:rPr>
                        <a:t>JK Tyres </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419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257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274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160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292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398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744</a:t>
                      </a:r>
                    </a:p>
                  </a:txBody>
                  <a:tcPr marL="7620" marR="7620" marT="7620" marB="0" anchor="b">
                    <a:lnL>
                      <a:noFill/>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933668397"/>
                  </a:ext>
                </a:extLst>
              </a:tr>
              <a:tr h="19710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-39%</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-42%</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83%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36%</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87%</a:t>
                      </a:r>
                    </a:p>
                  </a:txBody>
                  <a:tcPr marL="7620" marR="7620" marT="7620" marB="0" anchor="ctr">
                    <a:lnL>
                      <a:noFill/>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833079551"/>
                  </a:ext>
                </a:extLst>
              </a:tr>
              <a:tr h="178903">
                <a:tc>
                  <a:txBody>
                    <a:bodyPr/>
                    <a:lstStyle/>
                    <a:p>
                      <a:pPr algn="l" fontAlgn="b"/>
                      <a:r>
                        <a:rPr lang="en-IN" sz="1100" b="1"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1564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1964</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2750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852</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1705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3290</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2162</a:t>
                      </a:r>
                    </a:p>
                  </a:txBody>
                  <a:tcPr marL="7620" marR="7620" marT="7620" marB="0" anchor="b">
                    <a:lnL>
                      <a:noFill/>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333024531"/>
                  </a:ext>
                </a:extLst>
              </a:tr>
              <a:tr h="19710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26%</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40%</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-69%</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100%</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93%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-34%</a:t>
                      </a:r>
                    </a:p>
                  </a:txBody>
                  <a:tcPr marL="7620" marR="7620" marT="7620" marB="0" anchor="ctr">
                    <a:lnL>
                      <a:noFill/>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4281072903"/>
                  </a:ext>
                </a:extLst>
              </a:tr>
              <a:tr h="197109">
                <a:tc>
                  <a:txBody>
                    <a:bodyPr/>
                    <a:lstStyle/>
                    <a:p>
                      <a:pPr algn="l" fontAlgn="b"/>
                      <a:r>
                        <a:rPr lang="en-IN" sz="1100" b="1" i="0" u="none" strike="noStrike" dirty="0">
                          <a:solidFill>
                            <a:srgbClr val="000000"/>
                          </a:solidFill>
                          <a:effectLst/>
                          <a:latin typeface="calibri" panose="020F0502020204030204" pitchFamily="34" charset="0"/>
                        </a:rPr>
                        <a:t>TVS Tyres</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135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139</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98</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285</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207</a:t>
                      </a: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251</a:t>
                      </a:r>
                    </a:p>
                  </a:txBody>
                  <a:tcPr marL="7620" marR="7620" marT="7620" marB="0" anchor="b">
                    <a:lnL>
                      <a:noFill/>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1211575569"/>
                  </a:ext>
                </a:extLst>
              </a:tr>
              <a:tr h="19710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l" fontAlgn="b"/>
                      <a:endParaRPr lang="en-IN" sz="950" b="0" i="1"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29%</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3%</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-29%</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191%</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-27%</a:t>
                      </a: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ctr"/>
                      <a:r>
                        <a:rPr lang="en-IN" sz="950" b="0" i="1" u="none" strike="noStrike" dirty="0">
                          <a:solidFill>
                            <a:srgbClr val="22222F"/>
                          </a:solidFill>
                          <a:effectLst/>
                          <a:latin typeface="calibri" panose="020F0502020204030204" pitchFamily="34" charset="0"/>
                        </a:rPr>
                        <a:t>21%</a:t>
                      </a:r>
                    </a:p>
                  </a:txBody>
                  <a:tcPr marL="7620" marR="7620" marT="7620" marB="0" anchor="ctr">
                    <a:lnL>
                      <a:noFill/>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764984738"/>
                  </a:ext>
                </a:extLst>
              </a:tr>
              <a:tr h="178903">
                <a:tc>
                  <a:txBody>
                    <a:bodyPr/>
                    <a:lstStyle/>
                    <a:p>
                      <a:pPr algn="l" fontAlgn="b"/>
                      <a:r>
                        <a:rPr lang="en-IN" sz="1100" b="0" i="0" u="none" strike="noStrike" dirty="0">
                          <a:solidFill>
                            <a:srgbClr val="000000"/>
                          </a:solidFill>
                          <a:effectLst/>
                          <a:latin typeface="calibri" panose="020F0502020204030204" pitchFamily="34" charset="0"/>
                        </a:rPr>
                        <a:t> </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endParaRPr lang="en-IN" sz="950" b="0" i="0" u="none" strike="noStrike" dirty="0">
                        <a:solidFill>
                          <a:srgbClr val="22222F"/>
                        </a:solidFill>
                        <a:effectLst/>
                        <a:latin typeface="calibri" panose="020F0502020204030204" pitchFamily="34" charset="0"/>
                      </a:endParaRPr>
                    </a:p>
                  </a:txBody>
                  <a:tcPr marL="7620" marR="7620" marT="7620" marB="0" anchor="ctr">
                    <a:lnL>
                      <a:noFill/>
                    </a:lnL>
                    <a:lnR>
                      <a:noFill/>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ctr"/>
                      <a:r>
                        <a:rPr lang="en-IN" sz="950" b="0" i="0" u="none" strike="noStrike" dirty="0">
                          <a:solidFill>
                            <a:srgbClr val="22222F"/>
                          </a:solidFill>
                          <a:effectLst/>
                          <a:latin typeface="calibri" panose="020F0502020204030204" pitchFamily="34" charset="0"/>
                        </a:rPr>
                        <a:t> </a:t>
                      </a:r>
                    </a:p>
                  </a:txBody>
                  <a:tcPr marL="7620" marR="7620" marT="7620" marB="0" anchor="ctr">
                    <a:lnL>
                      <a:noFill/>
                    </a:lnL>
                    <a:lnR w="12700" cap="flat" cmpd="sng" algn="ctr">
                      <a:solidFill>
                        <a:srgbClr val="890980"/>
                      </a:solidFill>
                      <a:prstDash val="solid"/>
                      <a:round/>
                      <a:headEnd type="none" w="med" len="med"/>
                      <a:tailEnd type="none" w="med" len="med"/>
                    </a:lnR>
                    <a:lnT w="12700" cap="flat" cmpd="sng" algn="ctr">
                      <a:solidFill>
                        <a:srgbClr val="A02B93"/>
                      </a:solidFill>
                      <a:prstDash val="sysDot"/>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90044699"/>
                  </a:ext>
                </a:extLst>
              </a:tr>
              <a:tr h="178903">
                <a:tc>
                  <a:txBody>
                    <a:bodyPr/>
                    <a:lstStyle/>
                    <a:p>
                      <a:pPr algn="l" fontAlgn="b"/>
                      <a:r>
                        <a:rPr lang="en-IN" sz="1100" b="1" i="0" u="none" strike="noStrike" dirty="0">
                          <a:solidFill>
                            <a:srgbClr val="000000"/>
                          </a:solidFill>
                          <a:effectLst/>
                          <a:latin typeface="calibri" panose="020F0502020204030204" pitchFamily="34" charset="0"/>
                        </a:rPr>
                        <a:t>Median</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r>
                        <a:rPr lang="en-IN" sz="950" b="1" i="0" u="none" strike="noStrike" dirty="0">
                          <a:solidFill>
                            <a:srgbClr val="000000"/>
                          </a:solidFill>
                          <a:effectLst/>
                          <a:latin typeface="calibri" panose="020F0502020204030204" pitchFamily="34" charset="0"/>
                        </a:rPr>
                        <a:t> </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-42%</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83%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10%</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a:t>
                      </a:r>
                    </a:p>
                  </a:txBody>
                  <a:tcPr marL="7620" marR="7620" marT="7620" marB="0" anchor="b">
                    <a:lnL>
                      <a:noFill/>
                    </a:lnL>
                    <a:lnR w="12700" cap="flat" cmpd="sng" algn="ctr">
                      <a:solidFill>
                        <a:srgbClr val="890980"/>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04134427"/>
                  </a:ext>
                </a:extLst>
              </a:tr>
              <a:tr h="178903">
                <a:tc>
                  <a:txBody>
                    <a:bodyPr/>
                    <a:lstStyle/>
                    <a:p>
                      <a:pPr algn="l" fontAlgn="b"/>
                      <a:r>
                        <a:rPr lang="en-IN" sz="1100" b="1" i="0" u="none" strike="noStrike" dirty="0">
                          <a:solidFill>
                            <a:srgbClr val="000000"/>
                          </a:solidFill>
                          <a:effectLst/>
                          <a:latin typeface="calibri" panose="020F0502020204030204" pitchFamily="34" charset="0"/>
                        </a:rPr>
                        <a:t>Mean</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45%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99%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a:t>
                      </a:r>
                    </a:p>
                  </a:txBody>
                  <a:tcPr marL="7620" marR="7620" marT="7620" marB="0" anchor="b">
                    <a:lnL>
                      <a:noFill/>
                    </a:lnL>
                    <a:lnR w="12700" cap="flat" cmpd="sng" algn="ctr">
                      <a:solidFill>
                        <a:srgbClr val="890980"/>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19178490"/>
                  </a:ext>
                </a:extLst>
              </a:tr>
              <a:tr h="203372">
                <a:tc>
                  <a:txBody>
                    <a:bodyPr/>
                    <a:lstStyle/>
                    <a:p>
                      <a:pPr algn="l" fontAlgn="b"/>
                      <a:r>
                        <a:rPr lang="en-IN" sz="110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3067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2274</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2805</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1156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1816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761</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673</a:t>
                      </a:r>
                    </a:p>
                  </a:txBody>
                  <a:tcPr marL="7620" marR="7620" marT="7620" marB="0" anchor="b">
                    <a:lnL>
                      <a:noFill/>
                    </a:lnL>
                    <a:lnR w="12700" cap="flat" cmpd="sng" algn="ctr">
                      <a:solidFill>
                        <a:srgbClr val="890980"/>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03801896"/>
                  </a:ext>
                </a:extLst>
              </a:tr>
              <a:tr h="197109">
                <a:tc>
                  <a:txBody>
                    <a:bodyPr/>
                    <a:lstStyle/>
                    <a:p>
                      <a:pPr algn="l" fontAlgn="b"/>
                      <a:r>
                        <a:rPr lang="en-IN" sz="1100" b="0" i="1" u="none" strike="noStrike" dirty="0">
                          <a:solidFill>
                            <a:srgbClr val="000000"/>
                          </a:solidFill>
                          <a:effectLst/>
                          <a:latin typeface="calibri" panose="020F0502020204030204" pitchFamily="34" charset="0"/>
                        </a:rPr>
                        <a:t>% Change</a:t>
                      </a:r>
                    </a:p>
                  </a:txBody>
                  <a:tcPr marL="7620" marR="7620" marT="7620" marB="0" anchor="b">
                    <a:lnL w="12700" cap="flat" cmpd="sng" algn="ctr">
                      <a:solidFill>
                        <a:srgbClr val="890980"/>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r>
                        <a:rPr lang="en-IN" sz="1100" b="0" i="1" u="none" strike="noStrike" dirty="0">
                          <a:solidFill>
                            <a:srgbClr val="000000"/>
                          </a:solidFill>
                          <a:effectLst/>
                          <a:latin typeface="calibri" panose="020F0502020204030204" pitchFamily="34" charset="0"/>
                        </a:rPr>
                        <a:t> </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-26%</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23%</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-59%</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57%</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-58%</a:t>
                      </a:r>
                    </a:p>
                  </a:txBody>
                  <a:tcPr marL="7620" marR="7620" marT="7620"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1" u="none" strike="noStrike" dirty="0">
                          <a:solidFill>
                            <a:srgbClr val="000000"/>
                          </a:solidFill>
                          <a:effectLst/>
                          <a:latin typeface="calibri" panose="020F0502020204030204" pitchFamily="34" charset="0"/>
                        </a:rPr>
                        <a:t>-12%</a:t>
                      </a:r>
                    </a:p>
                  </a:txBody>
                  <a:tcPr marL="7620" marR="7620" marT="7620" marB="0" anchor="b">
                    <a:lnL>
                      <a:noFill/>
                    </a:lnL>
                    <a:lnR w="12700" cap="flat" cmpd="sng" algn="ctr">
                      <a:solidFill>
                        <a:srgbClr val="890980"/>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59410737"/>
                  </a:ext>
                </a:extLst>
              </a:tr>
            </a:tbl>
          </a:graphicData>
        </a:graphic>
      </p:graphicFrame>
      <p:graphicFrame>
        <p:nvGraphicFramePr>
          <p:cNvPr id="20" name="Chart 19">
            <a:extLst>
              <a:ext uri="{FF2B5EF4-FFF2-40B4-BE49-F238E27FC236}">
                <a16:creationId xmlns:a16="http://schemas.microsoft.com/office/drawing/2014/main" id="{CB932825-21B3-976A-65A0-29C63238ACFE}"/>
              </a:ext>
            </a:extLst>
          </p:cNvPr>
          <p:cNvGraphicFramePr>
            <a:graphicFrameLocks/>
          </p:cNvGraphicFramePr>
          <p:nvPr>
            <p:extLst>
              <p:ext uri="{D42A27DB-BD31-4B8C-83A1-F6EECF244321}">
                <p14:modId xmlns:p14="http://schemas.microsoft.com/office/powerpoint/2010/main" val="2084729082"/>
              </p:ext>
            </p:extLst>
          </p:nvPr>
        </p:nvGraphicFramePr>
        <p:xfrm>
          <a:off x="-1" y="4091834"/>
          <a:ext cx="3429001" cy="25162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a:extLst>
              <a:ext uri="{FF2B5EF4-FFF2-40B4-BE49-F238E27FC236}">
                <a16:creationId xmlns:a16="http://schemas.microsoft.com/office/drawing/2014/main" id="{2DDFF288-96F6-2001-CB5D-58A42D892E57}"/>
              </a:ext>
            </a:extLst>
          </p:cNvPr>
          <p:cNvGraphicFramePr>
            <a:graphicFrameLocks/>
          </p:cNvGraphicFramePr>
          <p:nvPr>
            <p:extLst>
              <p:ext uri="{D42A27DB-BD31-4B8C-83A1-F6EECF244321}">
                <p14:modId xmlns:p14="http://schemas.microsoft.com/office/powerpoint/2010/main" val="3865945852"/>
              </p:ext>
            </p:extLst>
          </p:nvPr>
        </p:nvGraphicFramePr>
        <p:xfrm>
          <a:off x="3501392" y="4091834"/>
          <a:ext cx="3429001" cy="2399327"/>
        </p:xfrm>
        <a:graphic>
          <a:graphicData uri="http://schemas.openxmlformats.org/drawingml/2006/chart">
            <c:chart xmlns:c="http://schemas.openxmlformats.org/drawingml/2006/chart" xmlns:r="http://schemas.openxmlformats.org/officeDocument/2006/relationships" r:id="rId5"/>
          </a:graphicData>
        </a:graphic>
      </p:graphicFrame>
      <p:cxnSp>
        <p:nvCxnSpPr>
          <p:cNvPr id="28" name="Straight Connector 27">
            <a:extLst>
              <a:ext uri="{FF2B5EF4-FFF2-40B4-BE49-F238E27FC236}">
                <a16:creationId xmlns:a16="http://schemas.microsoft.com/office/drawing/2014/main" id="{BF5B873D-ABC5-0562-EFD6-CEB0B801D394}"/>
              </a:ext>
            </a:extLst>
          </p:cNvPr>
          <p:cNvCxnSpPr/>
          <p:nvPr/>
        </p:nvCxnSpPr>
        <p:spPr>
          <a:xfrm>
            <a:off x="3429000" y="4160520"/>
            <a:ext cx="0" cy="224028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532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EE24A7-27A0-C19A-B994-53C4D351FF90}"/>
              </a:ext>
            </a:extLst>
          </p:cNvPr>
          <p:cNvSpPr>
            <a:spLocks noGrp="1"/>
          </p:cNvSpPr>
          <p:nvPr>
            <p:ph type="sldNum" sz="quarter" idx="4"/>
          </p:nvPr>
        </p:nvSpPr>
        <p:spPr/>
        <p:txBody>
          <a:bodyPr/>
          <a:lstStyle/>
          <a:p>
            <a:fld id="{0B7AF327-0163-471E-81B8-86C6B8A35DFA}" type="slidenum">
              <a:rPr lang="en-IN" smtClean="0"/>
              <a:pPr/>
              <a:t>23</a:t>
            </a:fld>
            <a:endParaRPr lang="en-IN" dirty="0"/>
          </a:p>
        </p:txBody>
      </p:sp>
      <p:sp>
        <p:nvSpPr>
          <p:cNvPr id="5" name="Rectangle 4">
            <a:extLst>
              <a:ext uri="{FF2B5EF4-FFF2-40B4-BE49-F238E27FC236}">
                <a16:creationId xmlns:a16="http://schemas.microsoft.com/office/drawing/2014/main" id="{1811659F-63C3-1405-ED2F-4FE02700B89A}"/>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17">
            <a:extLst>
              <a:ext uri="{FF2B5EF4-FFF2-40B4-BE49-F238E27FC236}">
                <a16:creationId xmlns:a16="http://schemas.microsoft.com/office/drawing/2014/main" id="{C434B565-3749-FC69-54F9-4A8ED4BFFC61}"/>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3">
            <a:extLst>
              <a:ext uri="{FF2B5EF4-FFF2-40B4-BE49-F238E27FC236}">
                <a16:creationId xmlns:a16="http://schemas.microsoft.com/office/drawing/2014/main" id="{A79331AD-F37F-D6A9-3B5C-39E082628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8" name="Picture 2" descr="Apollo Tyres - Wikipedia">
            <a:extLst>
              <a:ext uri="{FF2B5EF4-FFF2-40B4-BE49-F238E27FC236}">
                <a16:creationId xmlns:a16="http://schemas.microsoft.com/office/drawing/2014/main" id="{8AE6B315-7BBE-383C-08B2-74F3847A3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A4FF68C-60D4-A7B7-01F7-8A89B7193FE6}"/>
              </a:ext>
            </a:extLst>
          </p:cNvPr>
          <p:cNvSpPr txBox="1"/>
          <p:nvPr/>
        </p:nvSpPr>
        <p:spPr>
          <a:xfrm>
            <a:off x="-8382" y="9699979"/>
            <a:ext cx="2061972" cy="215444"/>
          </a:xfrm>
          <a:prstGeom prst="rect">
            <a:avLst/>
          </a:prstGeom>
          <a:noFill/>
        </p:spPr>
        <p:txBody>
          <a:bodyPr wrap="square" rtlCol="0">
            <a:spAutoFit/>
          </a:bodyPr>
          <a:lstStyle/>
          <a:p>
            <a:r>
              <a:rPr lang="en-IN" sz="800" i="1" dirty="0">
                <a:latin typeface="Calibri" panose="020F0502020204030204" pitchFamily="34" charset="0"/>
                <a:ea typeface="Calibri" panose="020F0502020204030204" pitchFamily="34" charset="0"/>
                <a:cs typeface="Calibri" panose="020F0502020204030204" pitchFamily="34" charset="0"/>
              </a:rPr>
              <a:t>Source: Company Historical Statement</a:t>
            </a:r>
          </a:p>
        </p:txBody>
      </p:sp>
      <p:cxnSp>
        <p:nvCxnSpPr>
          <p:cNvPr id="17" name="Straight Connector 16">
            <a:extLst>
              <a:ext uri="{FF2B5EF4-FFF2-40B4-BE49-F238E27FC236}">
                <a16:creationId xmlns:a16="http://schemas.microsoft.com/office/drawing/2014/main" id="{5D89CF4E-CDFC-AD1D-BB4D-3791ECC2FB2F}"/>
              </a:ext>
            </a:extLst>
          </p:cNvPr>
          <p:cNvCxnSpPr>
            <a:cxnSpLocks/>
          </p:cNvCxnSpPr>
          <p:nvPr/>
        </p:nvCxnSpPr>
        <p:spPr>
          <a:xfrm>
            <a:off x="3665820" y="5440162"/>
            <a:ext cx="3014981"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87710D9-030B-BC42-8F6B-522AA903F6B9}"/>
              </a:ext>
            </a:extLst>
          </p:cNvPr>
          <p:cNvCxnSpPr>
            <a:cxnSpLocks/>
          </p:cNvCxnSpPr>
          <p:nvPr/>
        </p:nvCxnSpPr>
        <p:spPr>
          <a:xfrm>
            <a:off x="236155" y="5440162"/>
            <a:ext cx="3014981"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3B2F8606-F6DD-2C7C-119F-15B8EF003B4D}"/>
              </a:ext>
            </a:extLst>
          </p:cNvPr>
          <p:cNvCxnSpPr>
            <a:cxnSpLocks/>
          </p:cNvCxnSpPr>
          <p:nvPr/>
        </p:nvCxnSpPr>
        <p:spPr>
          <a:xfrm>
            <a:off x="3469688" y="1650980"/>
            <a:ext cx="3030" cy="756245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sp>
        <p:nvSpPr>
          <p:cNvPr id="23" name="Parallelogram 21">
            <a:extLst>
              <a:ext uri="{FF2B5EF4-FFF2-40B4-BE49-F238E27FC236}">
                <a16:creationId xmlns:a16="http://schemas.microsoft.com/office/drawing/2014/main" id="{53A05D4C-8D33-F80A-9550-98E9273C822C}"/>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24" name="TextBox 23">
            <a:extLst>
              <a:ext uri="{FF2B5EF4-FFF2-40B4-BE49-F238E27FC236}">
                <a16:creationId xmlns:a16="http://schemas.microsoft.com/office/drawing/2014/main" id="{C6CB40CD-0F08-5127-80B6-3B98F5A9E913}"/>
              </a:ext>
            </a:extLst>
          </p:cNvPr>
          <p:cNvSpPr txBox="1"/>
          <p:nvPr/>
        </p:nvSpPr>
        <p:spPr>
          <a:xfrm>
            <a:off x="-39623" y="949161"/>
            <a:ext cx="2097023" cy="338554"/>
          </a:xfrm>
          <a:prstGeom prst="rect">
            <a:avLst/>
          </a:prstGeom>
          <a:noFill/>
        </p:spPr>
        <p:txBody>
          <a:bodyPr wrap="square" rtlCol="0">
            <a:spAutoFit/>
          </a:bodyPr>
          <a:lstStyle/>
          <a:p>
            <a:r>
              <a:rPr lang="en-IN" sz="1600" b="1" u="sng" dirty="0">
                <a:latin typeface="Calibri (body)"/>
              </a:rPr>
              <a:t>Cash Flow </a:t>
            </a:r>
          </a:p>
        </p:txBody>
      </p:sp>
      <p:cxnSp>
        <p:nvCxnSpPr>
          <p:cNvPr id="2" name="Straight Connector 1">
            <a:extLst>
              <a:ext uri="{FF2B5EF4-FFF2-40B4-BE49-F238E27FC236}">
                <a16:creationId xmlns:a16="http://schemas.microsoft.com/office/drawing/2014/main" id="{CE647E1C-3F4F-85BB-2887-9677A75C3B0C}"/>
              </a:ext>
            </a:extLst>
          </p:cNvPr>
          <p:cNvCxnSpPr>
            <a:cxnSpLocks/>
          </p:cNvCxnSpPr>
          <p:nvPr/>
        </p:nvCxnSpPr>
        <p:spPr>
          <a:xfrm>
            <a:off x="236155" y="1690269"/>
            <a:ext cx="3014981"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0ED9BDE-4A00-D156-E399-3683052DB50A}"/>
              </a:ext>
            </a:extLst>
          </p:cNvPr>
          <p:cNvCxnSpPr>
            <a:cxnSpLocks/>
          </p:cNvCxnSpPr>
          <p:nvPr/>
        </p:nvCxnSpPr>
        <p:spPr>
          <a:xfrm>
            <a:off x="3700873" y="1690269"/>
            <a:ext cx="3014981"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398AF4F-A2B9-A050-7E7E-6668796E4A50}"/>
              </a:ext>
            </a:extLst>
          </p:cNvPr>
          <p:cNvCxnSpPr>
            <a:cxnSpLocks/>
          </p:cNvCxnSpPr>
          <p:nvPr/>
        </p:nvCxnSpPr>
        <p:spPr>
          <a:xfrm>
            <a:off x="236155" y="9213430"/>
            <a:ext cx="3014981"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EE3E6FF5-67E7-8214-9AEF-0F10882DDBFD}"/>
              </a:ext>
            </a:extLst>
          </p:cNvPr>
          <p:cNvCxnSpPr>
            <a:cxnSpLocks/>
          </p:cNvCxnSpPr>
          <p:nvPr/>
        </p:nvCxnSpPr>
        <p:spPr>
          <a:xfrm>
            <a:off x="3665820" y="9197516"/>
            <a:ext cx="3014981"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graphicFrame>
        <p:nvGraphicFramePr>
          <p:cNvPr id="25" name="Chart 24">
            <a:extLst>
              <a:ext uri="{FF2B5EF4-FFF2-40B4-BE49-F238E27FC236}">
                <a16:creationId xmlns:a16="http://schemas.microsoft.com/office/drawing/2014/main" id="{6CF7A309-97E8-4E51-8184-557ECBA1554E}"/>
              </a:ext>
            </a:extLst>
          </p:cNvPr>
          <p:cNvGraphicFramePr>
            <a:graphicFrameLocks/>
          </p:cNvGraphicFramePr>
          <p:nvPr>
            <p:extLst>
              <p:ext uri="{D42A27DB-BD31-4B8C-83A1-F6EECF244321}">
                <p14:modId xmlns:p14="http://schemas.microsoft.com/office/powerpoint/2010/main" val="888851219"/>
              </p:ext>
            </p:extLst>
          </p:nvPr>
        </p:nvGraphicFramePr>
        <p:xfrm>
          <a:off x="-8382" y="1804953"/>
          <a:ext cx="3413878" cy="346474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Chart 25">
            <a:extLst>
              <a:ext uri="{FF2B5EF4-FFF2-40B4-BE49-F238E27FC236}">
                <a16:creationId xmlns:a16="http://schemas.microsoft.com/office/drawing/2014/main" id="{89459362-8C5F-5CE2-966E-70B2CCCF0296}"/>
              </a:ext>
            </a:extLst>
          </p:cNvPr>
          <p:cNvGraphicFramePr>
            <a:graphicFrameLocks/>
          </p:cNvGraphicFramePr>
          <p:nvPr>
            <p:extLst>
              <p:ext uri="{D42A27DB-BD31-4B8C-83A1-F6EECF244321}">
                <p14:modId xmlns:p14="http://schemas.microsoft.com/office/powerpoint/2010/main" val="1853587211"/>
              </p:ext>
            </p:extLst>
          </p:nvPr>
        </p:nvGraphicFramePr>
        <p:xfrm>
          <a:off x="3503722" y="1804953"/>
          <a:ext cx="3409282" cy="346474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Chart 26">
            <a:extLst>
              <a:ext uri="{FF2B5EF4-FFF2-40B4-BE49-F238E27FC236}">
                <a16:creationId xmlns:a16="http://schemas.microsoft.com/office/drawing/2014/main" id="{6E00AE1F-D343-AE67-E654-626477C93155}"/>
              </a:ext>
            </a:extLst>
          </p:cNvPr>
          <p:cNvGraphicFramePr>
            <a:graphicFrameLocks/>
          </p:cNvGraphicFramePr>
          <p:nvPr>
            <p:extLst>
              <p:ext uri="{D42A27DB-BD31-4B8C-83A1-F6EECF244321}">
                <p14:modId xmlns:p14="http://schemas.microsoft.com/office/powerpoint/2010/main" val="4286793372"/>
              </p:ext>
            </p:extLst>
          </p:nvPr>
        </p:nvGraphicFramePr>
        <p:xfrm>
          <a:off x="36706" y="5756249"/>
          <a:ext cx="3413878" cy="328671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8" name="Chart 27">
            <a:extLst>
              <a:ext uri="{FF2B5EF4-FFF2-40B4-BE49-F238E27FC236}">
                <a16:creationId xmlns:a16="http://schemas.microsoft.com/office/drawing/2014/main" id="{C60D7865-EE87-52F0-9FD1-A9A3083D7017}"/>
              </a:ext>
            </a:extLst>
          </p:cNvPr>
          <p:cNvGraphicFramePr>
            <a:graphicFrameLocks/>
          </p:cNvGraphicFramePr>
          <p:nvPr>
            <p:extLst>
              <p:ext uri="{D42A27DB-BD31-4B8C-83A1-F6EECF244321}">
                <p14:modId xmlns:p14="http://schemas.microsoft.com/office/powerpoint/2010/main" val="3692265236"/>
              </p:ext>
            </p:extLst>
          </p:nvPr>
        </p:nvGraphicFramePr>
        <p:xfrm>
          <a:off x="3503722" y="5758838"/>
          <a:ext cx="3410232" cy="328670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38844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25E0C4-6794-DA41-0612-ED69DD827010}"/>
              </a:ext>
            </a:extLst>
          </p:cNvPr>
          <p:cNvSpPr>
            <a:spLocks noGrp="1"/>
          </p:cNvSpPr>
          <p:nvPr>
            <p:ph type="sldNum" sz="quarter" idx="4"/>
          </p:nvPr>
        </p:nvSpPr>
        <p:spPr/>
        <p:txBody>
          <a:bodyPr/>
          <a:lstStyle/>
          <a:p>
            <a:fld id="{0B7AF327-0163-471E-81B8-86C6B8A35DFA}" type="slidenum">
              <a:rPr lang="en-IN" smtClean="0"/>
              <a:pPr/>
              <a:t>24</a:t>
            </a:fld>
            <a:endParaRPr lang="en-IN" dirty="0"/>
          </a:p>
        </p:txBody>
      </p:sp>
      <p:sp>
        <p:nvSpPr>
          <p:cNvPr id="6" name="Rectangle 5">
            <a:extLst>
              <a:ext uri="{FF2B5EF4-FFF2-40B4-BE49-F238E27FC236}">
                <a16:creationId xmlns:a16="http://schemas.microsoft.com/office/drawing/2014/main" id="{5EDBD758-84A4-D747-75FD-6AFC868E1FCF}"/>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17">
            <a:extLst>
              <a:ext uri="{FF2B5EF4-FFF2-40B4-BE49-F238E27FC236}">
                <a16:creationId xmlns:a16="http://schemas.microsoft.com/office/drawing/2014/main" id="{F194790A-297E-7CF3-AA77-4A204CED6C36}"/>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3">
            <a:extLst>
              <a:ext uri="{FF2B5EF4-FFF2-40B4-BE49-F238E27FC236}">
                <a16:creationId xmlns:a16="http://schemas.microsoft.com/office/drawing/2014/main" id="{BDF55B1A-715B-D0E0-307A-8A7787A81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9" name="Picture 2" descr="Apollo Tyres - Wikipedia">
            <a:extLst>
              <a:ext uri="{FF2B5EF4-FFF2-40B4-BE49-F238E27FC236}">
                <a16:creationId xmlns:a16="http://schemas.microsoft.com/office/drawing/2014/main" id="{9F098072-9D76-7DB4-2301-ACD45AF27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10" name="Parallelogram 21">
            <a:extLst>
              <a:ext uri="{FF2B5EF4-FFF2-40B4-BE49-F238E27FC236}">
                <a16:creationId xmlns:a16="http://schemas.microsoft.com/office/drawing/2014/main" id="{358730DD-D3BD-379B-4244-3F1B2FCD2A3D}"/>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1" name="TextBox 10">
            <a:extLst>
              <a:ext uri="{FF2B5EF4-FFF2-40B4-BE49-F238E27FC236}">
                <a16:creationId xmlns:a16="http://schemas.microsoft.com/office/drawing/2014/main" id="{92302D94-2112-C32E-FE28-145007F07639}"/>
              </a:ext>
            </a:extLst>
          </p:cNvPr>
          <p:cNvSpPr txBox="1"/>
          <p:nvPr/>
        </p:nvSpPr>
        <p:spPr>
          <a:xfrm>
            <a:off x="-39623" y="949161"/>
            <a:ext cx="2097023" cy="338554"/>
          </a:xfrm>
          <a:prstGeom prst="rect">
            <a:avLst/>
          </a:prstGeom>
          <a:noFill/>
        </p:spPr>
        <p:txBody>
          <a:bodyPr wrap="square" rtlCol="0">
            <a:spAutoFit/>
          </a:bodyPr>
          <a:lstStyle/>
          <a:p>
            <a:r>
              <a:rPr lang="en-US" sz="1600" b="1" u="sng" dirty="0">
                <a:latin typeface="Calibri (body)"/>
              </a:rPr>
              <a:t>Key Ratio</a:t>
            </a:r>
            <a:endParaRPr lang="en-IN" sz="1600" b="1" u="sng" dirty="0">
              <a:latin typeface="Calibri (body)"/>
            </a:endParaRPr>
          </a:p>
        </p:txBody>
      </p:sp>
      <p:cxnSp>
        <p:nvCxnSpPr>
          <p:cNvPr id="12" name="Straight Connector 11">
            <a:extLst>
              <a:ext uri="{FF2B5EF4-FFF2-40B4-BE49-F238E27FC236}">
                <a16:creationId xmlns:a16="http://schemas.microsoft.com/office/drawing/2014/main" id="{00BB4827-7410-BF34-65C8-BE6799D05B78}"/>
              </a:ext>
            </a:extLst>
          </p:cNvPr>
          <p:cNvCxnSpPr>
            <a:cxnSpLocks/>
          </p:cNvCxnSpPr>
          <p:nvPr/>
        </p:nvCxnSpPr>
        <p:spPr>
          <a:xfrm>
            <a:off x="3429000" y="1324509"/>
            <a:ext cx="0" cy="8626589"/>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43BC823-7709-1495-E16D-7712ED1C9CD5}"/>
              </a:ext>
            </a:extLst>
          </p:cNvPr>
          <p:cNvCxnSpPr/>
          <p:nvPr/>
        </p:nvCxnSpPr>
        <p:spPr>
          <a:xfrm>
            <a:off x="114300" y="3997635"/>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4B2792D-5D82-5DC2-EEA2-876F974CF1CA}"/>
              </a:ext>
            </a:extLst>
          </p:cNvPr>
          <p:cNvCxnSpPr/>
          <p:nvPr/>
        </p:nvCxnSpPr>
        <p:spPr>
          <a:xfrm>
            <a:off x="3629530" y="1416555"/>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1B3364C-235D-7C0E-1555-44398856EBF1}"/>
              </a:ext>
            </a:extLst>
          </p:cNvPr>
          <p:cNvCxnSpPr/>
          <p:nvPr/>
        </p:nvCxnSpPr>
        <p:spPr>
          <a:xfrm>
            <a:off x="3629530" y="3997635"/>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467E2FE-0AC2-37A3-F238-D5CB0B022E1E}"/>
              </a:ext>
            </a:extLst>
          </p:cNvPr>
          <p:cNvCxnSpPr/>
          <p:nvPr/>
        </p:nvCxnSpPr>
        <p:spPr>
          <a:xfrm>
            <a:off x="114300" y="1408329"/>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2ABA448-C7E5-57B0-2480-8B6DE65D6F79}"/>
              </a:ext>
            </a:extLst>
          </p:cNvPr>
          <p:cNvCxnSpPr/>
          <p:nvPr/>
        </p:nvCxnSpPr>
        <p:spPr>
          <a:xfrm>
            <a:off x="146866" y="9690817"/>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0F7741C-E403-D1F5-64F3-A85BFB57F859}"/>
              </a:ext>
            </a:extLst>
          </p:cNvPr>
          <p:cNvCxnSpPr/>
          <p:nvPr/>
        </p:nvCxnSpPr>
        <p:spPr>
          <a:xfrm>
            <a:off x="3596641" y="691850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164FD67-27B7-514B-5E03-A6DB547C8451}"/>
              </a:ext>
            </a:extLst>
          </p:cNvPr>
          <p:cNvCxnSpPr/>
          <p:nvPr/>
        </p:nvCxnSpPr>
        <p:spPr>
          <a:xfrm>
            <a:off x="146866" y="691850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024C4A2-FC79-0390-8065-E4AEEBF2C698}"/>
              </a:ext>
            </a:extLst>
          </p:cNvPr>
          <p:cNvCxnSpPr/>
          <p:nvPr/>
        </p:nvCxnSpPr>
        <p:spPr>
          <a:xfrm>
            <a:off x="3596641" y="9699979"/>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graphicFrame>
        <p:nvGraphicFramePr>
          <p:cNvPr id="21" name="Chart 20">
            <a:extLst>
              <a:ext uri="{FF2B5EF4-FFF2-40B4-BE49-F238E27FC236}">
                <a16:creationId xmlns:a16="http://schemas.microsoft.com/office/drawing/2014/main" id="{1C58F245-E9BC-691C-6D6B-83224AD90D85}"/>
              </a:ext>
            </a:extLst>
          </p:cNvPr>
          <p:cNvGraphicFramePr>
            <a:graphicFrameLocks/>
          </p:cNvGraphicFramePr>
          <p:nvPr>
            <p:extLst>
              <p:ext uri="{D42A27DB-BD31-4B8C-83A1-F6EECF244321}">
                <p14:modId xmlns:p14="http://schemas.microsoft.com/office/powerpoint/2010/main" val="3374983238"/>
              </p:ext>
            </p:extLst>
          </p:nvPr>
        </p:nvGraphicFramePr>
        <p:xfrm>
          <a:off x="0" y="1416555"/>
          <a:ext cx="3429000" cy="25810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id="{1539B0C5-704A-A189-351C-0A6F02FE0FCB}"/>
              </a:ext>
            </a:extLst>
          </p:cNvPr>
          <p:cNvGraphicFramePr>
            <a:graphicFrameLocks/>
          </p:cNvGraphicFramePr>
          <p:nvPr>
            <p:extLst>
              <p:ext uri="{D42A27DB-BD31-4B8C-83A1-F6EECF244321}">
                <p14:modId xmlns:p14="http://schemas.microsoft.com/office/powerpoint/2010/main" val="327728230"/>
              </p:ext>
            </p:extLst>
          </p:nvPr>
        </p:nvGraphicFramePr>
        <p:xfrm>
          <a:off x="3500440" y="1416555"/>
          <a:ext cx="3357559" cy="26136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hart 22">
            <a:extLst>
              <a:ext uri="{FF2B5EF4-FFF2-40B4-BE49-F238E27FC236}">
                <a16:creationId xmlns:a16="http://schemas.microsoft.com/office/drawing/2014/main" id="{7F3F723B-B25A-6E68-F4A9-F79EA2145205}"/>
              </a:ext>
            </a:extLst>
          </p:cNvPr>
          <p:cNvGraphicFramePr>
            <a:graphicFrameLocks/>
          </p:cNvGraphicFramePr>
          <p:nvPr>
            <p:extLst>
              <p:ext uri="{D42A27DB-BD31-4B8C-83A1-F6EECF244321}">
                <p14:modId xmlns:p14="http://schemas.microsoft.com/office/powerpoint/2010/main" val="3912760040"/>
              </p:ext>
            </p:extLst>
          </p:nvPr>
        </p:nvGraphicFramePr>
        <p:xfrm>
          <a:off x="1" y="3997628"/>
          <a:ext cx="3419030" cy="292086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 name="Chart 23">
            <a:extLst>
              <a:ext uri="{FF2B5EF4-FFF2-40B4-BE49-F238E27FC236}">
                <a16:creationId xmlns:a16="http://schemas.microsoft.com/office/drawing/2014/main" id="{14ED5112-3AC0-09C9-5C22-02B7193DFEF1}"/>
              </a:ext>
            </a:extLst>
          </p:cNvPr>
          <p:cNvGraphicFramePr>
            <a:graphicFrameLocks/>
          </p:cNvGraphicFramePr>
          <p:nvPr>
            <p:extLst>
              <p:ext uri="{D42A27DB-BD31-4B8C-83A1-F6EECF244321}">
                <p14:modId xmlns:p14="http://schemas.microsoft.com/office/powerpoint/2010/main" val="3645092727"/>
              </p:ext>
            </p:extLst>
          </p:nvPr>
        </p:nvGraphicFramePr>
        <p:xfrm>
          <a:off x="3461566" y="4030168"/>
          <a:ext cx="3386465" cy="288832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 name="Chart 1">
            <a:extLst>
              <a:ext uri="{FF2B5EF4-FFF2-40B4-BE49-F238E27FC236}">
                <a16:creationId xmlns:a16="http://schemas.microsoft.com/office/drawing/2014/main" id="{43C7C2D1-6D68-4DE6-BA5C-EA8DA9B1B517}"/>
              </a:ext>
            </a:extLst>
          </p:cNvPr>
          <p:cNvGraphicFramePr>
            <a:graphicFrameLocks/>
          </p:cNvGraphicFramePr>
          <p:nvPr>
            <p:extLst>
              <p:ext uri="{D42A27DB-BD31-4B8C-83A1-F6EECF244321}">
                <p14:modId xmlns:p14="http://schemas.microsoft.com/office/powerpoint/2010/main" val="2745730741"/>
              </p:ext>
            </p:extLst>
          </p:nvPr>
        </p:nvGraphicFramePr>
        <p:xfrm>
          <a:off x="-9967" y="6918486"/>
          <a:ext cx="3438967" cy="277231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 name="Chart 2">
            <a:extLst>
              <a:ext uri="{FF2B5EF4-FFF2-40B4-BE49-F238E27FC236}">
                <a16:creationId xmlns:a16="http://schemas.microsoft.com/office/drawing/2014/main" id="{6C2F3FB1-A2C1-8536-3360-9EBBF7839B9E}"/>
              </a:ext>
            </a:extLst>
          </p:cNvPr>
          <p:cNvGraphicFramePr>
            <a:graphicFrameLocks/>
          </p:cNvGraphicFramePr>
          <p:nvPr>
            <p:extLst>
              <p:ext uri="{D42A27DB-BD31-4B8C-83A1-F6EECF244321}">
                <p14:modId xmlns:p14="http://schemas.microsoft.com/office/powerpoint/2010/main" val="2746806686"/>
              </p:ext>
            </p:extLst>
          </p:nvPr>
        </p:nvGraphicFramePr>
        <p:xfrm>
          <a:off x="3500440" y="6918486"/>
          <a:ext cx="3347592" cy="277231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26334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328EAF-3910-2FBC-3361-F315A9CDCC07}"/>
              </a:ext>
            </a:extLst>
          </p:cNvPr>
          <p:cNvSpPr>
            <a:spLocks noGrp="1"/>
          </p:cNvSpPr>
          <p:nvPr>
            <p:ph type="sldNum" sz="quarter" idx="4"/>
          </p:nvPr>
        </p:nvSpPr>
        <p:spPr/>
        <p:txBody>
          <a:bodyPr/>
          <a:lstStyle/>
          <a:p>
            <a:fld id="{0B7AF327-0163-471E-81B8-86C6B8A35DFA}" type="slidenum">
              <a:rPr lang="en-IN" smtClean="0"/>
              <a:pPr/>
              <a:t>25</a:t>
            </a:fld>
            <a:endParaRPr lang="en-IN" dirty="0"/>
          </a:p>
        </p:txBody>
      </p:sp>
      <p:sp>
        <p:nvSpPr>
          <p:cNvPr id="5" name="Slide Number Placeholder 3">
            <a:extLst>
              <a:ext uri="{FF2B5EF4-FFF2-40B4-BE49-F238E27FC236}">
                <a16:creationId xmlns:a16="http://schemas.microsoft.com/office/drawing/2014/main" id="{5AEBE54A-68B2-49E8-8851-8C02F2AC24C8}"/>
              </a:ext>
            </a:extLst>
          </p:cNvPr>
          <p:cNvSpPr txBox="1">
            <a:spLocks/>
          </p:cNvSpPr>
          <p:nvPr/>
        </p:nvSpPr>
        <p:spPr>
          <a:xfrm>
            <a:off x="5314950" y="9517493"/>
            <a:ext cx="1543050" cy="527403"/>
          </a:xfrm>
          <a:prstGeom prst="rect">
            <a:avLst/>
          </a:prstGeom>
        </p:spPr>
        <p:txBody>
          <a:bodyPr vert="horz" lIns="91440" tIns="45720" rIns="91440" bIns="45720" rtlCol="0" anchor="ctr"/>
          <a:lstStyle>
            <a:defPPr>
              <a:defRPr lang="en-US"/>
            </a:defPPr>
            <a:lvl1pPr marL="0" algn="r" defTabSz="457200" rtl="0" eaLnBrk="1" latinLnBrk="0" hangingPunct="1">
              <a:defRPr sz="1200" b="1"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7AF327-0163-471E-81B8-86C6B8A35DFA}" type="slidenum">
              <a:rPr lang="en-IN" smtClean="0"/>
              <a:pPr/>
              <a:t>25</a:t>
            </a:fld>
            <a:endParaRPr lang="en-IN" dirty="0"/>
          </a:p>
        </p:txBody>
      </p:sp>
      <p:sp>
        <p:nvSpPr>
          <p:cNvPr id="6" name="Rectangle 5">
            <a:extLst>
              <a:ext uri="{FF2B5EF4-FFF2-40B4-BE49-F238E27FC236}">
                <a16:creationId xmlns:a16="http://schemas.microsoft.com/office/drawing/2014/main" id="{6112BF44-2206-873F-12D9-03A179573808}"/>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17">
            <a:extLst>
              <a:ext uri="{FF2B5EF4-FFF2-40B4-BE49-F238E27FC236}">
                <a16:creationId xmlns:a16="http://schemas.microsoft.com/office/drawing/2014/main" id="{FFE233BD-7A16-F2F8-C9AD-DC3C452A851D}"/>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3">
            <a:extLst>
              <a:ext uri="{FF2B5EF4-FFF2-40B4-BE49-F238E27FC236}">
                <a16:creationId xmlns:a16="http://schemas.microsoft.com/office/drawing/2014/main" id="{53A6A94E-95D9-5979-2696-47D1D504C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9" name="Picture 2" descr="Apollo Tyres - Wikipedia">
            <a:extLst>
              <a:ext uri="{FF2B5EF4-FFF2-40B4-BE49-F238E27FC236}">
                <a16:creationId xmlns:a16="http://schemas.microsoft.com/office/drawing/2014/main" id="{6DBCAAF3-BD64-0434-DA47-23D80C7BE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E4924261-4F58-0A49-E181-5ED6F60DADBB}"/>
              </a:ext>
            </a:extLst>
          </p:cNvPr>
          <p:cNvCxnSpPr>
            <a:cxnSpLocks/>
          </p:cNvCxnSpPr>
          <p:nvPr/>
        </p:nvCxnSpPr>
        <p:spPr>
          <a:xfrm>
            <a:off x="3428997" y="1061815"/>
            <a:ext cx="3" cy="8638164"/>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33ADB77-ED56-CB64-A067-13EA11D73F3C}"/>
              </a:ext>
            </a:extLst>
          </p:cNvPr>
          <p:cNvCxnSpPr/>
          <p:nvPr/>
        </p:nvCxnSpPr>
        <p:spPr>
          <a:xfrm>
            <a:off x="114297" y="365851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D00330B-2729-0C64-F281-7B65B1BCD712}"/>
              </a:ext>
            </a:extLst>
          </p:cNvPr>
          <p:cNvCxnSpPr/>
          <p:nvPr/>
        </p:nvCxnSpPr>
        <p:spPr>
          <a:xfrm>
            <a:off x="3629527" y="107743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C8702A5-40B2-E580-37CC-F4B6BC6B72CD}"/>
              </a:ext>
            </a:extLst>
          </p:cNvPr>
          <p:cNvCxnSpPr/>
          <p:nvPr/>
        </p:nvCxnSpPr>
        <p:spPr>
          <a:xfrm>
            <a:off x="3629527" y="365851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9D3AB68-B2DF-E9D6-3D15-5C3095722844}"/>
              </a:ext>
            </a:extLst>
          </p:cNvPr>
          <p:cNvCxnSpPr/>
          <p:nvPr/>
        </p:nvCxnSpPr>
        <p:spPr>
          <a:xfrm>
            <a:off x="114297" y="1069210"/>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graphicFrame>
        <p:nvGraphicFramePr>
          <p:cNvPr id="56" name="Chart 55">
            <a:extLst>
              <a:ext uri="{FF2B5EF4-FFF2-40B4-BE49-F238E27FC236}">
                <a16:creationId xmlns:a16="http://schemas.microsoft.com/office/drawing/2014/main" id="{11DFC49F-B2E4-702A-500C-B437BCBF10B4}"/>
              </a:ext>
            </a:extLst>
          </p:cNvPr>
          <p:cNvGraphicFramePr>
            <a:graphicFrameLocks/>
          </p:cNvGraphicFramePr>
          <p:nvPr>
            <p:extLst>
              <p:ext uri="{D42A27DB-BD31-4B8C-83A1-F6EECF244321}">
                <p14:modId xmlns:p14="http://schemas.microsoft.com/office/powerpoint/2010/main" val="1301162046"/>
              </p:ext>
            </p:extLst>
          </p:nvPr>
        </p:nvGraphicFramePr>
        <p:xfrm>
          <a:off x="0" y="3658516"/>
          <a:ext cx="3428997" cy="2933699"/>
        </p:xfrm>
        <a:graphic>
          <a:graphicData uri="http://schemas.openxmlformats.org/drawingml/2006/chart">
            <c:chart xmlns:c="http://schemas.openxmlformats.org/drawingml/2006/chart" xmlns:r="http://schemas.openxmlformats.org/officeDocument/2006/relationships" r:id="rId4"/>
          </a:graphicData>
        </a:graphic>
      </p:graphicFrame>
      <p:cxnSp>
        <p:nvCxnSpPr>
          <p:cNvPr id="61" name="Straight Connector 60">
            <a:extLst>
              <a:ext uri="{FF2B5EF4-FFF2-40B4-BE49-F238E27FC236}">
                <a16:creationId xmlns:a16="http://schemas.microsoft.com/office/drawing/2014/main" id="{4F80174A-43A7-BDC8-8C68-AA43B711CC36}"/>
              </a:ext>
            </a:extLst>
          </p:cNvPr>
          <p:cNvCxnSpPr/>
          <p:nvPr/>
        </p:nvCxnSpPr>
        <p:spPr>
          <a:xfrm>
            <a:off x="3629527" y="9699979"/>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7A9E30F9-2F62-0CD9-2639-63B2E07F8856}"/>
              </a:ext>
            </a:extLst>
          </p:cNvPr>
          <p:cNvCxnSpPr/>
          <p:nvPr/>
        </p:nvCxnSpPr>
        <p:spPr>
          <a:xfrm>
            <a:off x="114297" y="9700895"/>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C6189F3-595A-69C3-7C3F-DCE9DC17CC51}"/>
              </a:ext>
            </a:extLst>
          </p:cNvPr>
          <p:cNvCxnSpPr/>
          <p:nvPr/>
        </p:nvCxnSpPr>
        <p:spPr>
          <a:xfrm>
            <a:off x="3629527" y="6593132"/>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7E158FF-88A4-2FFD-7FBE-752054CC6B66}"/>
              </a:ext>
            </a:extLst>
          </p:cNvPr>
          <p:cNvCxnSpPr/>
          <p:nvPr/>
        </p:nvCxnSpPr>
        <p:spPr>
          <a:xfrm>
            <a:off x="114297" y="659221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graphicFrame>
        <p:nvGraphicFramePr>
          <p:cNvPr id="67" name="Chart 66">
            <a:extLst>
              <a:ext uri="{FF2B5EF4-FFF2-40B4-BE49-F238E27FC236}">
                <a16:creationId xmlns:a16="http://schemas.microsoft.com/office/drawing/2014/main" id="{3A6DDD99-C374-3FB5-7B78-19F9D1B5BFA6}"/>
              </a:ext>
            </a:extLst>
          </p:cNvPr>
          <p:cNvGraphicFramePr>
            <a:graphicFrameLocks/>
          </p:cNvGraphicFramePr>
          <p:nvPr>
            <p:extLst>
              <p:ext uri="{D42A27DB-BD31-4B8C-83A1-F6EECF244321}">
                <p14:modId xmlns:p14="http://schemas.microsoft.com/office/powerpoint/2010/main" val="3741885736"/>
              </p:ext>
            </p:extLst>
          </p:nvPr>
        </p:nvGraphicFramePr>
        <p:xfrm>
          <a:off x="3510407" y="3668771"/>
          <a:ext cx="3337617" cy="29234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8" name="Chart 67">
            <a:extLst>
              <a:ext uri="{FF2B5EF4-FFF2-40B4-BE49-F238E27FC236}">
                <a16:creationId xmlns:a16="http://schemas.microsoft.com/office/drawing/2014/main" id="{B1AA756C-BF83-27A6-36D4-9BAC7F186D3C}"/>
              </a:ext>
            </a:extLst>
          </p:cNvPr>
          <p:cNvGraphicFramePr>
            <a:graphicFrameLocks/>
          </p:cNvGraphicFramePr>
          <p:nvPr>
            <p:extLst>
              <p:ext uri="{D42A27DB-BD31-4B8C-83A1-F6EECF244321}">
                <p14:modId xmlns:p14="http://schemas.microsoft.com/office/powerpoint/2010/main" val="645148812"/>
              </p:ext>
            </p:extLst>
          </p:nvPr>
        </p:nvGraphicFramePr>
        <p:xfrm>
          <a:off x="3525197" y="6602469"/>
          <a:ext cx="3348000" cy="300626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0" name="Chart 69">
            <a:extLst>
              <a:ext uri="{FF2B5EF4-FFF2-40B4-BE49-F238E27FC236}">
                <a16:creationId xmlns:a16="http://schemas.microsoft.com/office/drawing/2014/main" id="{09306559-8AB2-7471-B082-67957AD10C85}"/>
              </a:ext>
            </a:extLst>
          </p:cNvPr>
          <p:cNvGraphicFramePr>
            <a:graphicFrameLocks/>
          </p:cNvGraphicFramePr>
          <p:nvPr>
            <p:extLst>
              <p:ext uri="{D42A27DB-BD31-4B8C-83A1-F6EECF244321}">
                <p14:modId xmlns:p14="http://schemas.microsoft.com/office/powerpoint/2010/main" val="3091875024"/>
              </p:ext>
            </p:extLst>
          </p:nvPr>
        </p:nvGraphicFramePr>
        <p:xfrm>
          <a:off x="-26217" y="1077436"/>
          <a:ext cx="3428997" cy="263263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1" name="Chart 70">
            <a:extLst>
              <a:ext uri="{FF2B5EF4-FFF2-40B4-BE49-F238E27FC236}">
                <a16:creationId xmlns:a16="http://schemas.microsoft.com/office/drawing/2014/main" id="{6138003B-641E-0F26-3934-F07F0ECD57E2}"/>
              </a:ext>
            </a:extLst>
          </p:cNvPr>
          <p:cNvGraphicFramePr>
            <a:graphicFrameLocks/>
          </p:cNvGraphicFramePr>
          <p:nvPr>
            <p:extLst>
              <p:ext uri="{D42A27DB-BD31-4B8C-83A1-F6EECF244321}">
                <p14:modId xmlns:p14="http://schemas.microsoft.com/office/powerpoint/2010/main" val="2175559859"/>
              </p:ext>
            </p:extLst>
          </p:nvPr>
        </p:nvGraphicFramePr>
        <p:xfrm>
          <a:off x="3517077" y="1069211"/>
          <a:ext cx="3356114" cy="257905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2" name="Chart 71">
            <a:extLst>
              <a:ext uri="{FF2B5EF4-FFF2-40B4-BE49-F238E27FC236}">
                <a16:creationId xmlns:a16="http://schemas.microsoft.com/office/drawing/2014/main" id="{A4E68EDC-3769-6C29-D008-0D1C11715527}"/>
              </a:ext>
            </a:extLst>
          </p:cNvPr>
          <p:cNvGraphicFramePr>
            <a:graphicFrameLocks/>
          </p:cNvGraphicFramePr>
          <p:nvPr>
            <p:extLst>
              <p:ext uri="{D42A27DB-BD31-4B8C-83A1-F6EECF244321}">
                <p14:modId xmlns:p14="http://schemas.microsoft.com/office/powerpoint/2010/main" val="3427602697"/>
              </p:ext>
            </p:extLst>
          </p:nvPr>
        </p:nvGraphicFramePr>
        <p:xfrm>
          <a:off x="0" y="6612723"/>
          <a:ext cx="3429000" cy="3087255"/>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187171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94D6A2-7CCE-CB54-9B19-9A27DDC7004F}"/>
              </a:ext>
            </a:extLst>
          </p:cNvPr>
          <p:cNvSpPr>
            <a:spLocks noGrp="1"/>
          </p:cNvSpPr>
          <p:nvPr>
            <p:ph type="sldNum" sz="quarter" idx="4"/>
          </p:nvPr>
        </p:nvSpPr>
        <p:spPr/>
        <p:txBody>
          <a:bodyPr/>
          <a:lstStyle/>
          <a:p>
            <a:fld id="{0B7AF327-0163-471E-81B8-86C6B8A35DFA}" type="slidenum">
              <a:rPr lang="en-IN" smtClean="0"/>
              <a:pPr/>
              <a:t>26</a:t>
            </a:fld>
            <a:endParaRPr lang="en-IN" dirty="0"/>
          </a:p>
        </p:txBody>
      </p:sp>
      <p:sp>
        <p:nvSpPr>
          <p:cNvPr id="5" name="Rectangle 4">
            <a:extLst>
              <a:ext uri="{FF2B5EF4-FFF2-40B4-BE49-F238E27FC236}">
                <a16:creationId xmlns:a16="http://schemas.microsoft.com/office/drawing/2014/main" id="{9F0A8FA0-E68F-3248-774D-FB7ADEE94CD0}"/>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17">
            <a:extLst>
              <a:ext uri="{FF2B5EF4-FFF2-40B4-BE49-F238E27FC236}">
                <a16:creationId xmlns:a16="http://schemas.microsoft.com/office/drawing/2014/main" id="{50296FC2-09A0-4CA9-BB6B-7FCD4B29EE4C}"/>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3">
            <a:extLst>
              <a:ext uri="{FF2B5EF4-FFF2-40B4-BE49-F238E27FC236}">
                <a16:creationId xmlns:a16="http://schemas.microsoft.com/office/drawing/2014/main" id="{80778DA0-D85F-DA9B-E3C0-CEB23A12E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8" name="Picture 2" descr="Apollo Tyres - Wikipedia">
            <a:extLst>
              <a:ext uri="{FF2B5EF4-FFF2-40B4-BE49-F238E27FC236}">
                <a16:creationId xmlns:a16="http://schemas.microsoft.com/office/drawing/2014/main" id="{8CF043A9-BC48-0A99-2FCD-F1F08C037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2" name="Parallelogram 21">
            <a:extLst>
              <a:ext uri="{FF2B5EF4-FFF2-40B4-BE49-F238E27FC236}">
                <a16:creationId xmlns:a16="http://schemas.microsoft.com/office/drawing/2014/main" id="{DFFE1A1E-DD18-37C3-CFE5-EE37D8E753D5}"/>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3" name="TextBox 2">
            <a:extLst>
              <a:ext uri="{FF2B5EF4-FFF2-40B4-BE49-F238E27FC236}">
                <a16:creationId xmlns:a16="http://schemas.microsoft.com/office/drawing/2014/main" id="{1BA31758-8665-98A2-2342-A66AF7D93303}"/>
              </a:ext>
            </a:extLst>
          </p:cNvPr>
          <p:cNvSpPr txBox="1"/>
          <p:nvPr/>
        </p:nvSpPr>
        <p:spPr>
          <a:xfrm>
            <a:off x="-39623" y="949161"/>
            <a:ext cx="2097023" cy="338554"/>
          </a:xfrm>
          <a:prstGeom prst="rect">
            <a:avLst/>
          </a:prstGeom>
          <a:noFill/>
        </p:spPr>
        <p:txBody>
          <a:bodyPr wrap="square" rtlCol="0">
            <a:spAutoFit/>
          </a:bodyPr>
          <a:lstStyle/>
          <a:p>
            <a:r>
              <a:rPr lang="en-IN" sz="1600" b="1" dirty="0">
                <a:latin typeface="Calibri (body)"/>
              </a:rPr>
              <a:t>Dupont- Analysis (1/1)</a:t>
            </a:r>
          </a:p>
        </p:txBody>
      </p:sp>
      <p:sp>
        <p:nvSpPr>
          <p:cNvPr id="11" name="TextBox 10">
            <a:extLst>
              <a:ext uri="{FF2B5EF4-FFF2-40B4-BE49-F238E27FC236}">
                <a16:creationId xmlns:a16="http://schemas.microsoft.com/office/drawing/2014/main" id="{CB5E15BF-E232-65BC-1695-BC6A82992A17}"/>
              </a:ext>
            </a:extLst>
          </p:cNvPr>
          <p:cNvSpPr txBox="1"/>
          <p:nvPr/>
        </p:nvSpPr>
        <p:spPr>
          <a:xfrm>
            <a:off x="0" y="1363115"/>
            <a:ext cx="3149918" cy="276999"/>
          </a:xfrm>
          <a:prstGeom prst="rect">
            <a:avLst/>
          </a:prstGeom>
          <a:noFill/>
        </p:spPr>
        <p:txBody>
          <a:bodyPr wrap="square" rtlCol="0">
            <a:spAutoFit/>
          </a:bodyPr>
          <a:lstStyle/>
          <a:p>
            <a:r>
              <a:rPr lang="en-IN" sz="1200" b="1" dirty="0">
                <a:solidFill>
                  <a:srgbClr val="9400D1"/>
                </a:solidFill>
                <a:latin typeface="Calibri" panose="020F0502020204030204" pitchFamily="34" charset="0"/>
                <a:ea typeface="Calibri" panose="020F0502020204030204" pitchFamily="34" charset="0"/>
                <a:cs typeface="Calibri" panose="020F0502020204030204" pitchFamily="34" charset="0"/>
              </a:rPr>
              <a:t>Dupont Analysis- ROA &amp; ROE</a:t>
            </a:r>
          </a:p>
        </p:txBody>
      </p:sp>
      <p:graphicFrame>
        <p:nvGraphicFramePr>
          <p:cNvPr id="12" name="Chart 11">
            <a:extLst>
              <a:ext uri="{FF2B5EF4-FFF2-40B4-BE49-F238E27FC236}">
                <a16:creationId xmlns:a16="http://schemas.microsoft.com/office/drawing/2014/main" id="{0510B992-E8A3-4B80-B021-09835D02B516}"/>
              </a:ext>
            </a:extLst>
          </p:cNvPr>
          <p:cNvGraphicFramePr>
            <a:graphicFrameLocks/>
          </p:cNvGraphicFramePr>
          <p:nvPr>
            <p:extLst>
              <p:ext uri="{D42A27DB-BD31-4B8C-83A1-F6EECF244321}">
                <p14:modId xmlns:p14="http://schemas.microsoft.com/office/powerpoint/2010/main" val="678921298"/>
              </p:ext>
            </p:extLst>
          </p:nvPr>
        </p:nvGraphicFramePr>
        <p:xfrm>
          <a:off x="0" y="2254310"/>
          <a:ext cx="2043742" cy="1488052"/>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3">
            <a:extLst>
              <a:ext uri="{FF2B5EF4-FFF2-40B4-BE49-F238E27FC236}">
                <a16:creationId xmlns:a16="http://schemas.microsoft.com/office/drawing/2014/main" id="{2294C153-0349-4E40-BBA5-81FE1F57CCC0}"/>
              </a:ext>
            </a:extLst>
          </p:cNvPr>
          <p:cNvSpPr txBox="1"/>
          <p:nvPr/>
        </p:nvSpPr>
        <p:spPr>
          <a:xfrm>
            <a:off x="302613" y="2008876"/>
            <a:ext cx="1408353" cy="191409"/>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1" i="0" u="none" strike="noStrike" kern="0" cap="none" spc="0" normalizeH="0" baseline="0" noProof="0" dirty="0">
                <a:ln>
                  <a:noFill/>
                </a:ln>
                <a:solidFill>
                  <a:srgbClr val="9400D1"/>
                </a:solidFill>
                <a:effectLst/>
                <a:uLnTx/>
                <a:uFillTx/>
                <a:latin typeface="Aptos Narrow" panose="02110004020202020204"/>
                <a:ea typeface="+mn-ea"/>
                <a:cs typeface="+mn-cs"/>
              </a:rPr>
              <a:t>Revenues (INR Crs.)</a:t>
            </a:r>
          </a:p>
        </p:txBody>
      </p:sp>
      <p:cxnSp>
        <p:nvCxnSpPr>
          <p:cNvPr id="14" name="Straight Connector 13">
            <a:extLst>
              <a:ext uri="{FF2B5EF4-FFF2-40B4-BE49-F238E27FC236}">
                <a16:creationId xmlns:a16="http://schemas.microsoft.com/office/drawing/2014/main" id="{D7EF60F4-1A66-4B83-B093-9524E16A2084}"/>
              </a:ext>
            </a:extLst>
          </p:cNvPr>
          <p:cNvCxnSpPr/>
          <p:nvPr/>
        </p:nvCxnSpPr>
        <p:spPr>
          <a:xfrm flipV="1">
            <a:off x="155439" y="2022202"/>
            <a:ext cx="1655220" cy="5216"/>
          </a:xfrm>
          <a:prstGeom prst="line">
            <a:avLst/>
          </a:prstGeom>
          <a:noFill/>
          <a:ln w="12700" cap="flat" cmpd="sng" algn="ctr">
            <a:solidFill>
              <a:srgbClr val="AE47FB"/>
            </a:solidFill>
            <a:prstDash val="solid"/>
            <a:miter lim="800000"/>
          </a:ln>
          <a:effectLst/>
        </p:spPr>
      </p:cxnSp>
      <p:sp>
        <p:nvSpPr>
          <p:cNvPr id="15" name="TextBox 5">
            <a:extLst>
              <a:ext uri="{FF2B5EF4-FFF2-40B4-BE49-F238E27FC236}">
                <a16:creationId xmlns:a16="http://schemas.microsoft.com/office/drawing/2014/main" id="{D4399ED8-9CF3-4305-B5C5-656E2C11532C}"/>
              </a:ext>
            </a:extLst>
          </p:cNvPr>
          <p:cNvSpPr txBox="1"/>
          <p:nvPr/>
        </p:nvSpPr>
        <p:spPr>
          <a:xfrm>
            <a:off x="2770448" y="1995839"/>
            <a:ext cx="1416162" cy="195219"/>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1" i="0" u="none" strike="noStrike" kern="0" cap="none" spc="0" normalizeH="0" baseline="0" noProof="0" dirty="0">
                <a:ln>
                  <a:noFill/>
                </a:ln>
                <a:solidFill>
                  <a:srgbClr val="9400D1"/>
                </a:solidFill>
                <a:effectLst/>
                <a:uLnTx/>
                <a:uFillTx/>
                <a:latin typeface="Aptos Narrow" panose="02110004020202020204"/>
                <a:ea typeface="+mn-ea"/>
                <a:cs typeface="+mn-cs"/>
              </a:rPr>
              <a:t>Net Profit (INR Crs</a:t>
            </a:r>
            <a:r>
              <a:rPr kumimoji="0" lang="en-IN" sz="1050" b="1" i="0" u="none" strike="noStrike" kern="0" cap="none" spc="0" normalizeH="0" baseline="0" noProof="0" dirty="0">
                <a:ln>
                  <a:noFill/>
                </a:ln>
                <a:solidFill>
                  <a:srgbClr val="AE47FB"/>
                </a:solidFill>
                <a:effectLst/>
                <a:uLnTx/>
                <a:uFillTx/>
                <a:latin typeface="Aptos Narrow" panose="02110004020202020204"/>
                <a:ea typeface="+mn-ea"/>
                <a:cs typeface="+mn-cs"/>
              </a:rPr>
              <a:t>.)</a:t>
            </a:r>
          </a:p>
        </p:txBody>
      </p:sp>
      <p:sp>
        <p:nvSpPr>
          <p:cNvPr id="18" name="TextBox 6">
            <a:extLst>
              <a:ext uri="{FF2B5EF4-FFF2-40B4-BE49-F238E27FC236}">
                <a16:creationId xmlns:a16="http://schemas.microsoft.com/office/drawing/2014/main" id="{F4D0DD72-8BF4-4842-98D3-089DD80C2416}"/>
              </a:ext>
            </a:extLst>
          </p:cNvPr>
          <p:cNvSpPr txBox="1"/>
          <p:nvPr/>
        </p:nvSpPr>
        <p:spPr>
          <a:xfrm>
            <a:off x="4924779" y="2005975"/>
            <a:ext cx="1954356" cy="207968"/>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1" i="0" u="none" strike="noStrike" kern="0" cap="none" spc="0" normalizeH="0" baseline="0" noProof="0" dirty="0">
                <a:ln>
                  <a:noFill/>
                </a:ln>
                <a:solidFill>
                  <a:srgbClr val="9400D1"/>
                </a:solidFill>
                <a:effectLst/>
                <a:uLnTx/>
                <a:uFillTx/>
                <a:latin typeface="Aptos Narrow" panose="02110004020202020204"/>
                <a:ea typeface="+mn-ea"/>
                <a:cs typeface="+mn-cs"/>
              </a:rPr>
              <a:t>Average Total Assets (INR Crs.)</a:t>
            </a:r>
          </a:p>
        </p:txBody>
      </p:sp>
      <p:graphicFrame>
        <p:nvGraphicFramePr>
          <p:cNvPr id="19" name="Chart 18">
            <a:extLst>
              <a:ext uri="{FF2B5EF4-FFF2-40B4-BE49-F238E27FC236}">
                <a16:creationId xmlns:a16="http://schemas.microsoft.com/office/drawing/2014/main" id="{D87065B7-24B4-4E50-944E-93D2F21FE97B}"/>
              </a:ext>
            </a:extLst>
          </p:cNvPr>
          <p:cNvGraphicFramePr>
            <a:graphicFrameLocks/>
          </p:cNvGraphicFramePr>
          <p:nvPr>
            <p:extLst>
              <p:ext uri="{D42A27DB-BD31-4B8C-83A1-F6EECF244321}">
                <p14:modId xmlns:p14="http://schemas.microsoft.com/office/powerpoint/2010/main" val="795997327"/>
              </p:ext>
            </p:extLst>
          </p:nvPr>
        </p:nvGraphicFramePr>
        <p:xfrm>
          <a:off x="2320653" y="2265825"/>
          <a:ext cx="2119633" cy="14918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FBFC2B91-1D23-4974-9F92-5F86D1D4D251}"/>
              </a:ext>
            </a:extLst>
          </p:cNvPr>
          <p:cNvGraphicFramePr>
            <a:graphicFrameLocks/>
          </p:cNvGraphicFramePr>
          <p:nvPr>
            <p:extLst>
              <p:ext uri="{D42A27DB-BD31-4B8C-83A1-F6EECF244321}">
                <p14:modId xmlns:p14="http://schemas.microsoft.com/office/powerpoint/2010/main" val="2644133594"/>
              </p:ext>
            </p:extLst>
          </p:nvPr>
        </p:nvGraphicFramePr>
        <p:xfrm>
          <a:off x="4767647" y="2245842"/>
          <a:ext cx="2052547" cy="149376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36C91E0F-2235-48E2-9AE4-33E6C4C2AECA}"/>
              </a:ext>
            </a:extLst>
          </p:cNvPr>
          <p:cNvGraphicFramePr>
            <a:graphicFrameLocks/>
          </p:cNvGraphicFramePr>
          <p:nvPr>
            <p:extLst>
              <p:ext uri="{D42A27DB-BD31-4B8C-83A1-F6EECF244321}">
                <p14:modId xmlns:p14="http://schemas.microsoft.com/office/powerpoint/2010/main" val="4036110687"/>
              </p:ext>
            </p:extLst>
          </p:nvPr>
        </p:nvGraphicFramePr>
        <p:xfrm>
          <a:off x="-6730" y="4374531"/>
          <a:ext cx="2067554" cy="1489956"/>
        </p:xfrm>
        <a:graphic>
          <a:graphicData uri="http://schemas.openxmlformats.org/drawingml/2006/chart">
            <c:chart xmlns:c="http://schemas.openxmlformats.org/drawingml/2006/chart" xmlns:r="http://schemas.openxmlformats.org/officeDocument/2006/relationships" r:id="rId7"/>
          </a:graphicData>
        </a:graphic>
      </p:graphicFrame>
      <p:sp>
        <p:nvSpPr>
          <p:cNvPr id="22" name="TextBox 10">
            <a:extLst>
              <a:ext uri="{FF2B5EF4-FFF2-40B4-BE49-F238E27FC236}">
                <a16:creationId xmlns:a16="http://schemas.microsoft.com/office/drawing/2014/main" id="{71DF1060-0BC7-4B3D-8DF8-9F78DF1CB120}"/>
              </a:ext>
            </a:extLst>
          </p:cNvPr>
          <p:cNvSpPr txBox="1"/>
          <p:nvPr/>
        </p:nvSpPr>
        <p:spPr>
          <a:xfrm>
            <a:off x="328163" y="4139706"/>
            <a:ext cx="1408353" cy="18188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1" i="0" u="none" strike="noStrike" kern="0" cap="none" spc="0" normalizeH="0" baseline="0" noProof="0" dirty="0">
                <a:ln>
                  <a:noFill/>
                </a:ln>
                <a:solidFill>
                  <a:srgbClr val="9400D1"/>
                </a:solidFill>
                <a:effectLst/>
                <a:uLnTx/>
                <a:uFillTx/>
                <a:latin typeface="Aptos Narrow" panose="02110004020202020204"/>
                <a:ea typeface="+mn-ea"/>
                <a:cs typeface="+mn-cs"/>
              </a:rPr>
              <a:t>Return on Equity (%)</a:t>
            </a:r>
          </a:p>
        </p:txBody>
      </p:sp>
      <p:sp>
        <p:nvSpPr>
          <p:cNvPr id="23" name="TextBox 11">
            <a:extLst>
              <a:ext uri="{FF2B5EF4-FFF2-40B4-BE49-F238E27FC236}">
                <a16:creationId xmlns:a16="http://schemas.microsoft.com/office/drawing/2014/main" id="{F64C83BB-9BBA-4790-923C-0DEA3E64720E}"/>
              </a:ext>
            </a:extLst>
          </p:cNvPr>
          <p:cNvSpPr txBox="1"/>
          <p:nvPr/>
        </p:nvSpPr>
        <p:spPr>
          <a:xfrm>
            <a:off x="2801499" y="4114803"/>
            <a:ext cx="1414257" cy="206650"/>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1" i="0" u="none" strike="noStrike" kern="0" cap="none" spc="0" normalizeH="0" baseline="0" noProof="0" dirty="0">
                <a:ln>
                  <a:noFill/>
                </a:ln>
                <a:solidFill>
                  <a:srgbClr val="9400D1"/>
                </a:solidFill>
                <a:effectLst/>
                <a:uLnTx/>
                <a:uFillTx/>
                <a:latin typeface="Aptos Narrow" panose="02110004020202020204"/>
                <a:ea typeface="+mn-ea"/>
                <a:cs typeface="+mn-cs"/>
              </a:rPr>
              <a:t>Return on Asset (%)</a:t>
            </a:r>
          </a:p>
        </p:txBody>
      </p:sp>
      <p:graphicFrame>
        <p:nvGraphicFramePr>
          <p:cNvPr id="24" name="Chart 23">
            <a:extLst>
              <a:ext uri="{FF2B5EF4-FFF2-40B4-BE49-F238E27FC236}">
                <a16:creationId xmlns:a16="http://schemas.microsoft.com/office/drawing/2014/main" id="{7C51BB85-4A89-4C8D-B2D6-64939D1C8B79}"/>
              </a:ext>
            </a:extLst>
          </p:cNvPr>
          <p:cNvGraphicFramePr>
            <a:graphicFrameLocks/>
          </p:cNvGraphicFramePr>
          <p:nvPr>
            <p:extLst>
              <p:ext uri="{D42A27DB-BD31-4B8C-83A1-F6EECF244321}">
                <p14:modId xmlns:p14="http://schemas.microsoft.com/office/powerpoint/2010/main" val="1926128356"/>
              </p:ext>
            </p:extLst>
          </p:nvPr>
        </p:nvGraphicFramePr>
        <p:xfrm>
          <a:off x="2333078" y="4383705"/>
          <a:ext cx="2106298" cy="1491861"/>
        </p:xfrm>
        <a:graphic>
          <a:graphicData uri="http://schemas.openxmlformats.org/drawingml/2006/chart">
            <c:chart xmlns:c="http://schemas.openxmlformats.org/drawingml/2006/chart" xmlns:r="http://schemas.openxmlformats.org/officeDocument/2006/relationships" r:id="rId8"/>
          </a:graphicData>
        </a:graphic>
      </p:graphicFrame>
      <p:sp>
        <p:nvSpPr>
          <p:cNvPr id="25" name="TextBox 13">
            <a:extLst>
              <a:ext uri="{FF2B5EF4-FFF2-40B4-BE49-F238E27FC236}">
                <a16:creationId xmlns:a16="http://schemas.microsoft.com/office/drawing/2014/main" id="{ABA428AC-8953-43D0-84BD-FC976F70D548}"/>
              </a:ext>
            </a:extLst>
          </p:cNvPr>
          <p:cNvSpPr txBox="1"/>
          <p:nvPr/>
        </p:nvSpPr>
        <p:spPr>
          <a:xfrm>
            <a:off x="5212734" y="4104995"/>
            <a:ext cx="1406600" cy="185695"/>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50" b="1" i="0" u="none" strike="noStrike" kern="0" cap="none" spc="0" normalizeH="0" baseline="0" noProof="0" dirty="0">
                <a:ln>
                  <a:noFill/>
                </a:ln>
                <a:solidFill>
                  <a:srgbClr val="9400D1"/>
                </a:solidFill>
                <a:effectLst/>
                <a:uLnTx/>
                <a:uFillTx/>
                <a:latin typeface="Aptos Narrow" panose="02110004020202020204"/>
                <a:ea typeface="+mn-ea"/>
                <a:cs typeface="+mn-cs"/>
              </a:rPr>
              <a:t>Financial Leverage</a:t>
            </a:r>
          </a:p>
        </p:txBody>
      </p:sp>
      <p:graphicFrame>
        <p:nvGraphicFramePr>
          <p:cNvPr id="26" name="Chart 25">
            <a:extLst>
              <a:ext uri="{FF2B5EF4-FFF2-40B4-BE49-F238E27FC236}">
                <a16:creationId xmlns:a16="http://schemas.microsoft.com/office/drawing/2014/main" id="{3AC1FDF4-A99F-449A-A98C-E51EF646A6BE}"/>
              </a:ext>
            </a:extLst>
          </p:cNvPr>
          <p:cNvGraphicFramePr>
            <a:graphicFrameLocks/>
          </p:cNvGraphicFramePr>
          <p:nvPr>
            <p:extLst>
              <p:ext uri="{D42A27DB-BD31-4B8C-83A1-F6EECF244321}">
                <p14:modId xmlns:p14="http://schemas.microsoft.com/office/powerpoint/2010/main" val="2877530357"/>
              </p:ext>
            </p:extLst>
          </p:nvPr>
        </p:nvGraphicFramePr>
        <p:xfrm>
          <a:off x="4767559" y="4386807"/>
          <a:ext cx="2048090" cy="1495671"/>
        </p:xfrm>
        <a:graphic>
          <a:graphicData uri="http://schemas.openxmlformats.org/drawingml/2006/chart">
            <c:chart xmlns:c="http://schemas.openxmlformats.org/drawingml/2006/chart" xmlns:r="http://schemas.openxmlformats.org/officeDocument/2006/relationships" r:id="rId9"/>
          </a:graphicData>
        </a:graphic>
      </p:graphicFrame>
      <p:cxnSp>
        <p:nvCxnSpPr>
          <p:cNvPr id="27" name="Straight Connector 26">
            <a:extLst>
              <a:ext uri="{FF2B5EF4-FFF2-40B4-BE49-F238E27FC236}">
                <a16:creationId xmlns:a16="http://schemas.microsoft.com/office/drawing/2014/main" id="{D2519952-843D-4E38-9E07-DAA2F3E934D0}"/>
              </a:ext>
            </a:extLst>
          </p:cNvPr>
          <p:cNvCxnSpPr/>
          <p:nvPr/>
        </p:nvCxnSpPr>
        <p:spPr>
          <a:xfrm flipV="1">
            <a:off x="2569599" y="2015640"/>
            <a:ext cx="1684743" cy="3311"/>
          </a:xfrm>
          <a:prstGeom prst="line">
            <a:avLst/>
          </a:prstGeom>
          <a:noFill/>
          <a:ln w="12700" cap="flat" cmpd="sng" algn="ctr">
            <a:solidFill>
              <a:srgbClr val="AE47FB"/>
            </a:solidFill>
            <a:prstDash val="solid"/>
            <a:miter lim="800000"/>
          </a:ln>
          <a:effectLst/>
        </p:spPr>
      </p:cxnSp>
      <p:cxnSp>
        <p:nvCxnSpPr>
          <p:cNvPr id="28" name="Straight Connector 27">
            <a:extLst>
              <a:ext uri="{FF2B5EF4-FFF2-40B4-BE49-F238E27FC236}">
                <a16:creationId xmlns:a16="http://schemas.microsoft.com/office/drawing/2014/main" id="{88CD448D-0DED-4950-AB42-57F98DCEAB94}"/>
              </a:ext>
            </a:extLst>
          </p:cNvPr>
          <p:cNvCxnSpPr/>
          <p:nvPr/>
        </p:nvCxnSpPr>
        <p:spPr>
          <a:xfrm flipV="1">
            <a:off x="4988976" y="2017545"/>
            <a:ext cx="1674684" cy="1406"/>
          </a:xfrm>
          <a:prstGeom prst="line">
            <a:avLst/>
          </a:prstGeom>
          <a:noFill/>
          <a:ln w="12700" cap="flat" cmpd="sng" algn="ctr">
            <a:solidFill>
              <a:srgbClr val="AE47FB"/>
            </a:solidFill>
            <a:prstDash val="solid"/>
            <a:miter lim="800000"/>
          </a:ln>
          <a:effectLst/>
        </p:spPr>
      </p:cxnSp>
      <p:cxnSp>
        <p:nvCxnSpPr>
          <p:cNvPr id="29" name="Straight Connector 28">
            <a:extLst>
              <a:ext uri="{FF2B5EF4-FFF2-40B4-BE49-F238E27FC236}">
                <a16:creationId xmlns:a16="http://schemas.microsoft.com/office/drawing/2014/main" id="{F8220037-3B84-47C8-A2AD-4CEF7BDFBC75}"/>
              </a:ext>
            </a:extLst>
          </p:cNvPr>
          <p:cNvCxnSpPr/>
          <p:nvPr/>
        </p:nvCxnSpPr>
        <p:spPr>
          <a:xfrm flipV="1">
            <a:off x="200525" y="4140468"/>
            <a:ext cx="1668555" cy="1406"/>
          </a:xfrm>
          <a:prstGeom prst="line">
            <a:avLst/>
          </a:prstGeom>
          <a:noFill/>
          <a:ln w="12700" cap="flat" cmpd="sng" algn="ctr">
            <a:solidFill>
              <a:srgbClr val="AE47FB"/>
            </a:solidFill>
            <a:prstDash val="solid"/>
            <a:miter lim="800000"/>
          </a:ln>
          <a:effectLst/>
        </p:spPr>
      </p:cxnSp>
      <p:cxnSp>
        <p:nvCxnSpPr>
          <p:cNvPr id="30" name="Straight Connector 29">
            <a:extLst>
              <a:ext uri="{FF2B5EF4-FFF2-40B4-BE49-F238E27FC236}">
                <a16:creationId xmlns:a16="http://schemas.microsoft.com/office/drawing/2014/main" id="{F7DC03E2-E80A-4EA7-9F6A-82C7ED7A8C49}"/>
              </a:ext>
            </a:extLst>
          </p:cNvPr>
          <p:cNvCxnSpPr/>
          <p:nvPr/>
        </p:nvCxnSpPr>
        <p:spPr>
          <a:xfrm flipV="1">
            <a:off x="2563885" y="4141315"/>
            <a:ext cx="1703793" cy="0"/>
          </a:xfrm>
          <a:prstGeom prst="line">
            <a:avLst/>
          </a:prstGeom>
          <a:noFill/>
          <a:ln w="12700" cap="flat" cmpd="sng" algn="ctr">
            <a:solidFill>
              <a:srgbClr val="AE47FB"/>
            </a:solidFill>
            <a:prstDash val="solid"/>
            <a:miter lim="800000"/>
          </a:ln>
          <a:effectLst/>
        </p:spPr>
      </p:cxnSp>
      <p:cxnSp>
        <p:nvCxnSpPr>
          <p:cNvPr id="31" name="Straight Connector 30">
            <a:extLst>
              <a:ext uri="{FF2B5EF4-FFF2-40B4-BE49-F238E27FC236}">
                <a16:creationId xmlns:a16="http://schemas.microsoft.com/office/drawing/2014/main" id="{03E40BE6-BDB2-4542-B5C1-8B6FC2941A3D}"/>
              </a:ext>
            </a:extLst>
          </p:cNvPr>
          <p:cNvCxnSpPr/>
          <p:nvPr/>
        </p:nvCxnSpPr>
        <p:spPr>
          <a:xfrm flipV="1">
            <a:off x="4965482" y="4113163"/>
            <a:ext cx="1689924" cy="0"/>
          </a:xfrm>
          <a:prstGeom prst="line">
            <a:avLst/>
          </a:prstGeom>
          <a:noFill/>
          <a:ln w="12700" cap="flat" cmpd="sng" algn="ctr">
            <a:solidFill>
              <a:srgbClr val="AE47FB"/>
            </a:solidFill>
            <a:prstDash val="solid"/>
            <a:miter lim="800000"/>
          </a:ln>
          <a:effectLst/>
        </p:spPr>
      </p:cxnSp>
      <p:sp>
        <p:nvSpPr>
          <p:cNvPr id="33" name="TextBox 32">
            <a:extLst>
              <a:ext uri="{FF2B5EF4-FFF2-40B4-BE49-F238E27FC236}">
                <a16:creationId xmlns:a16="http://schemas.microsoft.com/office/drawing/2014/main" id="{BEA4E4E2-6358-DEFB-20E7-AD80E9710E16}"/>
              </a:ext>
            </a:extLst>
          </p:cNvPr>
          <p:cNvSpPr txBox="1"/>
          <p:nvPr/>
        </p:nvSpPr>
        <p:spPr>
          <a:xfrm>
            <a:off x="0" y="1679477"/>
            <a:ext cx="4392930" cy="276999"/>
          </a:xfrm>
          <a:prstGeom prst="rect">
            <a:avLst/>
          </a:prstGeom>
          <a:noFill/>
        </p:spPr>
        <p:txBody>
          <a:bodyPr wrap="square">
            <a:spAutoFit/>
          </a:bodyPr>
          <a:lstStyle/>
          <a:p>
            <a:r>
              <a:rPr lang="en-IN" sz="1200" b="1" i="0" u="none" strike="noStrike" dirty="0">
                <a:solidFill>
                  <a:srgbClr val="9400D1"/>
                </a:solidFill>
                <a:effectLst/>
                <a:latin typeface="calibri" panose="020F0502020204030204" pitchFamily="34" charset="0"/>
              </a:rPr>
              <a:t>Financial Summary</a:t>
            </a:r>
            <a:r>
              <a:rPr lang="en-IN" sz="1200" dirty="0">
                <a:solidFill>
                  <a:srgbClr val="9400D1"/>
                </a:solidFill>
              </a:rPr>
              <a:t> </a:t>
            </a:r>
          </a:p>
        </p:txBody>
      </p:sp>
      <p:graphicFrame>
        <p:nvGraphicFramePr>
          <p:cNvPr id="43" name="Table 42">
            <a:extLst>
              <a:ext uri="{FF2B5EF4-FFF2-40B4-BE49-F238E27FC236}">
                <a16:creationId xmlns:a16="http://schemas.microsoft.com/office/drawing/2014/main" id="{A8AE5958-60C6-F24E-8810-5C5DF6CC9411}"/>
              </a:ext>
            </a:extLst>
          </p:cNvPr>
          <p:cNvGraphicFramePr>
            <a:graphicFrameLocks noGrp="1"/>
          </p:cNvGraphicFramePr>
          <p:nvPr>
            <p:extLst>
              <p:ext uri="{D42A27DB-BD31-4B8C-83A1-F6EECF244321}">
                <p14:modId xmlns:p14="http://schemas.microsoft.com/office/powerpoint/2010/main" val="1184768368"/>
              </p:ext>
            </p:extLst>
          </p:nvPr>
        </p:nvGraphicFramePr>
        <p:xfrm>
          <a:off x="-1" y="6138129"/>
          <a:ext cx="6858002" cy="3561842"/>
        </p:xfrm>
        <a:graphic>
          <a:graphicData uri="http://schemas.openxmlformats.org/drawingml/2006/table">
            <a:tbl>
              <a:tblPr/>
              <a:tblGrid>
                <a:gridCol w="2471958">
                  <a:extLst>
                    <a:ext uri="{9D8B030D-6E8A-4147-A177-3AD203B41FA5}">
                      <a16:colId xmlns:a16="http://schemas.microsoft.com/office/drawing/2014/main" val="1549327595"/>
                    </a:ext>
                  </a:extLst>
                </a:gridCol>
                <a:gridCol w="692534">
                  <a:extLst>
                    <a:ext uri="{9D8B030D-6E8A-4147-A177-3AD203B41FA5}">
                      <a16:colId xmlns:a16="http://schemas.microsoft.com/office/drawing/2014/main" val="3564600855"/>
                    </a:ext>
                  </a:extLst>
                </a:gridCol>
                <a:gridCol w="615585">
                  <a:extLst>
                    <a:ext uri="{9D8B030D-6E8A-4147-A177-3AD203B41FA5}">
                      <a16:colId xmlns:a16="http://schemas.microsoft.com/office/drawing/2014/main" val="3697818914"/>
                    </a:ext>
                  </a:extLst>
                </a:gridCol>
                <a:gridCol w="615585">
                  <a:extLst>
                    <a:ext uri="{9D8B030D-6E8A-4147-A177-3AD203B41FA5}">
                      <a16:colId xmlns:a16="http://schemas.microsoft.com/office/drawing/2014/main" val="1349045132"/>
                    </a:ext>
                  </a:extLst>
                </a:gridCol>
                <a:gridCol w="615585">
                  <a:extLst>
                    <a:ext uri="{9D8B030D-6E8A-4147-A177-3AD203B41FA5}">
                      <a16:colId xmlns:a16="http://schemas.microsoft.com/office/drawing/2014/main" val="916038298"/>
                    </a:ext>
                  </a:extLst>
                </a:gridCol>
                <a:gridCol w="615585">
                  <a:extLst>
                    <a:ext uri="{9D8B030D-6E8A-4147-A177-3AD203B41FA5}">
                      <a16:colId xmlns:a16="http://schemas.microsoft.com/office/drawing/2014/main" val="2823234764"/>
                    </a:ext>
                  </a:extLst>
                </a:gridCol>
                <a:gridCol w="615585">
                  <a:extLst>
                    <a:ext uri="{9D8B030D-6E8A-4147-A177-3AD203B41FA5}">
                      <a16:colId xmlns:a16="http://schemas.microsoft.com/office/drawing/2014/main" val="2625026773"/>
                    </a:ext>
                  </a:extLst>
                </a:gridCol>
                <a:gridCol w="615585">
                  <a:extLst>
                    <a:ext uri="{9D8B030D-6E8A-4147-A177-3AD203B41FA5}">
                      <a16:colId xmlns:a16="http://schemas.microsoft.com/office/drawing/2014/main" val="3302754708"/>
                    </a:ext>
                  </a:extLst>
                </a:gridCol>
              </a:tblGrid>
              <a:tr h="182299">
                <a:tc gridSpan="8">
                  <a:txBody>
                    <a:bodyPr/>
                    <a:lstStyle/>
                    <a:p>
                      <a:pPr algn="ctr" fontAlgn="b"/>
                      <a:r>
                        <a:rPr lang="en-IN" sz="1000" b="1" i="0" u="none" strike="noStrike" dirty="0">
                          <a:solidFill>
                            <a:srgbClr val="FFFFFF"/>
                          </a:solidFill>
                          <a:effectLst/>
                          <a:highlight>
                            <a:srgbClr val="A02B93"/>
                          </a:highlight>
                          <a:latin typeface="calibri" panose="020F0502020204030204" pitchFamily="34" charset="0"/>
                        </a:rPr>
                        <a:t>Return on Equity (ROE)</a:t>
                      </a:r>
                    </a:p>
                  </a:txBody>
                  <a:tcPr marL="6634" marR="6634" marT="6634" marB="0" anchor="b">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a:noFill/>
                    </a:lnB>
                    <a:solidFill>
                      <a:srgbClr val="A02B93"/>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89412779"/>
                  </a:ext>
                </a:extLst>
              </a:tr>
              <a:tr h="168276">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w="12700" cap="flat" cmpd="sng" algn="ctr">
                      <a:solidFill>
                        <a:srgbClr val="A02B93"/>
                      </a:solidFill>
                      <a:prstDash val="solid"/>
                      <a:round/>
                      <a:headEnd type="none" w="med" len="med"/>
                      <a:tailEnd type="none" w="med" len="med"/>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Mar-18</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Mar-19</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Mar-20</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Mar-21</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Mar-22</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Mar-23</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Mar-24</a:t>
                      </a:r>
                    </a:p>
                  </a:txBody>
                  <a:tcPr marL="6634" marR="6634" marT="6634" marB="0" anchor="b">
                    <a:lnL>
                      <a:noFill/>
                    </a:lnL>
                    <a:lnR w="12700" cap="flat" cmpd="sng" algn="ctr">
                      <a:solidFill>
                        <a:srgbClr val="A02B93"/>
                      </a:solidFill>
                      <a:prstDash val="solid"/>
                      <a:round/>
                      <a:headEnd type="none" w="med" len="med"/>
                      <a:tailEnd type="none" w="med" len="med"/>
                    </a:lnR>
                    <a:lnT>
                      <a:noFill/>
                    </a:lnT>
                    <a:lnB w="12700" cap="flat" cmpd="sng" algn="ctr">
                      <a:solidFill>
                        <a:srgbClr val="A02B93"/>
                      </a:solidFill>
                      <a:prstDash val="solid"/>
                      <a:round/>
                      <a:headEnd type="none" w="med" len="med"/>
                      <a:tailEnd type="none" w="med" len="med"/>
                    </a:lnB>
                    <a:solidFill>
                      <a:srgbClr val="F9EBF7"/>
                    </a:solidFill>
                  </a:tcPr>
                </a:tc>
                <a:extLst>
                  <a:ext uri="{0D108BD9-81ED-4DB2-BD59-A6C34878D82A}">
                    <a16:rowId xmlns:a16="http://schemas.microsoft.com/office/drawing/2014/main" val="93299005"/>
                  </a:ext>
                </a:extLst>
              </a:tr>
              <a:tr h="168276">
                <a:tc>
                  <a:txBody>
                    <a:bodyPr/>
                    <a:lstStyle/>
                    <a:p>
                      <a:pPr algn="l" fontAlgn="b"/>
                      <a:r>
                        <a:rPr lang="en-IN" sz="950" b="0" i="0" u="none" strike="noStrike" dirty="0">
                          <a:solidFill>
                            <a:srgbClr val="000000"/>
                          </a:solidFill>
                          <a:effectLst/>
                          <a:latin typeface="calibri" panose="020F0502020204030204" pitchFamily="34" charset="0"/>
                        </a:rPr>
                        <a:t>Net Profit</a:t>
                      </a:r>
                    </a:p>
                  </a:txBody>
                  <a:tcPr marL="6634" marR="6634" marT="6634" marB="0" anchor="b">
                    <a:lnL w="12700" cap="flat" cmpd="sng" algn="ctr">
                      <a:solidFill>
                        <a:srgbClr val="A02B93"/>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723.9</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679.8</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476.4</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350.2</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638.6</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1,104.6</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1,721.9</a:t>
                      </a:r>
                    </a:p>
                  </a:txBody>
                  <a:tcPr marL="6634" marR="6634" marT="6634" marB="0" anchor="b">
                    <a:lnL>
                      <a:noFill/>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540147508"/>
                  </a:ext>
                </a:extLst>
              </a:tr>
              <a:tr h="168276">
                <a:tc>
                  <a:txBody>
                    <a:bodyPr/>
                    <a:lstStyle/>
                    <a:p>
                      <a:pPr algn="l" fontAlgn="b"/>
                      <a:r>
                        <a:rPr lang="en-IN" sz="950" b="0" i="0" u="none" strike="noStrike" dirty="0">
                          <a:solidFill>
                            <a:srgbClr val="000000"/>
                          </a:solidFill>
                          <a:effectLst/>
                          <a:latin typeface="calibri" panose="020F0502020204030204" pitchFamily="34" charset="0"/>
                        </a:rPr>
                        <a:t>Average Shareholder Equity</a:t>
                      </a:r>
                    </a:p>
                  </a:txBody>
                  <a:tcPr marL="6634" marR="6634" marT="6634" marB="0" anchor="b">
                    <a:lnL w="12700" cap="flat" cmpd="sng" algn="ctr">
                      <a:solidFill>
                        <a:srgbClr val="A02B93"/>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8,533.3</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9,908.3</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9,984.9</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10,686.6</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11,597.6</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12,315.0</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13,390.0</a:t>
                      </a:r>
                    </a:p>
                  </a:txBody>
                  <a:tcPr marL="6634" marR="6634" marT="6634" marB="0" anchor="b">
                    <a:lnL>
                      <a:noFill/>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269932480"/>
                  </a:ext>
                </a:extLst>
              </a:tr>
              <a:tr h="168276">
                <a:tc>
                  <a:txBody>
                    <a:bodyPr/>
                    <a:lstStyle/>
                    <a:p>
                      <a:pPr algn="l" fontAlgn="b"/>
                      <a:r>
                        <a:rPr lang="en-IN" sz="950" b="1" i="0" u="none" strike="noStrike" dirty="0">
                          <a:solidFill>
                            <a:srgbClr val="000000"/>
                          </a:solidFill>
                          <a:effectLst/>
                          <a:highlight>
                            <a:srgbClr val="F2CEEF"/>
                          </a:highlight>
                          <a:latin typeface="calibri" panose="020F0502020204030204" pitchFamily="34" charset="0"/>
                        </a:rPr>
                        <a:t>Return on Equity</a:t>
                      </a:r>
                    </a:p>
                  </a:txBody>
                  <a:tcPr marL="6634" marR="6634" marT="6634" marB="0" anchor="b">
                    <a:lnL w="12700" cap="flat" cmpd="sng" algn="ctr">
                      <a:solidFill>
                        <a:srgbClr val="A02B93"/>
                      </a:solidFill>
                      <a:prstDash val="solid"/>
                      <a:round/>
                      <a:headEnd type="none" w="med" len="med"/>
                      <a:tailEnd type="none" w="med" len="med"/>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8.48%</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6.86%</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4.77%</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3.28%</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5.51%</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8.97%</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12.86%</a:t>
                      </a:r>
                    </a:p>
                  </a:txBody>
                  <a:tcPr marL="6634" marR="6634" marT="6634" marB="0" anchor="b">
                    <a:lnL>
                      <a:noFill/>
                    </a:lnL>
                    <a:lnR w="12700" cap="flat" cmpd="sng" algn="ctr">
                      <a:solidFill>
                        <a:srgbClr val="A02B93"/>
                      </a:solidFill>
                      <a:prstDash val="solid"/>
                      <a:round/>
                      <a:headEnd type="none" w="med" len="med"/>
                      <a:tailEnd type="none" w="med" len="med"/>
                    </a:lnR>
                    <a:lnT>
                      <a:noFill/>
                    </a:lnT>
                    <a:lnB w="12700" cap="flat" cmpd="sng" algn="ctr">
                      <a:solidFill>
                        <a:srgbClr val="A02B93"/>
                      </a:solidFill>
                      <a:prstDash val="solid"/>
                      <a:round/>
                      <a:headEnd type="none" w="med" len="med"/>
                      <a:tailEnd type="none" w="med" len="med"/>
                    </a:lnB>
                    <a:solidFill>
                      <a:srgbClr val="F2CEEF"/>
                    </a:solidFill>
                  </a:tcPr>
                </a:tc>
                <a:extLst>
                  <a:ext uri="{0D108BD9-81ED-4DB2-BD59-A6C34878D82A}">
                    <a16:rowId xmlns:a16="http://schemas.microsoft.com/office/drawing/2014/main" val="499208924"/>
                  </a:ext>
                </a:extLst>
              </a:tr>
              <a:tr h="168276">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897114047"/>
                  </a:ext>
                </a:extLst>
              </a:tr>
              <a:tr h="182299">
                <a:tc gridSpan="8">
                  <a:txBody>
                    <a:bodyPr/>
                    <a:lstStyle/>
                    <a:p>
                      <a:pPr algn="ctr" fontAlgn="b"/>
                      <a:r>
                        <a:rPr lang="en-IN" sz="1000" b="1" i="0" u="none" strike="noStrike" dirty="0">
                          <a:solidFill>
                            <a:srgbClr val="FFFFFF"/>
                          </a:solidFill>
                          <a:effectLst/>
                          <a:highlight>
                            <a:srgbClr val="A02B93"/>
                          </a:highlight>
                          <a:latin typeface="calibri" panose="020F0502020204030204" pitchFamily="34" charset="0"/>
                        </a:rPr>
                        <a:t>ROE - Dupont Equation</a:t>
                      </a:r>
                    </a:p>
                  </a:txBody>
                  <a:tcPr marL="6634" marR="6634" marT="6634" marB="0" anchor="b">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a:noFill/>
                    </a:lnB>
                    <a:solidFill>
                      <a:srgbClr val="A02B93"/>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321155143"/>
                  </a:ext>
                </a:extLst>
              </a:tr>
              <a:tr h="168276">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w="12700" cap="flat" cmpd="sng" algn="ctr">
                      <a:solidFill>
                        <a:srgbClr val="A02B93"/>
                      </a:solidFill>
                      <a:prstDash val="solid"/>
                      <a:round/>
                      <a:headEnd type="none" w="med" len="med"/>
                      <a:tailEnd type="none" w="med" len="med"/>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Mar-18</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Mar-19</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Mar-20</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Mar-21</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Mar-22</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Mar-23</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Mar-24</a:t>
                      </a:r>
                    </a:p>
                  </a:txBody>
                  <a:tcPr marL="6634" marR="6634" marT="6634" marB="0" anchor="b">
                    <a:lnL>
                      <a:noFill/>
                    </a:lnL>
                    <a:lnR w="12700" cap="flat" cmpd="sng" algn="ctr">
                      <a:solidFill>
                        <a:srgbClr val="A02B93"/>
                      </a:solidFill>
                      <a:prstDash val="solid"/>
                      <a:round/>
                      <a:headEnd type="none" w="med" len="med"/>
                      <a:tailEnd type="none" w="med" len="med"/>
                    </a:lnR>
                    <a:lnT>
                      <a:noFill/>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2930094703"/>
                  </a:ext>
                </a:extLst>
              </a:tr>
              <a:tr h="168276">
                <a:tc>
                  <a:txBody>
                    <a:bodyPr/>
                    <a:lstStyle/>
                    <a:p>
                      <a:pPr algn="l" fontAlgn="b"/>
                      <a:r>
                        <a:rPr lang="en-IN" sz="950" b="0" i="0" u="none" strike="noStrike" dirty="0">
                          <a:solidFill>
                            <a:srgbClr val="000000"/>
                          </a:solidFill>
                          <a:effectLst/>
                          <a:latin typeface="calibri" panose="020F0502020204030204" pitchFamily="34" charset="0"/>
                        </a:rPr>
                        <a:t>Net Profit</a:t>
                      </a:r>
                    </a:p>
                  </a:txBody>
                  <a:tcPr marL="6634" marR="6634" marT="6634" marB="0" anchor="b">
                    <a:lnL w="12700" cap="flat" cmpd="sng" algn="ctr">
                      <a:solidFill>
                        <a:srgbClr val="A02B93"/>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723.9</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679.8</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476.4</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350.2</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638.6</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1,104.6</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1,721.9</a:t>
                      </a:r>
                    </a:p>
                  </a:txBody>
                  <a:tcPr marL="6634" marR="6634" marT="6634" marB="0" anchor="b">
                    <a:lnL>
                      <a:noFill/>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580878554"/>
                  </a:ext>
                </a:extLst>
              </a:tr>
              <a:tr h="168276">
                <a:tc>
                  <a:txBody>
                    <a:bodyPr/>
                    <a:lstStyle/>
                    <a:p>
                      <a:pPr algn="l" fontAlgn="b"/>
                      <a:r>
                        <a:rPr lang="en-IN" sz="950" b="0" i="0" u="none" strike="noStrike" dirty="0">
                          <a:solidFill>
                            <a:srgbClr val="000000"/>
                          </a:solidFill>
                          <a:effectLst/>
                          <a:latin typeface="calibri" panose="020F0502020204030204" pitchFamily="34" charset="0"/>
                        </a:rPr>
                        <a:t>Revenue</a:t>
                      </a:r>
                    </a:p>
                  </a:txBody>
                  <a:tcPr marL="6634" marR="6634" marT="6634" marB="0" anchor="b">
                    <a:lnL w="12700" cap="flat" cmpd="sng" algn="ctr">
                      <a:solidFill>
                        <a:srgbClr val="A02B93"/>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14,842.9</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17,548.8</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16,350.2</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17,397.0</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20,947.6</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24,568.1</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25,377.7</a:t>
                      </a:r>
                    </a:p>
                  </a:txBody>
                  <a:tcPr marL="6634" marR="6634" marT="6634" marB="0" anchor="b">
                    <a:lnL>
                      <a:noFill/>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464631920"/>
                  </a:ext>
                </a:extLst>
              </a:tr>
              <a:tr h="168276">
                <a:tc>
                  <a:txBody>
                    <a:bodyPr/>
                    <a:lstStyle/>
                    <a:p>
                      <a:pPr algn="l" fontAlgn="b"/>
                      <a:r>
                        <a:rPr lang="en-IN" sz="950" b="1" i="0" u="none" strike="noStrike" dirty="0">
                          <a:solidFill>
                            <a:srgbClr val="000000"/>
                          </a:solidFill>
                          <a:effectLst/>
                          <a:highlight>
                            <a:srgbClr val="F2CEEF"/>
                          </a:highlight>
                          <a:latin typeface="calibri" panose="020F0502020204030204" pitchFamily="34" charset="0"/>
                        </a:rPr>
                        <a:t>Net Profit Margin (A)</a:t>
                      </a:r>
                    </a:p>
                  </a:txBody>
                  <a:tcPr marL="6634" marR="6634" marT="6634" marB="0" anchor="b">
                    <a:lnL w="12700" cap="flat" cmpd="sng" algn="ctr">
                      <a:solidFill>
                        <a:srgbClr val="A02B93"/>
                      </a:solidFill>
                      <a:prstDash val="solid"/>
                      <a:round/>
                      <a:headEnd type="none" w="med" len="med"/>
                      <a:tailEnd type="none" w="med" len="med"/>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4.88%</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3.87%</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2.91%</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2.01%</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3.05%</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4.50%</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6.78%</a:t>
                      </a:r>
                    </a:p>
                  </a:txBody>
                  <a:tcPr marL="6634" marR="6634" marT="6634" marB="0" anchor="b">
                    <a:lnL>
                      <a:noFill/>
                    </a:lnL>
                    <a:lnR w="12700" cap="flat" cmpd="sng" algn="ctr">
                      <a:solidFill>
                        <a:srgbClr val="A02B93"/>
                      </a:solidFill>
                      <a:prstDash val="solid"/>
                      <a:round/>
                      <a:headEnd type="none" w="med" len="med"/>
                      <a:tailEnd type="none" w="med" len="med"/>
                    </a:lnR>
                    <a:lnT>
                      <a:noFill/>
                    </a:lnT>
                    <a:lnB>
                      <a:noFill/>
                    </a:lnB>
                    <a:solidFill>
                      <a:srgbClr val="F2CEEF"/>
                    </a:solidFill>
                  </a:tcPr>
                </a:tc>
                <a:extLst>
                  <a:ext uri="{0D108BD9-81ED-4DB2-BD59-A6C34878D82A}">
                    <a16:rowId xmlns:a16="http://schemas.microsoft.com/office/drawing/2014/main" val="2585114636"/>
                  </a:ext>
                </a:extLst>
              </a:tr>
              <a:tr h="168276">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w="12700" cap="flat" cmpd="sng" algn="ctr">
                      <a:solidFill>
                        <a:srgbClr val="A02B93"/>
                      </a:solidFill>
                      <a:prstDash val="solid"/>
                      <a:round/>
                      <a:headEnd type="none" w="med" len="med"/>
                      <a:tailEnd type="none" w="med" len="med"/>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Mar-18</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Mar-19</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Mar-20</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Mar-21</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Mar-22</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Mar-23</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Mar-24</a:t>
                      </a:r>
                    </a:p>
                  </a:txBody>
                  <a:tcPr marL="6634" marR="6634" marT="6634" marB="0" anchor="b">
                    <a:lnL>
                      <a:noFill/>
                    </a:lnL>
                    <a:lnR w="12700" cap="flat" cmpd="sng" algn="ctr">
                      <a:solidFill>
                        <a:srgbClr val="A02B93"/>
                      </a:solidFill>
                      <a:prstDash val="solid"/>
                      <a:round/>
                      <a:headEnd type="none" w="med" len="med"/>
                      <a:tailEnd type="none" w="med" len="med"/>
                    </a:lnR>
                    <a:lnT>
                      <a:noFill/>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3456095517"/>
                  </a:ext>
                </a:extLst>
              </a:tr>
              <a:tr h="168276">
                <a:tc>
                  <a:txBody>
                    <a:bodyPr/>
                    <a:lstStyle/>
                    <a:p>
                      <a:pPr algn="l" fontAlgn="b"/>
                      <a:r>
                        <a:rPr lang="en-IN" sz="950" b="0" i="0" u="none" strike="noStrike" dirty="0">
                          <a:solidFill>
                            <a:srgbClr val="000000"/>
                          </a:solidFill>
                          <a:effectLst/>
                          <a:latin typeface="calibri" panose="020F0502020204030204" pitchFamily="34" charset="0"/>
                        </a:rPr>
                        <a:t>Revenue</a:t>
                      </a:r>
                    </a:p>
                  </a:txBody>
                  <a:tcPr marL="6634" marR="6634" marT="6634" marB="0" anchor="b">
                    <a:lnL w="12700" cap="flat" cmpd="sng" algn="ctr">
                      <a:solidFill>
                        <a:srgbClr val="A02B93"/>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14,842.9</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17,548.8</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16,350.2</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17,397.0</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20,947.6</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24,568.1</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25,377.7</a:t>
                      </a:r>
                    </a:p>
                  </a:txBody>
                  <a:tcPr marL="6634" marR="6634" marT="6634" marB="0" anchor="b">
                    <a:lnL>
                      <a:noFill/>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979220457"/>
                  </a:ext>
                </a:extLst>
              </a:tr>
              <a:tr h="168276">
                <a:tc>
                  <a:txBody>
                    <a:bodyPr/>
                    <a:lstStyle/>
                    <a:p>
                      <a:pPr algn="l" fontAlgn="b"/>
                      <a:r>
                        <a:rPr lang="en-IN" sz="950" b="0" i="0" u="none" strike="noStrike" dirty="0">
                          <a:solidFill>
                            <a:srgbClr val="000000"/>
                          </a:solidFill>
                          <a:effectLst/>
                          <a:latin typeface="calibri" panose="020F0502020204030204" pitchFamily="34" charset="0"/>
                        </a:rPr>
                        <a:t>Average Total Asset</a:t>
                      </a:r>
                    </a:p>
                  </a:txBody>
                  <a:tcPr marL="6634" marR="6634" marT="6634" marB="0" anchor="b">
                    <a:lnL w="12700" cap="flat" cmpd="sng" algn="ctr">
                      <a:solidFill>
                        <a:srgbClr val="A02B93"/>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17,645.4</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20,104.3</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21,678.2</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24,511.0</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26,428.9</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27,164.3</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27,122.3</a:t>
                      </a:r>
                    </a:p>
                  </a:txBody>
                  <a:tcPr marL="6634" marR="6634" marT="6634" marB="0" anchor="b">
                    <a:lnL>
                      <a:noFill/>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1762220127"/>
                  </a:ext>
                </a:extLst>
              </a:tr>
              <a:tr h="168276">
                <a:tc>
                  <a:txBody>
                    <a:bodyPr/>
                    <a:lstStyle/>
                    <a:p>
                      <a:pPr algn="l" fontAlgn="b"/>
                      <a:r>
                        <a:rPr lang="en-IN" sz="950" b="1" i="0" u="none" strike="noStrike" dirty="0">
                          <a:solidFill>
                            <a:srgbClr val="000000"/>
                          </a:solidFill>
                          <a:effectLst/>
                          <a:highlight>
                            <a:srgbClr val="F2CEEF"/>
                          </a:highlight>
                          <a:latin typeface="calibri" panose="020F0502020204030204" pitchFamily="34" charset="0"/>
                        </a:rPr>
                        <a:t>Asset Turnover Ratio (B)</a:t>
                      </a:r>
                    </a:p>
                  </a:txBody>
                  <a:tcPr marL="6634" marR="6634" marT="6634" marB="0" anchor="b">
                    <a:lnL w="12700" cap="flat" cmpd="sng" algn="ctr">
                      <a:solidFill>
                        <a:srgbClr val="A02B93"/>
                      </a:solidFill>
                      <a:prstDash val="solid"/>
                      <a:round/>
                      <a:headEnd type="none" w="med" len="med"/>
                      <a:tailEnd type="none" w="med" len="med"/>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0.8x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0.9x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0.8x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0.7x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0.8x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0.9x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0.9x</a:t>
                      </a:r>
                    </a:p>
                  </a:txBody>
                  <a:tcPr marL="6634" marR="6634" marT="6634" marB="0" anchor="b">
                    <a:lnL>
                      <a:noFill/>
                    </a:lnL>
                    <a:lnR w="12700" cap="flat" cmpd="sng" algn="ctr">
                      <a:solidFill>
                        <a:srgbClr val="A02B93"/>
                      </a:solidFill>
                      <a:prstDash val="solid"/>
                      <a:round/>
                      <a:headEnd type="none" w="med" len="med"/>
                      <a:tailEnd type="none" w="med" len="med"/>
                    </a:lnR>
                    <a:lnT>
                      <a:noFill/>
                    </a:lnT>
                    <a:lnB>
                      <a:noFill/>
                    </a:lnB>
                    <a:solidFill>
                      <a:srgbClr val="F2CEEF"/>
                    </a:solidFill>
                  </a:tcPr>
                </a:tc>
                <a:extLst>
                  <a:ext uri="{0D108BD9-81ED-4DB2-BD59-A6C34878D82A}">
                    <a16:rowId xmlns:a16="http://schemas.microsoft.com/office/drawing/2014/main" val="3346973464"/>
                  </a:ext>
                </a:extLst>
              </a:tr>
              <a:tr h="168276">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w="12700" cap="flat" cmpd="sng" algn="ctr">
                      <a:solidFill>
                        <a:srgbClr val="A02B93"/>
                      </a:solidFill>
                      <a:prstDash val="solid"/>
                      <a:round/>
                      <a:headEnd type="none" w="med" len="med"/>
                      <a:tailEnd type="none" w="med" len="med"/>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Mar-18</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Mar-19</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Mar-20</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Mar-21</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Mar-22</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Mar-23</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Mar-24</a:t>
                      </a:r>
                    </a:p>
                  </a:txBody>
                  <a:tcPr marL="6634" marR="6634" marT="6634" marB="0" anchor="b">
                    <a:lnL>
                      <a:noFill/>
                    </a:lnL>
                    <a:lnR w="12700" cap="flat" cmpd="sng" algn="ctr">
                      <a:solidFill>
                        <a:srgbClr val="A02B93"/>
                      </a:solidFill>
                      <a:prstDash val="solid"/>
                      <a:round/>
                      <a:headEnd type="none" w="med" len="med"/>
                      <a:tailEnd type="none" w="med" len="med"/>
                    </a:lnR>
                    <a:lnT>
                      <a:noFill/>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1957804595"/>
                  </a:ext>
                </a:extLst>
              </a:tr>
              <a:tr h="168276">
                <a:tc>
                  <a:txBody>
                    <a:bodyPr/>
                    <a:lstStyle/>
                    <a:p>
                      <a:pPr algn="l" fontAlgn="b"/>
                      <a:r>
                        <a:rPr lang="en-IN" sz="950" b="0" i="0" u="none" strike="noStrike" dirty="0">
                          <a:solidFill>
                            <a:srgbClr val="000000"/>
                          </a:solidFill>
                          <a:effectLst/>
                          <a:latin typeface="calibri" panose="020F0502020204030204" pitchFamily="34" charset="0"/>
                        </a:rPr>
                        <a:t>Average Total Asset</a:t>
                      </a:r>
                    </a:p>
                  </a:txBody>
                  <a:tcPr marL="6634" marR="6634" marT="6634" marB="0" anchor="b">
                    <a:lnL w="12700" cap="flat" cmpd="sng" algn="ctr">
                      <a:solidFill>
                        <a:srgbClr val="A02B93"/>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17,645.4</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20,104.3</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21,678.2</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24,511.0</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26,428.9</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27,164.3</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27,122.3</a:t>
                      </a:r>
                    </a:p>
                  </a:txBody>
                  <a:tcPr marL="6634" marR="6634" marT="6634" marB="0" anchor="b">
                    <a:lnL>
                      <a:noFill/>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595102631"/>
                  </a:ext>
                </a:extLst>
              </a:tr>
              <a:tr h="168276">
                <a:tc>
                  <a:txBody>
                    <a:bodyPr/>
                    <a:lstStyle/>
                    <a:p>
                      <a:pPr algn="l" fontAlgn="b"/>
                      <a:r>
                        <a:rPr lang="en-IN" sz="950" b="0" i="0" u="none" strike="noStrike" dirty="0">
                          <a:solidFill>
                            <a:srgbClr val="000000"/>
                          </a:solidFill>
                          <a:effectLst/>
                          <a:latin typeface="calibri" panose="020F0502020204030204" pitchFamily="34" charset="0"/>
                        </a:rPr>
                        <a:t>Average Shareholder Equity</a:t>
                      </a:r>
                    </a:p>
                  </a:txBody>
                  <a:tcPr marL="6634" marR="6634" marT="6634" marB="0" anchor="b">
                    <a:lnL w="12700" cap="flat" cmpd="sng" algn="ctr">
                      <a:solidFill>
                        <a:srgbClr val="A02B93"/>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8,533.3</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9,908.3</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9,984.9</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10,686.6</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11,597.6</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12,315.0</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13,390.0</a:t>
                      </a:r>
                    </a:p>
                  </a:txBody>
                  <a:tcPr marL="6634" marR="6634" marT="6634" marB="0" anchor="b">
                    <a:lnL>
                      <a:noFill/>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2572745761"/>
                  </a:ext>
                </a:extLst>
              </a:tr>
              <a:tr h="168276">
                <a:tc>
                  <a:txBody>
                    <a:bodyPr/>
                    <a:lstStyle/>
                    <a:p>
                      <a:pPr algn="l" fontAlgn="b"/>
                      <a:r>
                        <a:rPr lang="en-IN" sz="950" b="1" i="0" u="none" strike="noStrike" dirty="0">
                          <a:solidFill>
                            <a:srgbClr val="000000"/>
                          </a:solidFill>
                          <a:effectLst/>
                          <a:highlight>
                            <a:srgbClr val="F2CEEF"/>
                          </a:highlight>
                          <a:latin typeface="calibri" panose="020F0502020204030204" pitchFamily="34" charset="0"/>
                        </a:rPr>
                        <a:t>Equity Multiplier (C)</a:t>
                      </a:r>
                    </a:p>
                  </a:txBody>
                  <a:tcPr marL="6634" marR="6634" marT="6634" marB="0" anchor="b">
                    <a:lnL w="12700" cap="flat" cmpd="sng" algn="ctr">
                      <a:solidFill>
                        <a:srgbClr val="A02B93"/>
                      </a:solidFill>
                      <a:prstDash val="solid"/>
                      <a:round/>
                      <a:headEnd type="none" w="med" len="med"/>
                      <a:tailEnd type="none" w="med" len="med"/>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2.07x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2.03x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2.17x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2.29x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2.28x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2.21x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2.03x</a:t>
                      </a:r>
                    </a:p>
                  </a:txBody>
                  <a:tcPr marL="6634" marR="6634" marT="6634" marB="0" anchor="b">
                    <a:lnL>
                      <a:noFill/>
                    </a:lnL>
                    <a:lnR w="12700" cap="flat" cmpd="sng" algn="ctr">
                      <a:solidFill>
                        <a:srgbClr val="A02B93"/>
                      </a:solidFill>
                      <a:prstDash val="solid"/>
                      <a:round/>
                      <a:headEnd type="none" w="med" len="med"/>
                      <a:tailEnd type="none" w="med" len="med"/>
                    </a:lnR>
                    <a:lnT>
                      <a:noFill/>
                    </a:lnT>
                    <a:lnB>
                      <a:noFill/>
                    </a:lnB>
                    <a:solidFill>
                      <a:srgbClr val="F2CEEF"/>
                    </a:solidFill>
                  </a:tcPr>
                </a:tc>
                <a:extLst>
                  <a:ext uri="{0D108BD9-81ED-4DB2-BD59-A6C34878D82A}">
                    <a16:rowId xmlns:a16="http://schemas.microsoft.com/office/drawing/2014/main" val="2886053530"/>
                  </a:ext>
                </a:extLst>
              </a:tr>
              <a:tr h="168276">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w="12700" cap="flat" cmpd="sng" algn="ctr">
                      <a:solidFill>
                        <a:srgbClr val="A02B93"/>
                      </a:solidFill>
                      <a:prstDash val="solid"/>
                      <a:round/>
                      <a:headEnd type="none" w="med" len="med"/>
                      <a:tailEnd type="none" w="med" len="med"/>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w="12700" cap="flat" cmpd="sng" algn="ctr">
                      <a:solidFill>
                        <a:srgbClr val="A02B93"/>
                      </a:solidFill>
                      <a:prstDash val="solid"/>
                      <a:round/>
                      <a:headEnd type="none" w="med" len="med"/>
                      <a:tailEnd type="none" w="med" len="med"/>
                    </a:lnR>
                    <a:lnT>
                      <a:noFill/>
                    </a:lnT>
                    <a:lnB>
                      <a:noFill/>
                    </a:lnB>
                    <a:noFill/>
                  </a:tcPr>
                </a:tc>
                <a:extLst>
                  <a:ext uri="{0D108BD9-81ED-4DB2-BD59-A6C34878D82A}">
                    <a16:rowId xmlns:a16="http://schemas.microsoft.com/office/drawing/2014/main" val="1449084135"/>
                  </a:ext>
                </a:extLst>
              </a:tr>
              <a:tr h="168276">
                <a:tc>
                  <a:txBody>
                    <a:bodyPr/>
                    <a:lstStyle/>
                    <a:p>
                      <a:pPr algn="l" fontAlgn="b"/>
                      <a:r>
                        <a:rPr lang="en-US" sz="950" b="1" i="0" u="none" strike="noStrike" dirty="0">
                          <a:solidFill>
                            <a:srgbClr val="000000"/>
                          </a:solidFill>
                          <a:effectLst/>
                          <a:highlight>
                            <a:srgbClr val="F2CEEF"/>
                          </a:highlight>
                          <a:latin typeface="calibri" panose="020F0502020204030204" pitchFamily="34" charset="0"/>
                        </a:rPr>
                        <a:t>Return on Equity (A*B*C)</a:t>
                      </a:r>
                    </a:p>
                  </a:txBody>
                  <a:tcPr marL="6634" marR="6634" marT="6634" marB="0" anchor="b">
                    <a:lnL w="12700" cap="flat" cmpd="sng" algn="ctr">
                      <a:solidFill>
                        <a:srgbClr val="A02B93"/>
                      </a:solidFill>
                      <a:prstDash val="solid"/>
                      <a:round/>
                      <a:headEnd type="none" w="med" len="med"/>
                      <a:tailEnd type="none" w="med" len="med"/>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8.48%</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6.86%</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4.77%</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3.28%</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5.51%</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8.97%</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12.86%</a:t>
                      </a:r>
                    </a:p>
                  </a:txBody>
                  <a:tcPr marL="6634" marR="6634" marT="6634" marB="0" anchor="b">
                    <a:lnL>
                      <a:noFill/>
                    </a:lnL>
                    <a:lnR w="12700" cap="flat" cmpd="sng" algn="ctr">
                      <a:solidFill>
                        <a:srgbClr val="A02B93"/>
                      </a:solidFill>
                      <a:prstDash val="solid"/>
                      <a:round/>
                      <a:headEnd type="none" w="med" len="med"/>
                      <a:tailEnd type="none" w="med" len="med"/>
                    </a:lnR>
                    <a:lnT>
                      <a:noFill/>
                    </a:lnT>
                    <a:lnB w="12700" cap="flat" cmpd="sng" algn="ctr">
                      <a:solidFill>
                        <a:srgbClr val="A02B93"/>
                      </a:solidFill>
                      <a:prstDash val="solid"/>
                      <a:round/>
                      <a:headEnd type="none" w="med" len="med"/>
                      <a:tailEnd type="none" w="med" len="med"/>
                    </a:lnB>
                    <a:solidFill>
                      <a:srgbClr val="F2CEEF"/>
                    </a:solidFill>
                  </a:tcPr>
                </a:tc>
                <a:extLst>
                  <a:ext uri="{0D108BD9-81ED-4DB2-BD59-A6C34878D82A}">
                    <a16:rowId xmlns:a16="http://schemas.microsoft.com/office/drawing/2014/main" val="4283123413"/>
                  </a:ext>
                </a:extLst>
              </a:tr>
            </a:tbl>
          </a:graphicData>
        </a:graphic>
      </p:graphicFrame>
      <p:cxnSp>
        <p:nvCxnSpPr>
          <p:cNvPr id="10" name="Straight Connector 9">
            <a:extLst>
              <a:ext uri="{FF2B5EF4-FFF2-40B4-BE49-F238E27FC236}">
                <a16:creationId xmlns:a16="http://schemas.microsoft.com/office/drawing/2014/main" id="{96933878-D8F7-A24B-FE7F-5E965DC3128A}"/>
              </a:ext>
            </a:extLst>
          </p:cNvPr>
          <p:cNvCxnSpPr>
            <a:cxnSpLocks/>
          </p:cNvCxnSpPr>
          <p:nvPr/>
        </p:nvCxnSpPr>
        <p:spPr>
          <a:xfrm>
            <a:off x="0" y="9699971"/>
            <a:ext cx="6858000" cy="0"/>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0493E6E-ABA2-0460-5814-678C6366D8C8}"/>
              </a:ext>
            </a:extLst>
          </p:cNvPr>
          <p:cNvCxnSpPr>
            <a:cxnSpLocks/>
          </p:cNvCxnSpPr>
          <p:nvPr/>
        </p:nvCxnSpPr>
        <p:spPr>
          <a:xfrm>
            <a:off x="0" y="6987540"/>
            <a:ext cx="6857999" cy="0"/>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6842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932B1E-67FA-DE6A-3E6D-72C83E7B038E}"/>
              </a:ext>
            </a:extLst>
          </p:cNvPr>
          <p:cNvSpPr>
            <a:spLocks noGrp="1"/>
          </p:cNvSpPr>
          <p:nvPr>
            <p:ph type="sldNum" sz="quarter" idx="4"/>
          </p:nvPr>
        </p:nvSpPr>
        <p:spPr/>
        <p:txBody>
          <a:bodyPr/>
          <a:lstStyle/>
          <a:p>
            <a:fld id="{0B7AF327-0163-471E-81B8-86C6B8A35DFA}" type="slidenum">
              <a:rPr lang="en-IN" smtClean="0"/>
              <a:pPr/>
              <a:t>27</a:t>
            </a:fld>
            <a:endParaRPr lang="en-IN" dirty="0"/>
          </a:p>
        </p:txBody>
      </p:sp>
      <p:sp>
        <p:nvSpPr>
          <p:cNvPr id="5" name="Rectangle 4">
            <a:extLst>
              <a:ext uri="{FF2B5EF4-FFF2-40B4-BE49-F238E27FC236}">
                <a16:creationId xmlns:a16="http://schemas.microsoft.com/office/drawing/2014/main" id="{02FC1F49-1903-64BA-B2EB-0D48C44F17CB}"/>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17">
            <a:extLst>
              <a:ext uri="{FF2B5EF4-FFF2-40B4-BE49-F238E27FC236}">
                <a16:creationId xmlns:a16="http://schemas.microsoft.com/office/drawing/2014/main" id="{4F1E6E7E-E3FC-D2D2-5AA3-DDED370A84D8}"/>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3">
            <a:extLst>
              <a:ext uri="{FF2B5EF4-FFF2-40B4-BE49-F238E27FC236}">
                <a16:creationId xmlns:a16="http://schemas.microsoft.com/office/drawing/2014/main" id="{3F545532-44E7-3ED7-281E-CF5BC428B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8" name="Picture 2" descr="Apollo Tyres - Wikipedia">
            <a:extLst>
              <a:ext uri="{FF2B5EF4-FFF2-40B4-BE49-F238E27FC236}">
                <a16:creationId xmlns:a16="http://schemas.microsoft.com/office/drawing/2014/main" id="{B6DBEF15-3062-04C5-F088-47AD51A88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F2BFEECD-79BE-3446-318F-2131B4BA4C2B}"/>
              </a:ext>
            </a:extLst>
          </p:cNvPr>
          <p:cNvGraphicFramePr>
            <a:graphicFrameLocks noGrp="1"/>
          </p:cNvGraphicFramePr>
          <p:nvPr>
            <p:extLst>
              <p:ext uri="{D42A27DB-BD31-4B8C-83A1-F6EECF244321}">
                <p14:modId xmlns:p14="http://schemas.microsoft.com/office/powerpoint/2010/main" val="1166873623"/>
              </p:ext>
            </p:extLst>
          </p:nvPr>
        </p:nvGraphicFramePr>
        <p:xfrm>
          <a:off x="0" y="1128919"/>
          <a:ext cx="6858000" cy="2734869"/>
        </p:xfrm>
        <a:graphic>
          <a:graphicData uri="http://schemas.openxmlformats.org/drawingml/2006/table">
            <a:tbl>
              <a:tblPr/>
              <a:tblGrid>
                <a:gridCol w="2471957">
                  <a:extLst>
                    <a:ext uri="{9D8B030D-6E8A-4147-A177-3AD203B41FA5}">
                      <a16:colId xmlns:a16="http://schemas.microsoft.com/office/drawing/2014/main" val="2129924601"/>
                    </a:ext>
                  </a:extLst>
                </a:gridCol>
                <a:gridCol w="692533">
                  <a:extLst>
                    <a:ext uri="{9D8B030D-6E8A-4147-A177-3AD203B41FA5}">
                      <a16:colId xmlns:a16="http://schemas.microsoft.com/office/drawing/2014/main" val="3908520976"/>
                    </a:ext>
                  </a:extLst>
                </a:gridCol>
                <a:gridCol w="615585">
                  <a:extLst>
                    <a:ext uri="{9D8B030D-6E8A-4147-A177-3AD203B41FA5}">
                      <a16:colId xmlns:a16="http://schemas.microsoft.com/office/drawing/2014/main" val="2609479904"/>
                    </a:ext>
                  </a:extLst>
                </a:gridCol>
                <a:gridCol w="615585">
                  <a:extLst>
                    <a:ext uri="{9D8B030D-6E8A-4147-A177-3AD203B41FA5}">
                      <a16:colId xmlns:a16="http://schemas.microsoft.com/office/drawing/2014/main" val="234348661"/>
                    </a:ext>
                  </a:extLst>
                </a:gridCol>
                <a:gridCol w="615585">
                  <a:extLst>
                    <a:ext uri="{9D8B030D-6E8A-4147-A177-3AD203B41FA5}">
                      <a16:colId xmlns:a16="http://schemas.microsoft.com/office/drawing/2014/main" val="996696205"/>
                    </a:ext>
                  </a:extLst>
                </a:gridCol>
                <a:gridCol w="615585">
                  <a:extLst>
                    <a:ext uri="{9D8B030D-6E8A-4147-A177-3AD203B41FA5}">
                      <a16:colId xmlns:a16="http://schemas.microsoft.com/office/drawing/2014/main" val="888620312"/>
                    </a:ext>
                  </a:extLst>
                </a:gridCol>
                <a:gridCol w="615585">
                  <a:extLst>
                    <a:ext uri="{9D8B030D-6E8A-4147-A177-3AD203B41FA5}">
                      <a16:colId xmlns:a16="http://schemas.microsoft.com/office/drawing/2014/main" val="2833979781"/>
                    </a:ext>
                  </a:extLst>
                </a:gridCol>
                <a:gridCol w="615585">
                  <a:extLst>
                    <a:ext uri="{9D8B030D-6E8A-4147-A177-3AD203B41FA5}">
                      <a16:colId xmlns:a16="http://schemas.microsoft.com/office/drawing/2014/main" val="3317992694"/>
                    </a:ext>
                  </a:extLst>
                </a:gridCol>
              </a:tblGrid>
              <a:tr h="172475">
                <a:tc gridSpan="8">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Return on Asset</a:t>
                      </a:r>
                    </a:p>
                  </a:txBody>
                  <a:tcPr marL="6634" marR="6634" marT="6634" marB="0" anchor="b">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a:noFill/>
                    </a:lnB>
                    <a:solidFill>
                      <a:srgbClr val="A02B93"/>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436721581"/>
                  </a:ext>
                </a:extLst>
              </a:tr>
              <a:tr h="159208">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w="12700" cap="flat" cmpd="sng" algn="ctr">
                      <a:solidFill>
                        <a:srgbClr val="A02B93"/>
                      </a:solidFill>
                      <a:prstDash val="solid"/>
                      <a:round/>
                      <a:headEnd type="none" w="med" len="med"/>
                      <a:tailEnd type="none" w="med" len="med"/>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Mar-18</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Mar-19</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Mar-20</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Mar-21</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Mar-22</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Mar-23</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Mar-24</a:t>
                      </a:r>
                    </a:p>
                  </a:txBody>
                  <a:tcPr marL="6634" marR="6634" marT="6634" marB="0" anchor="b">
                    <a:lnL>
                      <a:noFill/>
                    </a:lnL>
                    <a:lnR w="12700" cap="flat" cmpd="sng" algn="ctr">
                      <a:solidFill>
                        <a:srgbClr val="A02B93"/>
                      </a:solidFill>
                      <a:prstDash val="solid"/>
                      <a:round/>
                      <a:headEnd type="none" w="med" len="med"/>
                      <a:tailEnd type="none" w="med" len="med"/>
                    </a:lnR>
                    <a:lnT>
                      <a:noFill/>
                    </a:lnT>
                    <a:lnB w="12700" cap="flat" cmpd="sng" algn="ctr">
                      <a:solidFill>
                        <a:srgbClr val="A02B93"/>
                      </a:solidFill>
                      <a:prstDash val="solid"/>
                      <a:round/>
                      <a:headEnd type="none" w="med" len="med"/>
                      <a:tailEnd type="none" w="med" len="med"/>
                    </a:lnB>
                    <a:solidFill>
                      <a:srgbClr val="F9EBF7"/>
                    </a:solidFill>
                  </a:tcPr>
                </a:tc>
                <a:extLst>
                  <a:ext uri="{0D108BD9-81ED-4DB2-BD59-A6C34878D82A}">
                    <a16:rowId xmlns:a16="http://schemas.microsoft.com/office/drawing/2014/main" val="2366436979"/>
                  </a:ext>
                </a:extLst>
              </a:tr>
              <a:tr h="159208">
                <a:tc>
                  <a:txBody>
                    <a:bodyPr/>
                    <a:lstStyle/>
                    <a:p>
                      <a:pPr algn="l" fontAlgn="b"/>
                      <a:r>
                        <a:rPr lang="en-IN" sz="950" b="0" i="0" u="none" strike="noStrike" dirty="0">
                          <a:solidFill>
                            <a:srgbClr val="000000"/>
                          </a:solidFill>
                          <a:effectLst/>
                          <a:latin typeface="calibri" panose="020F0502020204030204" pitchFamily="34" charset="0"/>
                        </a:rPr>
                        <a:t>Net Profit</a:t>
                      </a:r>
                    </a:p>
                  </a:txBody>
                  <a:tcPr marL="6634" marR="6634" marT="6634" marB="0" anchor="b">
                    <a:lnL w="12700" cap="flat" cmpd="sng" algn="ctr">
                      <a:solidFill>
                        <a:srgbClr val="A02B93"/>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723.9</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679.8</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476.4</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350.2</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638.6</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1,104.6</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1,721.9</a:t>
                      </a:r>
                    </a:p>
                  </a:txBody>
                  <a:tcPr marL="6634" marR="6634" marT="6634" marB="0" anchor="b">
                    <a:lnL>
                      <a:noFill/>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557089557"/>
                  </a:ext>
                </a:extLst>
              </a:tr>
              <a:tr h="159208">
                <a:tc>
                  <a:txBody>
                    <a:bodyPr/>
                    <a:lstStyle/>
                    <a:p>
                      <a:pPr algn="l" fontAlgn="b"/>
                      <a:r>
                        <a:rPr lang="en-IN" sz="950" b="0" i="0" u="none" strike="noStrike" dirty="0">
                          <a:solidFill>
                            <a:srgbClr val="000000"/>
                          </a:solidFill>
                          <a:effectLst/>
                          <a:latin typeface="calibri" panose="020F0502020204030204" pitchFamily="34" charset="0"/>
                        </a:rPr>
                        <a:t>Average Total Asset</a:t>
                      </a:r>
                    </a:p>
                  </a:txBody>
                  <a:tcPr marL="6634" marR="6634" marT="6634" marB="0" anchor="b">
                    <a:lnL w="12700" cap="flat" cmpd="sng" algn="ctr">
                      <a:solidFill>
                        <a:srgbClr val="A02B93"/>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17,645.4</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20,104.3</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21,678.2</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24,511.0</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26,428.9</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27,164.3</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27,122.3</a:t>
                      </a:r>
                    </a:p>
                  </a:txBody>
                  <a:tcPr marL="6634" marR="6634" marT="6634" marB="0" anchor="b">
                    <a:lnL>
                      <a:noFill/>
                    </a:lnL>
                    <a:lnR w="12700"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1697535730"/>
                  </a:ext>
                </a:extLst>
              </a:tr>
              <a:tr h="159208">
                <a:tc>
                  <a:txBody>
                    <a:bodyPr/>
                    <a:lstStyle/>
                    <a:p>
                      <a:pPr algn="l" fontAlgn="b"/>
                      <a:r>
                        <a:rPr lang="en-IN" sz="950" b="1" i="0" u="none" strike="noStrike" dirty="0">
                          <a:solidFill>
                            <a:srgbClr val="000000"/>
                          </a:solidFill>
                          <a:effectLst/>
                          <a:highlight>
                            <a:srgbClr val="F2CEEF"/>
                          </a:highlight>
                          <a:latin typeface="calibri" panose="020F0502020204030204" pitchFamily="34" charset="0"/>
                        </a:rPr>
                        <a:t>Return on Asset</a:t>
                      </a:r>
                    </a:p>
                  </a:txBody>
                  <a:tcPr marL="6634" marR="6634" marT="6634" marB="0" anchor="b">
                    <a:lnL w="12700" cap="flat" cmpd="sng" algn="ctr">
                      <a:solidFill>
                        <a:srgbClr val="A02B93"/>
                      </a:solidFill>
                      <a:prstDash val="solid"/>
                      <a:round/>
                      <a:headEnd type="none" w="med" len="med"/>
                      <a:tailEnd type="none" w="med" len="med"/>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4.10%</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3.38%</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2.20%</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1.43%</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2.42%</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4.07%</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6.35%</a:t>
                      </a:r>
                    </a:p>
                  </a:txBody>
                  <a:tcPr marL="6634" marR="6634" marT="6634" marB="0" anchor="b">
                    <a:lnL>
                      <a:noFill/>
                    </a:lnL>
                    <a:lnR w="12700" cap="flat" cmpd="sng" algn="ctr">
                      <a:solidFill>
                        <a:srgbClr val="A02B93"/>
                      </a:solidFill>
                      <a:prstDash val="solid"/>
                      <a:round/>
                      <a:headEnd type="none" w="med" len="med"/>
                      <a:tailEnd type="none" w="med" len="med"/>
                    </a:lnR>
                    <a:lnT>
                      <a:noFill/>
                    </a:lnT>
                    <a:lnB>
                      <a:noFill/>
                    </a:lnB>
                    <a:solidFill>
                      <a:srgbClr val="F2CEEF"/>
                    </a:solidFill>
                  </a:tcPr>
                </a:tc>
                <a:extLst>
                  <a:ext uri="{0D108BD9-81ED-4DB2-BD59-A6C34878D82A}">
                    <a16:rowId xmlns:a16="http://schemas.microsoft.com/office/drawing/2014/main" val="4033876391"/>
                  </a:ext>
                </a:extLst>
              </a:tr>
              <a:tr h="159208">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w="12700" cap="flat" cmpd="sng" algn="ctr">
                      <a:solidFill>
                        <a:srgbClr val="A02B93"/>
                      </a:solidFill>
                      <a:prstDash val="solid"/>
                      <a:round/>
                      <a:headEnd type="none" w="med" len="med"/>
                      <a:tailEnd type="none" w="med" len="med"/>
                    </a:lnL>
                    <a:lnR>
                      <a:noFill/>
                    </a:lnR>
                    <a:lnT>
                      <a:noFill/>
                    </a:lnT>
                    <a:lnB w="28575"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w="12700" cap="flat" cmpd="sng" algn="ctr">
                      <a:solidFill>
                        <a:srgbClr val="A02B93"/>
                      </a:solidFill>
                      <a:prstDash val="solid"/>
                      <a:round/>
                      <a:headEnd type="none" w="med" len="med"/>
                      <a:tailEnd type="none" w="med" len="med"/>
                    </a:lnR>
                    <a:lnT>
                      <a:noFill/>
                    </a:lnT>
                    <a:lnB w="28575"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629246748"/>
                  </a:ext>
                </a:extLst>
              </a:tr>
              <a:tr h="172475">
                <a:tc gridSpan="8">
                  <a:txBody>
                    <a:bodyPr/>
                    <a:lstStyle/>
                    <a:p>
                      <a:pPr algn="ctr" fontAlgn="b"/>
                      <a:r>
                        <a:rPr lang="en-IN" sz="950" b="1" i="0" u="none" strike="noStrike" dirty="0">
                          <a:solidFill>
                            <a:srgbClr val="FFFFFF"/>
                          </a:solidFill>
                          <a:effectLst/>
                          <a:highlight>
                            <a:srgbClr val="A02B93"/>
                          </a:highlight>
                          <a:latin typeface="calibri" panose="020F0502020204030204" pitchFamily="34" charset="0"/>
                        </a:rPr>
                        <a:t>ROA - Dupont Equation</a:t>
                      </a:r>
                    </a:p>
                  </a:txBody>
                  <a:tcPr marL="6634" marR="6634" marT="6634" marB="0" anchor="b">
                    <a:lnL w="28575" cap="flat" cmpd="sng" algn="ctr">
                      <a:solidFill>
                        <a:srgbClr val="A02B93"/>
                      </a:solidFill>
                      <a:prstDash val="solid"/>
                      <a:round/>
                      <a:headEnd type="none" w="med" len="med"/>
                      <a:tailEnd type="none" w="med" len="med"/>
                    </a:lnL>
                    <a:lnR w="28575" cap="flat" cmpd="sng" algn="ctr">
                      <a:solidFill>
                        <a:srgbClr val="A02B93"/>
                      </a:solidFill>
                      <a:prstDash val="solid"/>
                      <a:round/>
                      <a:headEnd type="none" w="med" len="med"/>
                      <a:tailEnd type="none" w="med" len="med"/>
                    </a:lnR>
                    <a:lnT w="28575" cap="flat" cmpd="sng" algn="ctr">
                      <a:solidFill>
                        <a:srgbClr val="A02B93"/>
                      </a:solidFill>
                      <a:prstDash val="solid"/>
                      <a:round/>
                      <a:headEnd type="none" w="med" len="med"/>
                      <a:tailEnd type="none" w="med" len="med"/>
                    </a:lnT>
                    <a:lnB>
                      <a:noFill/>
                    </a:lnB>
                    <a:solidFill>
                      <a:srgbClr val="A02B93"/>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63534190"/>
                  </a:ext>
                </a:extLst>
              </a:tr>
              <a:tr h="159208">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w="28575" cap="flat" cmpd="sng" algn="ctr">
                      <a:solidFill>
                        <a:srgbClr val="A02B93"/>
                      </a:solidFill>
                      <a:prstDash val="solid"/>
                      <a:round/>
                      <a:headEnd type="none" w="med" len="med"/>
                      <a:tailEnd type="none" w="med" len="med"/>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Mar-18</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Mar-19</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Mar-20</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Mar-21</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Mar-22</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Mar-23</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Mar-24</a:t>
                      </a:r>
                    </a:p>
                  </a:txBody>
                  <a:tcPr marL="6634" marR="6634" marT="6634" marB="0" anchor="b">
                    <a:lnL>
                      <a:noFill/>
                    </a:lnL>
                    <a:lnR w="28575" cap="flat" cmpd="sng" algn="ctr">
                      <a:solidFill>
                        <a:srgbClr val="A02B93"/>
                      </a:solidFill>
                      <a:prstDash val="solid"/>
                      <a:round/>
                      <a:headEnd type="none" w="med" len="med"/>
                      <a:tailEnd type="none" w="med" len="med"/>
                    </a:lnR>
                    <a:lnT>
                      <a:noFill/>
                    </a:lnT>
                    <a:lnB w="12700" cap="flat" cmpd="sng" algn="ctr">
                      <a:solidFill>
                        <a:srgbClr val="A02B93"/>
                      </a:solidFill>
                      <a:prstDash val="solid"/>
                      <a:round/>
                      <a:headEnd type="none" w="med" len="med"/>
                      <a:tailEnd type="none" w="med" len="med"/>
                    </a:lnB>
                    <a:solidFill>
                      <a:srgbClr val="F9EBF7"/>
                    </a:solidFill>
                  </a:tcPr>
                </a:tc>
                <a:extLst>
                  <a:ext uri="{0D108BD9-81ED-4DB2-BD59-A6C34878D82A}">
                    <a16:rowId xmlns:a16="http://schemas.microsoft.com/office/drawing/2014/main" val="2136920484"/>
                  </a:ext>
                </a:extLst>
              </a:tr>
              <a:tr h="159208">
                <a:tc>
                  <a:txBody>
                    <a:bodyPr/>
                    <a:lstStyle/>
                    <a:p>
                      <a:pPr algn="l" fontAlgn="b"/>
                      <a:r>
                        <a:rPr lang="en-IN" sz="950" b="0" i="0" u="none" strike="noStrike" dirty="0">
                          <a:solidFill>
                            <a:srgbClr val="000000"/>
                          </a:solidFill>
                          <a:effectLst/>
                          <a:latin typeface="calibri" panose="020F0502020204030204" pitchFamily="34" charset="0"/>
                        </a:rPr>
                        <a:t>Net Profit</a:t>
                      </a:r>
                    </a:p>
                  </a:txBody>
                  <a:tcPr marL="6634" marR="6634" marT="6634" marB="0" anchor="b">
                    <a:lnL w="28575" cap="flat" cmpd="sng" algn="ctr">
                      <a:solidFill>
                        <a:srgbClr val="A02B93"/>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723.9</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679.8</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476.4</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350.2</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638.6</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1,104.6</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1,721.9</a:t>
                      </a:r>
                    </a:p>
                  </a:txBody>
                  <a:tcPr marL="6634" marR="6634" marT="6634" marB="0" anchor="b">
                    <a:lnL>
                      <a:noFill/>
                    </a:lnL>
                    <a:lnR w="28575"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2795014639"/>
                  </a:ext>
                </a:extLst>
              </a:tr>
              <a:tr h="159208">
                <a:tc>
                  <a:txBody>
                    <a:bodyPr/>
                    <a:lstStyle/>
                    <a:p>
                      <a:pPr algn="l" fontAlgn="b"/>
                      <a:r>
                        <a:rPr lang="en-IN" sz="950" b="0" i="0" u="none" strike="noStrike" dirty="0">
                          <a:solidFill>
                            <a:srgbClr val="000000"/>
                          </a:solidFill>
                          <a:effectLst/>
                          <a:latin typeface="calibri" panose="020F0502020204030204" pitchFamily="34" charset="0"/>
                        </a:rPr>
                        <a:t>Revenue</a:t>
                      </a:r>
                    </a:p>
                  </a:txBody>
                  <a:tcPr marL="6634" marR="6634" marT="6634" marB="0" anchor="b">
                    <a:lnL w="28575" cap="flat" cmpd="sng" algn="ctr">
                      <a:solidFill>
                        <a:srgbClr val="A02B93"/>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14,842.9</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17,548.8</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16,350.2</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17,397.0</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20,947.6</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24,568.1</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25,377.7</a:t>
                      </a:r>
                    </a:p>
                  </a:txBody>
                  <a:tcPr marL="6634" marR="6634" marT="6634" marB="0" anchor="b">
                    <a:lnL>
                      <a:noFill/>
                    </a:lnL>
                    <a:lnR w="28575"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959384258"/>
                  </a:ext>
                </a:extLst>
              </a:tr>
              <a:tr h="159208">
                <a:tc>
                  <a:txBody>
                    <a:bodyPr/>
                    <a:lstStyle/>
                    <a:p>
                      <a:pPr algn="l" fontAlgn="b"/>
                      <a:r>
                        <a:rPr lang="en-IN" sz="950" b="1" i="0" u="none" strike="noStrike" dirty="0">
                          <a:solidFill>
                            <a:srgbClr val="000000"/>
                          </a:solidFill>
                          <a:effectLst/>
                          <a:highlight>
                            <a:srgbClr val="F2CEEF"/>
                          </a:highlight>
                          <a:latin typeface="calibri" panose="020F0502020204030204" pitchFamily="34" charset="0"/>
                        </a:rPr>
                        <a:t>Net Profit Margin (A)</a:t>
                      </a:r>
                    </a:p>
                  </a:txBody>
                  <a:tcPr marL="6634" marR="6634" marT="6634" marB="0" anchor="b">
                    <a:lnL w="28575" cap="flat" cmpd="sng" algn="ctr">
                      <a:solidFill>
                        <a:srgbClr val="A02B93"/>
                      </a:solidFill>
                      <a:prstDash val="solid"/>
                      <a:round/>
                      <a:headEnd type="none" w="med" len="med"/>
                      <a:tailEnd type="none" w="med" len="med"/>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4.88%</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3.87%</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2.91%</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2.01%</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3.05%</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4.50%</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6.78%</a:t>
                      </a:r>
                    </a:p>
                  </a:txBody>
                  <a:tcPr marL="6634" marR="6634" marT="6634" marB="0" anchor="b">
                    <a:lnL>
                      <a:noFill/>
                    </a:lnL>
                    <a:lnR w="28575" cap="flat" cmpd="sng" algn="ctr">
                      <a:solidFill>
                        <a:srgbClr val="A02B93"/>
                      </a:solidFill>
                      <a:prstDash val="solid"/>
                      <a:round/>
                      <a:headEnd type="none" w="med" len="med"/>
                      <a:tailEnd type="none" w="med" len="med"/>
                    </a:lnR>
                    <a:lnT>
                      <a:noFill/>
                    </a:lnT>
                    <a:lnB>
                      <a:noFill/>
                    </a:lnB>
                    <a:solidFill>
                      <a:srgbClr val="F2CEEF"/>
                    </a:solidFill>
                  </a:tcPr>
                </a:tc>
                <a:extLst>
                  <a:ext uri="{0D108BD9-81ED-4DB2-BD59-A6C34878D82A}">
                    <a16:rowId xmlns:a16="http://schemas.microsoft.com/office/drawing/2014/main" val="813123075"/>
                  </a:ext>
                </a:extLst>
              </a:tr>
              <a:tr h="159208">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w="28575" cap="flat" cmpd="sng" algn="ctr">
                      <a:solidFill>
                        <a:srgbClr val="A02B93"/>
                      </a:solidFill>
                      <a:prstDash val="solid"/>
                      <a:round/>
                      <a:headEnd type="none" w="med" len="med"/>
                      <a:tailEnd type="none" w="med" len="med"/>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Mar-18</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Mar-19</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Mar-20</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Mar-21</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Mar-22</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Mar-23</a:t>
                      </a:r>
                    </a:p>
                  </a:txBody>
                  <a:tcPr marL="6634" marR="6634" marT="6634" marB="0" anchor="b">
                    <a:lnL>
                      <a:noFill/>
                    </a:lnL>
                    <a:lnR>
                      <a:noFill/>
                    </a:lnR>
                    <a:lnT>
                      <a:noFill/>
                    </a:lnT>
                    <a:lnB w="12700" cap="flat" cmpd="sng" algn="ctr">
                      <a:solidFill>
                        <a:srgbClr val="A02B93"/>
                      </a:solidFill>
                      <a:prstDash val="solid"/>
                      <a:round/>
                      <a:headEnd type="none" w="med" len="med"/>
                      <a:tailEnd type="none" w="med" len="med"/>
                    </a:lnB>
                    <a:noFill/>
                  </a:tcPr>
                </a:tc>
                <a:tc>
                  <a:txBody>
                    <a:bodyPr/>
                    <a:lstStyle/>
                    <a:p>
                      <a:pPr algn="r" fontAlgn="b"/>
                      <a:r>
                        <a:rPr lang="en-IN" sz="950" b="1" i="0" u="none" strike="noStrike" dirty="0">
                          <a:solidFill>
                            <a:srgbClr val="000000"/>
                          </a:solidFill>
                          <a:effectLst/>
                          <a:latin typeface="calibri" panose="020F0502020204030204" pitchFamily="34" charset="0"/>
                        </a:rPr>
                        <a:t>Mar-24</a:t>
                      </a:r>
                    </a:p>
                  </a:txBody>
                  <a:tcPr marL="6634" marR="6634" marT="6634" marB="0" anchor="b">
                    <a:lnL>
                      <a:noFill/>
                    </a:lnL>
                    <a:lnR w="28575" cap="flat" cmpd="sng" algn="ctr">
                      <a:solidFill>
                        <a:srgbClr val="A02B93"/>
                      </a:solidFill>
                      <a:prstDash val="solid"/>
                      <a:round/>
                      <a:headEnd type="none" w="med" len="med"/>
                      <a:tailEnd type="none" w="med" len="med"/>
                    </a:lnR>
                    <a:lnT>
                      <a:noFill/>
                    </a:lnT>
                    <a:lnB w="12700" cap="flat" cmpd="sng" algn="ctr">
                      <a:solidFill>
                        <a:srgbClr val="A02B93"/>
                      </a:solidFill>
                      <a:prstDash val="solid"/>
                      <a:round/>
                      <a:headEnd type="none" w="med" len="med"/>
                      <a:tailEnd type="none" w="med" len="med"/>
                    </a:lnB>
                    <a:solidFill>
                      <a:srgbClr val="F9EBF7"/>
                    </a:solidFill>
                  </a:tcPr>
                </a:tc>
                <a:extLst>
                  <a:ext uri="{0D108BD9-81ED-4DB2-BD59-A6C34878D82A}">
                    <a16:rowId xmlns:a16="http://schemas.microsoft.com/office/drawing/2014/main" val="354813609"/>
                  </a:ext>
                </a:extLst>
              </a:tr>
              <a:tr h="159208">
                <a:tc>
                  <a:txBody>
                    <a:bodyPr/>
                    <a:lstStyle/>
                    <a:p>
                      <a:pPr algn="l" fontAlgn="b"/>
                      <a:r>
                        <a:rPr lang="en-IN" sz="950" b="0" i="0" u="none" strike="noStrike" dirty="0">
                          <a:solidFill>
                            <a:srgbClr val="000000"/>
                          </a:solidFill>
                          <a:effectLst/>
                          <a:latin typeface="calibri" panose="020F0502020204030204" pitchFamily="34" charset="0"/>
                        </a:rPr>
                        <a:t>Revenue</a:t>
                      </a:r>
                    </a:p>
                  </a:txBody>
                  <a:tcPr marL="6634" marR="6634" marT="6634" marB="0" anchor="b">
                    <a:lnL w="28575" cap="flat" cmpd="sng" algn="ctr">
                      <a:solidFill>
                        <a:srgbClr val="A02B93"/>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14,842.9</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17,548.8</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16,350.2</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17,397.0</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20,947.6</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24,568.1</a:t>
                      </a:r>
                    </a:p>
                  </a:txBody>
                  <a:tcPr marL="6634" marR="6634" marT="6634" marB="0" anchor="b">
                    <a:lnL>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noFill/>
                  </a:tcPr>
                </a:tc>
                <a:tc>
                  <a:txBody>
                    <a:bodyPr/>
                    <a:lstStyle/>
                    <a:p>
                      <a:pPr algn="r" fontAlgn="b"/>
                      <a:r>
                        <a:rPr lang="en-IN" sz="950" b="0" i="0" u="none" strike="noStrike" dirty="0">
                          <a:solidFill>
                            <a:srgbClr val="000000"/>
                          </a:solidFill>
                          <a:effectLst/>
                          <a:latin typeface="calibri" panose="020F0502020204030204" pitchFamily="34" charset="0"/>
                        </a:rPr>
                        <a:t>25,377.7</a:t>
                      </a:r>
                    </a:p>
                  </a:txBody>
                  <a:tcPr marL="6634" marR="6634" marT="6634" marB="0" anchor="b">
                    <a:lnL>
                      <a:noFill/>
                    </a:lnL>
                    <a:lnR w="28575"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ysDot"/>
                      <a:round/>
                      <a:headEnd type="none" w="med" len="med"/>
                      <a:tailEnd type="none" w="med" len="med"/>
                    </a:lnB>
                    <a:solidFill>
                      <a:schemeClr val="bg1">
                        <a:lumMod val="85000"/>
                      </a:schemeClr>
                    </a:solidFill>
                  </a:tcPr>
                </a:tc>
                <a:extLst>
                  <a:ext uri="{0D108BD9-81ED-4DB2-BD59-A6C34878D82A}">
                    <a16:rowId xmlns:a16="http://schemas.microsoft.com/office/drawing/2014/main" val="3050959843"/>
                  </a:ext>
                </a:extLst>
              </a:tr>
              <a:tr h="159208">
                <a:tc>
                  <a:txBody>
                    <a:bodyPr/>
                    <a:lstStyle/>
                    <a:p>
                      <a:pPr algn="l" fontAlgn="b"/>
                      <a:r>
                        <a:rPr lang="en-IN" sz="950" b="0" i="0" u="none" strike="noStrike" dirty="0">
                          <a:solidFill>
                            <a:srgbClr val="000000"/>
                          </a:solidFill>
                          <a:effectLst/>
                          <a:latin typeface="calibri" panose="020F0502020204030204" pitchFamily="34" charset="0"/>
                        </a:rPr>
                        <a:t>Average Total Asset</a:t>
                      </a:r>
                    </a:p>
                  </a:txBody>
                  <a:tcPr marL="6634" marR="6634" marT="6634" marB="0" anchor="b">
                    <a:lnL w="28575" cap="flat" cmpd="sng" algn="ctr">
                      <a:solidFill>
                        <a:srgbClr val="A02B93"/>
                      </a:solidFill>
                      <a:prstDash val="solid"/>
                      <a:round/>
                      <a:headEnd type="none" w="med" len="med"/>
                      <a:tailEnd type="none" w="med" len="med"/>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17,645.4</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20,104.3</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21,678.2</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24,511.0</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26,428.9</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27,164.3</a:t>
                      </a:r>
                    </a:p>
                  </a:txBody>
                  <a:tcPr marL="6634" marR="6634" marT="6634" marB="0" anchor="b">
                    <a:lnL>
                      <a:noFill/>
                    </a:lnL>
                    <a:lnR>
                      <a:noFill/>
                    </a:lnR>
                    <a:lnT w="12700" cap="flat" cmpd="sng" algn="ctr">
                      <a:solidFill>
                        <a:srgbClr val="A02B93"/>
                      </a:solidFill>
                      <a:prstDash val="sysDot"/>
                      <a:round/>
                      <a:headEnd type="none" w="med" len="med"/>
                      <a:tailEnd type="none" w="med" len="med"/>
                    </a:lnT>
                    <a:lnB>
                      <a:noFill/>
                    </a:lnB>
                    <a:noFill/>
                  </a:tcPr>
                </a:tc>
                <a:tc>
                  <a:txBody>
                    <a:bodyPr/>
                    <a:lstStyle/>
                    <a:p>
                      <a:pPr algn="r" fontAlgn="b"/>
                      <a:r>
                        <a:rPr lang="en-IN" sz="950" b="0" i="0" u="none" strike="noStrike" dirty="0">
                          <a:solidFill>
                            <a:srgbClr val="000000"/>
                          </a:solidFill>
                          <a:effectLst/>
                          <a:latin typeface="calibri" panose="020F0502020204030204" pitchFamily="34" charset="0"/>
                        </a:rPr>
                        <a:t>27,122.3</a:t>
                      </a:r>
                    </a:p>
                  </a:txBody>
                  <a:tcPr marL="6634" marR="6634" marT="6634" marB="0" anchor="b">
                    <a:lnL>
                      <a:noFill/>
                    </a:lnL>
                    <a:lnR w="28575" cap="flat" cmpd="sng" algn="ctr">
                      <a:solidFill>
                        <a:srgbClr val="A02B93"/>
                      </a:solidFill>
                      <a:prstDash val="solid"/>
                      <a:round/>
                      <a:headEnd type="none" w="med" len="med"/>
                      <a:tailEnd type="none" w="med" len="med"/>
                    </a:lnR>
                    <a:lnT w="12700" cap="flat" cmpd="sng" algn="ctr">
                      <a:solidFill>
                        <a:srgbClr val="A02B93"/>
                      </a:solidFill>
                      <a:prstDash val="sysDot"/>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2883701515"/>
                  </a:ext>
                </a:extLst>
              </a:tr>
              <a:tr h="159208">
                <a:tc>
                  <a:txBody>
                    <a:bodyPr/>
                    <a:lstStyle/>
                    <a:p>
                      <a:pPr algn="l" fontAlgn="b"/>
                      <a:r>
                        <a:rPr lang="en-IN" sz="950" b="1" i="0" u="none" strike="noStrike" dirty="0">
                          <a:solidFill>
                            <a:srgbClr val="000000"/>
                          </a:solidFill>
                          <a:effectLst/>
                          <a:highlight>
                            <a:srgbClr val="F2CEEF"/>
                          </a:highlight>
                          <a:latin typeface="calibri" panose="020F0502020204030204" pitchFamily="34" charset="0"/>
                        </a:rPr>
                        <a:t>Asset Turnover Ratio (B)</a:t>
                      </a:r>
                    </a:p>
                  </a:txBody>
                  <a:tcPr marL="6634" marR="6634" marT="6634" marB="0" anchor="b">
                    <a:lnL w="28575" cap="flat" cmpd="sng" algn="ctr">
                      <a:solidFill>
                        <a:srgbClr val="A02B93"/>
                      </a:solidFill>
                      <a:prstDash val="solid"/>
                      <a:round/>
                      <a:headEnd type="none" w="med" len="med"/>
                      <a:tailEnd type="none" w="med" len="med"/>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0.8x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0.9x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0.8x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0.7x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0.8x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0.9x</a:t>
                      </a:r>
                    </a:p>
                  </a:txBody>
                  <a:tcPr marL="6634" marR="6634" marT="6634" marB="0" anchor="b">
                    <a:lnL>
                      <a:noFill/>
                    </a:lnL>
                    <a:lnR>
                      <a:noFill/>
                    </a:lnR>
                    <a:lnT>
                      <a:noFill/>
                    </a:lnT>
                    <a:lnB>
                      <a:noFill/>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0.9x</a:t>
                      </a:r>
                    </a:p>
                  </a:txBody>
                  <a:tcPr marL="6634" marR="6634" marT="6634" marB="0" anchor="b">
                    <a:lnL>
                      <a:noFill/>
                    </a:lnL>
                    <a:lnR w="28575" cap="flat" cmpd="sng" algn="ctr">
                      <a:solidFill>
                        <a:srgbClr val="A02B93"/>
                      </a:solidFill>
                      <a:prstDash val="solid"/>
                      <a:round/>
                      <a:headEnd type="none" w="med" len="med"/>
                      <a:tailEnd type="none" w="med" len="med"/>
                    </a:lnR>
                    <a:lnT>
                      <a:noFill/>
                    </a:lnT>
                    <a:lnB>
                      <a:noFill/>
                    </a:lnB>
                    <a:solidFill>
                      <a:srgbClr val="F2CEEF"/>
                    </a:solidFill>
                  </a:tcPr>
                </a:tc>
                <a:extLst>
                  <a:ext uri="{0D108BD9-81ED-4DB2-BD59-A6C34878D82A}">
                    <a16:rowId xmlns:a16="http://schemas.microsoft.com/office/drawing/2014/main" val="3951865337"/>
                  </a:ext>
                </a:extLst>
              </a:tr>
              <a:tr h="159208">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w="28575" cap="flat" cmpd="sng" algn="ctr">
                      <a:solidFill>
                        <a:srgbClr val="A02B93"/>
                      </a:solidFill>
                      <a:prstDash val="solid"/>
                      <a:round/>
                      <a:headEnd type="none" w="med" len="med"/>
                      <a:tailEnd type="none" w="med" len="med"/>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a:noFill/>
                    </a:lnR>
                    <a:lnT>
                      <a:noFill/>
                    </a:lnT>
                    <a:lnB>
                      <a:noFill/>
                    </a:lnB>
                    <a:noFill/>
                  </a:tcPr>
                </a:tc>
                <a:tc>
                  <a:txBody>
                    <a:bodyPr/>
                    <a:lstStyle/>
                    <a:p>
                      <a:pPr algn="l" fontAlgn="b"/>
                      <a:endParaRPr lang="en-IN" sz="950" b="0" i="0" u="none" strike="noStrike" dirty="0">
                        <a:solidFill>
                          <a:srgbClr val="000000"/>
                        </a:solidFill>
                        <a:effectLst/>
                        <a:latin typeface="calibri" panose="020F0502020204030204" pitchFamily="34" charset="0"/>
                      </a:endParaRPr>
                    </a:p>
                  </a:txBody>
                  <a:tcPr marL="6634" marR="6634" marT="6634" marB="0" anchor="b">
                    <a:lnL>
                      <a:noFill/>
                    </a:lnL>
                    <a:lnR w="28575" cap="flat" cmpd="sng" algn="ctr">
                      <a:solidFill>
                        <a:srgbClr val="A02B93"/>
                      </a:solidFill>
                      <a:prstDash val="solid"/>
                      <a:round/>
                      <a:headEnd type="none" w="med" len="med"/>
                      <a:tailEnd type="none" w="med" len="med"/>
                    </a:lnR>
                    <a:lnT>
                      <a:noFill/>
                    </a:lnT>
                    <a:lnB>
                      <a:noFill/>
                    </a:lnB>
                    <a:noFill/>
                  </a:tcPr>
                </a:tc>
                <a:extLst>
                  <a:ext uri="{0D108BD9-81ED-4DB2-BD59-A6C34878D82A}">
                    <a16:rowId xmlns:a16="http://schemas.microsoft.com/office/drawing/2014/main" val="3806422431"/>
                  </a:ext>
                </a:extLst>
              </a:tr>
              <a:tr h="159208">
                <a:tc>
                  <a:txBody>
                    <a:bodyPr/>
                    <a:lstStyle/>
                    <a:p>
                      <a:pPr algn="l" fontAlgn="b"/>
                      <a:r>
                        <a:rPr lang="en-US" sz="950" b="1" i="0" u="none" strike="noStrike" dirty="0">
                          <a:solidFill>
                            <a:srgbClr val="000000"/>
                          </a:solidFill>
                          <a:effectLst/>
                          <a:highlight>
                            <a:srgbClr val="F2CEEF"/>
                          </a:highlight>
                          <a:latin typeface="calibri" panose="020F0502020204030204" pitchFamily="34" charset="0"/>
                        </a:rPr>
                        <a:t>Return on Asset (A*B)</a:t>
                      </a:r>
                    </a:p>
                  </a:txBody>
                  <a:tcPr marL="6634" marR="6634" marT="6634" marB="0" anchor="b">
                    <a:lnL w="28575" cap="flat" cmpd="sng" algn="ctr">
                      <a:solidFill>
                        <a:srgbClr val="A02B93"/>
                      </a:solidFill>
                      <a:prstDash val="solid"/>
                      <a:round/>
                      <a:headEnd type="none" w="med" len="med"/>
                      <a:tailEnd type="none" w="med" len="med"/>
                    </a:lnL>
                    <a:lnR>
                      <a:noFill/>
                    </a:lnR>
                    <a:lnT>
                      <a:noFill/>
                    </a:lnT>
                    <a:lnB w="28575"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4.10%</a:t>
                      </a: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3.38%</a:t>
                      </a: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2.20%</a:t>
                      </a: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1.43%</a:t>
                      </a: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2.42%</a:t>
                      </a: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4.07%</a:t>
                      </a:r>
                    </a:p>
                  </a:txBody>
                  <a:tcPr marL="6634" marR="6634" marT="6634" marB="0" anchor="b">
                    <a:lnL>
                      <a:noFill/>
                    </a:lnL>
                    <a:lnR>
                      <a:noFill/>
                    </a:lnR>
                    <a:lnT>
                      <a:noFill/>
                    </a:lnT>
                    <a:lnB w="28575" cap="flat" cmpd="sng" algn="ctr">
                      <a:solidFill>
                        <a:srgbClr val="A02B93"/>
                      </a:solidFill>
                      <a:prstDash val="solid"/>
                      <a:round/>
                      <a:headEnd type="none" w="med" len="med"/>
                      <a:tailEnd type="none" w="med" len="med"/>
                    </a:lnB>
                    <a:solidFill>
                      <a:srgbClr val="F2CEEF"/>
                    </a:solidFill>
                  </a:tcPr>
                </a:tc>
                <a:tc>
                  <a:txBody>
                    <a:bodyPr/>
                    <a:lstStyle/>
                    <a:p>
                      <a:pPr algn="r" fontAlgn="b"/>
                      <a:r>
                        <a:rPr lang="en-IN" sz="950" b="1" i="0" u="none" strike="noStrike" dirty="0">
                          <a:solidFill>
                            <a:srgbClr val="000000"/>
                          </a:solidFill>
                          <a:effectLst/>
                          <a:highlight>
                            <a:srgbClr val="F2CEEF"/>
                          </a:highlight>
                          <a:latin typeface="calibri" panose="020F0502020204030204" pitchFamily="34" charset="0"/>
                        </a:rPr>
                        <a:t>6.35%</a:t>
                      </a:r>
                    </a:p>
                  </a:txBody>
                  <a:tcPr marL="6634" marR="6634" marT="6634" marB="0" anchor="b">
                    <a:lnL>
                      <a:noFill/>
                    </a:lnL>
                    <a:lnR w="28575" cap="flat" cmpd="sng" algn="ctr">
                      <a:solidFill>
                        <a:srgbClr val="A02B93"/>
                      </a:solidFill>
                      <a:prstDash val="solid"/>
                      <a:round/>
                      <a:headEnd type="none" w="med" len="med"/>
                      <a:tailEnd type="none" w="med" len="med"/>
                    </a:lnR>
                    <a:lnT>
                      <a:noFill/>
                    </a:lnT>
                    <a:lnB w="28575" cap="flat" cmpd="sng" algn="ctr">
                      <a:solidFill>
                        <a:srgbClr val="A02B93"/>
                      </a:solidFill>
                      <a:prstDash val="solid"/>
                      <a:round/>
                      <a:headEnd type="none" w="med" len="med"/>
                      <a:tailEnd type="none" w="med" len="med"/>
                    </a:lnB>
                    <a:solidFill>
                      <a:srgbClr val="F2CEEF"/>
                    </a:solidFill>
                  </a:tcPr>
                </a:tc>
                <a:extLst>
                  <a:ext uri="{0D108BD9-81ED-4DB2-BD59-A6C34878D82A}">
                    <a16:rowId xmlns:a16="http://schemas.microsoft.com/office/drawing/2014/main" val="4235184702"/>
                  </a:ext>
                </a:extLst>
              </a:tr>
            </a:tbl>
          </a:graphicData>
        </a:graphic>
      </p:graphicFrame>
      <p:sp>
        <p:nvSpPr>
          <p:cNvPr id="9" name="TextBox 8">
            <a:extLst>
              <a:ext uri="{FF2B5EF4-FFF2-40B4-BE49-F238E27FC236}">
                <a16:creationId xmlns:a16="http://schemas.microsoft.com/office/drawing/2014/main" id="{87A8063C-6094-E1A6-7DC3-DF6101616D1F}"/>
              </a:ext>
            </a:extLst>
          </p:cNvPr>
          <p:cNvSpPr txBox="1"/>
          <p:nvPr/>
        </p:nvSpPr>
        <p:spPr>
          <a:xfrm>
            <a:off x="-8382" y="4476058"/>
            <a:ext cx="6818376" cy="2870016"/>
          </a:xfrm>
          <a:prstGeom prst="rect">
            <a:avLst/>
          </a:prstGeom>
          <a:noFill/>
        </p:spPr>
        <p:txBody>
          <a:bodyPr wrap="square" rtlCol="0">
            <a:spAutoFit/>
          </a:bodyPr>
          <a:lstStyle/>
          <a:p>
            <a:r>
              <a:rPr lang="en-US" sz="950" dirty="0">
                <a:latin typeface="Calibri" panose="020F0502020204030204" pitchFamily="34" charset="0"/>
                <a:ea typeface="Calibri" panose="020F0502020204030204" pitchFamily="34" charset="0"/>
                <a:cs typeface="Calibri" panose="020F0502020204030204" pitchFamily="34" charset="0"/>
              </a:rPr>
              <a:t>The company's ROE decreased to 4.77% during COVID-19, reaching a low of 3.28% in FY2021, but it has now increased to 12.86% as of March 2024 . Over the period from 6.86% in FY2019 to 12.86% in FY2024. The company’s ROA also improved from 3.38% in FY2019 to 6.35% in FY2024. the improvement in ROE &amp; ROA can be attributed to:</a:t>
            </a:r>
          </a:p>
          <a:p>
            <a:endParaRPr lang="en-US" sz="95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950" dirty="0">
                <a:latin typeface="Calibri" panose="020F0502020204030204" pitchFamily="34" charset="0"/>
                <a:ea typeface="Calibri" panose="020F0502020204030204" pitchFamily="34" charset="0"/>
                <a:cs typeface="Calibri" panose="020F0502020204030204" pitchFamily="34" charset="0"/>
              </a:rPr>
              <a:t>Improving Net Profit Margin: The net profit margin increased from 3.94% in FY2019 to 6.78% in FY2023.</a:t>
            </a:r>
          </a:p>
          <a:p>
            <a:pPr marL="171450" indent="-171450">
              <a:buFont typeface="Arial" panose="020B0604020202020204" pitchFamily="34" charset="0"/>
              <a:buChar char="•"/>
            </a:pPr>
            <a:r>
              <a:rPr lang="en-US" sz="950" dirty="0">
                <a:latin typeface="Calibri" panose="020F0502020204030204" pitchFamily="34" charset="0"/>
                <a:ea typeface="Calibri" panose="020F0502020204030204" pitchFamily="34" charset="0"/>
                <a:cs typeface="Calibri" panose="020F0502020204030204" pitchFamily="34" charset="0"/>
              </a:rPr>
              <a:t>Enhanced Asset Efficiency: The efficiency of the company’s assets improved from 0.8x in FY2019 to 0.9x in FY2023.</a:t>
            </a:r>
          </a:p>
          <a:p>
            <a:pPr marL="171450" indent="-171450">
              <a:buFont typeface="Arial" panose="020B0604020202020204" pitchFamily="34" charset="0"/>
              <a:buChar char="•"/>
            </a:pPr>
            <a:r>
              <a:rPr lang="en-US" sz="950" dirty="0">
                <a:latin typeface="Calibri" panose="020F0502020204030204" pitchFamily="34" charset="0"/>
                <a:ea typeface="Calibri" panose="020F0502020204030204" pitchFamily="34" charset="0"/>
                <a:cs typeface="Calibri" panose="020F0502020204030204" pitchFamily="34" charset="0"/>
              </a:rPr>
              <a:t>Additionally, the company’s financial leverage decreased from 2.29 in FY2021 to 2.03 in FY2024. Post-COVID, the rise in ROE was due to:</a:t>
            </a:r>
          </a:p>
          <a:p>
            <a:endParaRPr lang="en-US" sz="950" dirty="0">
              <a:latin typeface="Calibri" panose="020F0502020204030204" pitchFamily="34" charset="0"/>
              <a:ea typeface="Calibri" panose="020F0502020204030204" pitchFamily="34" charset="0"/>
              <a:cs typeface="Calibri" panose="020F0502020204030204" pitchFamily="34" charset="0"/>
            </a:endParaRPr>
          </a:p>
          <a:p>
            <a:r>
              <a:rPr lang="en-US" sz="950" dirty="0">
                <a:latin typeface="Calibri" panose="020F0502020204030204" pitchFamily="34" charset="0"/>
                <a:ea typeface="Calibri" panose="020F0502020204030204" pitchFamily="34" charset="0"/>
                <a:cs typeface="Calibri" panose="020F0502020204030204" pitchFamily="34" charset="0"/>
              </a:rPr>
              <a:t>A recovery in net profit margin as the company improved its product mix in favor of premium segments such as PVs (shifting to 14–16-inch tires from 12-inch tires).</a:t>
            </a:r>
          </a:p>
          <a:p>
            <a:pPr marL="171450" indent="-171450">
              <a:buFont typeface="Arial" panose="020B0604020202020204" pitchFamily="34" charset="0"/>
              <a:buChar char="•"/>
            </a:pPr>
            <a:r>
              <a:rPr lang="en-US" sz="950" dirty="0">
                <a:latin typeface="Calibri" panose="020F0502020204030204" pitchFamily="34" charset="0"/>
                <a:ea typeface="Calibri" panose="020F0502020204030204" pitchFamily="34" charset="0"/>
                <a:cs typeface="Calibri" panose="020F0502020204030204" pitchFamily="34" charset="0"/>
              </a:rPr>
              <a:t>Restructuring in Europe, which boosted consolidated margins.</a:t>
            </a:r>
          </a:p>
          <a:p>
            <a:pPr marL="171450" indent="-171450">
              <a:buFont typeface="Arial" panose="020B0604020202020204" pitchFamily="34" charset="0"/>
              <a:buChar char="•"/>
            </a:pPr>
            <a:r>
              <a:rPr lang="en-US" sz="950" dirty="0">
                <a:latin typeface="Calibri" panose="020F0502020204030204" pitchFamily="34" charset="0"/>
                <a:ea typeface="Calibri" panose="020F0502020204030204" pitchFamily="34" charset="0"/>
                <a:cs typeface="Calibri" panose="020F0502020204030204" pitchFamily="34" charset="0"/>
              </a:rPr>
              <a:t>Focusing on the ultra-high-performance tire (UHP) segment in Europe.</a:t>
            </a:r>
          </a:p>
          <a:p>
            <a:pPr marL="171450" indent="-171450">
              <a:buFont typeface="Arial" panose="020B0604020202020204" pitchFamily="34" charset="0"/>
              <a:buChar char="•"/>
            </a:pPr>
            <a:r>
              <a:rPr lang="en-US" sz="950" dirty="0">
                <a:latin typeface="Calibri" panose="020F0502020204030204" pitchFamily="34" charset="0"/>
                <a:ea typeface="Calibri" panose="020F0502020204030204" pitchFamily="34" charset="0"/>
                <a:cs typeface="Calibri" panose="020F0502020204030204" pitchFamily="34" charset="0"/>
              </a:rPr>
              <a:t>Enhancing the overall cost structure due to a lean cost strategy.</a:t>
            </a:r>
          </a:p>
          <a:p>
            <a:pPr marL="171450" indent="-171450">
              <a:buFont typeface="Arial" panose="020B0604020202020204" pitchFamily="34" charset="0"/>
              <a:buChar char="•"/>
            </a:pPr>
            <a:endParaRPr lang="en-US" sz="950" dirty="0">
              <a:latin typeface="Calibri" panose="020F0502020204030204" pitchFamily="34" charset="0"/>
              <a:ea typeface="Calibri" panose="020F0502020204030204" pitchFamily="34" charset="0"/>
              <a:cs typeface="Calibri" panose="020F0502020204030204" pitchFamily="34" charset="0"/>
            </a:endParaRPr>
          </a:p>
          <a:p>
            <a:r>
              <a:rPr lang="en-US" sz="950" dirty="0">
                <a:latin typeface="Calibri" panose="020F0502020204030204" pitchFamily="34" charset="0"/>
                <a:ea typeface="Calibri" panose="020F0502020204030204" pitchFamily="34" charset="0"/>
                <a:cs typeface="Calibri" panose="020F0502020204030204" pitchFamily="34" charset="0"/>
              </a:rPr>
              <a:t>Overall, these positive indicators suggest that the company will achieve higher profit margins in the upcoming years, focusing on the bottom line rather than top-line growth without significant capex. The company plans to adopt a capex-light model. The increase in net profit margin will automatically enhance ROE, ROA, and other financial ratios. Currently, the company is operating at 80 to 85% of capacity and does not anticipate large capex in the next two years. For FY2025, the planned capex is ₹1100 crore.</a:t>
            </a:r>
            <a:endParaRPr lang="en-IN" sz="950" dirty="0">
              <a:latin typeface="Calibri" panose="020F0502020204030204" pitchFamily="34" charset="0"/>
              <a:ea typeface="Calibri" panose="020F0502020204030204" pitchFamily="34" charset="0"/>
              <a:cs typeface="Calibri" panose="020F0502020204030204" pitchFamily="34" charset="0"/>
            </a:endParaRPr>
          </a:p>
        </p:txBody>
      </p:sp>
      <p:sp>
        <p:nvSpPr>
          <p:cNvPr id="10" name="Parallelogram 21">
            <a:extLst>
              <a:ext uri="{FF2B5EF4-FFF2-40B4-BE49-F238E27FC236}">
                <a16:creationId xmlns:a16="http://schemas.microsoft.com/office/drawing/2014/main" id="{2EBF1A66-F9D6-8B08-9A5C-FAC5B9186DBB}"/>
              </a:ext>
            </a:extLst>
          </p:cNvPr>
          <p:cNvSpPr/>
          <p:nvPr/>
        </p:nvSpPr>
        <p:spPr>
          <a:xfrm>
            <a:off x="0" y="4137503"/>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1" name="TextBox 10">
            <a:extLst>
              <a:ext uri="{FF2B5EF4-FFF2-40B4-BE49-F238E27FC236}">
                <a16:creationId xmlns:a16="http://schemas.microsoft.com/office/drawing/2014/main" id="{79CFC43E-5745-9690-3534-F15285EFBB93}"/>
              </a:ext>
            </a:extLst>
          </p:cNvPr>
          <p:cNvSpPr txBox="1"/>
          <p:nvPr/>
        </p:nvSpPr>
        <p:spPr>
          <a:xfrm>
            <a:off x="-39623" y="4137504"/>
            <a:ext cx="2097023" cy="338554"/>
          </a:xfrm>
          <a:prstGeom prst="rect">
            <a:avLst/>
          </a:prstGeom>
          <a:noFill/>
        </p:spPr>
        <p:txBody>
          <a:bodyPr wrap="square" rtlCol="0">
            <a:spAutoFit/>
          </a:bodyPr>
          <a:lstStyle/>
          <a:p>
            <a:r>
              <a:rPr lang="en-IN" sz="1600" b="1" dirty="0">
                <a:latin typeface="Calibri (body)"/>
              </a:rPr>
              <a:t>Commentary </a:t>
            </a:r>
          </a:p>
        </p:txBody>
      </p:sp>
      <p:sp>
        <p:nvSpPr>
          <p:cNvPr id="12" name="TextBox 11">
            <a:extLst>
              <a:ext uri="{FF2B5EF4-FFF2-40B4-BE49-F238E27FC236}">
                <a16:creationId xmlns:a16="http://schemas.microsoft.com/office/drawing/2014/main" id="{0F718D84-5500-A8A6-1E0F-A42498CCC599}"/>
              </a:ext>
            </a:extLst>
          </p:cNvPr>
          <p:cNvSpPr txBox="1"/>
          <p:nvPr/>
        </p:nvSpPr>
        <p:spPr>
          <a:xfrm>
            <a:off x="-8382" y="9699979"/>
            <a:ext cx="2061972" cy="215444"/>
          </a:xfrm>
          <a:prstGeom prst="rect">
            <a:avLst/>
          </a:prstGeom>
          <a:noFill/>
        </p:spPr>
        <p:txBody>
          <a:bodyPr wrap="square" rtlCol="0">
            <a:spAutoFit/>
          </a:bodyPr>
          <a:lstStyle/>
          <a:p>
            <a:r>
              <a:rPr lang="en-IN" sz="800" i="1" dirty="0">
                <a:latin typeface="Calibri" panose="020F0502020204030204" pitchFamily="34" charset="0"/>
                <a:ea typeface="Calibri" panose="020F0502020204030204" pitchFamily="34" charset="0"/>
                <a:cs typeface="Calibri" panose="020F0502020204030204" pitchFamily="34" charset="0"/>
              </a:rPr>
              <a:t>Source: Company Historical Statement</a:t>
            </a:r>
          </a:p>
        </p:txBody>
      </p:sp>
      <p:cxnSp>
        <p:nvCxnSpPr>
          <p:cNvPr id="16" name="Straight Connector 15">
            <a:extLst>
              <a:ext uri="{FF2B5EF4-FFF2-40B4-BE49-F238E27FC236}">
                <a16:creationId xmlns:a16="http://schemas.microsoft.com/office/drawing/2014/main" id="{E52CC1BC-75C5-6F1D-C71E-5538A5461AC1}"/>
              </a:ext>
            </a:extLst>
          </p:cNvPr>
          <p:cNvCxnSpPr>
            <a:cxnSpLocks/>
          </p:cNvCxnSpPr>
          <p:nvPr/>
        </p:nvCxnSpPr>
        <p:spPr>
          <a:xfrm>
            <a:off x="0" y="3863788"/>
            <a:ext cx="6857999" cy="0"/>
          </a:xfrm>
          <a:prstGeom prst="line">
            <a:avLst/>
          </a:prstGeom>
          <a:ln w="28575">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6888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C41B5B-6821-0AC1-AD21-92ECE52603C2}"/>
              </a:ext>
            </a:extLst>
          </p:cNvPr>
          <p:cNvSpPr>
            <a:spLocks noGrp="1"/>
          </p:cNvSpPr>
          <p:nvPr>
            <p:ph type="sldNum" sz="quarter" idx="4"/>
          </p:nvPr>
        </p:nvSpPr>
        <p:spPr/>
        <p:txBody>
          <a:bodyPr/>
          <a:lstStyle/>
          <a:p>
            <a:fld id="{0B7AF327-0163-471E-81B8-86C6B8A35DFA}" type="slidenum">
              <a:rPr lang="en-IN" smtClean="0"/>
              <a:pPr/>
              <a:t>28</a:t>
            </a:fld>
            <a:endParaRPr lang="en-IN" dirty="0"/>
          </a:p>
        </p:txBody>
      </p:sp>
      <p:sp>
        <p:nvSpPr>
          <p:cNvPr id="5" name="Parallelogram 21">
            <a:extLst>
              <a:ext uri="{FF2B5EF4-FFF2-40B4-BE49-F238E27FC236}">
                <a16:creationId xmlns:a16="http://schemas.microsoft.com/office/drawing/2014/main" id="{93446A3E-2D14-C411-78F4-979D9FB92FB5}"/>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6" name="TextBox 5">
            <a:extLst>
              <a:ext uri="{FF2B5EF4-FFF2-40B4-BE49-F238E27FC236}">
                <a16:creationId xmlns:a16="http://schemas.microsoft.com/office/drawing/2014/main" id="{1883BB46-51ED-B928-8DE6-C629BB03EF9F}"/>
              </a:ext>
            </a:extLst>
          </p:cNvPr>
          <p:cNvSpPr txBox="1"/>
          <p:nvPr/>
        </p:nvSpPr>
        <p:spPr>
          <a:xfrm>
            <a:off x="-39623" y="949161"/>
            <a:ext cx="2396742" cy="338554"/>
          </a:xfrm>
          <a:prstGeom prst="rect">
            <a:avLst/>
          </a:prstGeom>
          <a:noFill/>
        </p:spPr>
        <p:txBody>
          <a:bodyPr wrap="square" rtlCol="0">
            <a:spAutoFit/>
          </a:bodyPr>
          <a:lstStyle/>
          <a:p>
            <a:r>
              <a:rPr lang="en-US" sz="1600" b="1" dirty="0">
                <a:latin typeface="Calibri (body)"/>
              </a:rPr>
              <a:t>Relative Valuation</a:t>
            </a:r>
            <a:endParaRPr lang="en-IN" sz="1600" b="1" dirty="0">
              <a:latin typeface="Calibri (body)"/>
            </a:endParaRPr>
          </a:p>
        </p:txBody>
      </p:sp>
      <p:sp>
        <p:nvSpPr>
          <p:cNvPr id="9" name="TextBox 8">
            <a:extLst>
              <a:ext uri="{FF2B5EF4-FFF2-40B4-BE49-F238E27FC236}">
                <a16:creationId xmlns:a16="http://schemas.microsoft.com/office/drawing/2014/main" id="{304C2C3A-7508-F7C0-5008-A6CED13F678C}"/>
              </a:ext>
            </a:extLst>
          </p:cNvPr>
          <p:cNvSpPr txBox="1"/>
          <p:nvPr/>
        </p:nvSpPr>
        <p:spPr>
          <a:xfrm>
            <a:off x="2249424" y="1363115"/>
            <a:ext cx="3407664" cy="276999"/>
          </a:xfrm>
          <a:prstGeom prst="rect">
            <a:avLst/>
          </a:prstGeom>
          <a:noFill/>
        </p:spPr>
        <p:txBody>
          <a:bodyPr wrap="square" rtlCol="0">
            <a:spAutoFit/>
          </a:bodyPr>
          <a:lstStyle/>
          <a:p>
            <a:r>
              <a:rPr lang="en-US" sz="1200" b="1" dirty="0">
                <a:solidFill>
                  <a:srgbClr val="9309DA"/>
                </a:solidFill>
                <a:latin typeface="Calibri" panose="020F0502020204030204" pitchFamily="34" charset="0"/>
                <a:ea typeface="Calibri" panose="020F0502020204030204" pitchFamily="34" charset="0"/>
                <a:cs typeface="Calibri" panose="020F0502020204030204" pitchFamily="34" charset="0"/>
              </a:rPr>
              <a:t>Comparable Company Valuation</a:t>
            </a:r>
            <a:endParaRPr lang="en-IN" sz="1200" b="1" dirty="0">
              <a:solidFill>
                <a:srgbClr val="9309DA"/>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EC4B5404-30F1-8617-3D6F-87C1B5245B43}"/>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7">
            <a:extLst>
              <a:ext uri="{FF2B5EF4-FFF2-40B4-BE49-F238E27FC236}">
                <a16:creationId xmlns:a16="http://schemas.microsoft.com/office/drawing/2014/main" id="{98D79EF9-3E7F-2FBA-6CDE-1F6BDA6B10E8}"/>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3">
            <a:extLst>
              <a:ext uri="{FF2B5EF4-FFF2-40B4-BE49-F238E27FC236}">
                <a16:creationId xmlns:a16="http://schemas.microsoft.com/office/drawing/2014/main" id="{4E467C09-1D0B-7908-96C2-EEB58DBA5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3" name="Picture 2" descr="Apollo Tyres - Wikipedia">
            <a:extLst>
              <a:ext uri="{FF2B5EF4-FFF2-40B4-BE49-F238E27FC236}">
                <a16:creationId xmlns:a16="http://schemas.microsoft.com/office/drawing/2014/main" id="{0FA7FE1F-D866-79FB-27AF-D2E31857F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F05DF6E-E008-5A63-5833-71E95CB02579}"/>
              </a:ext>
            </a:extLst>
          </p:cNvPr>
          <p:cNvSpPr txBox="1"/>
          <p:nvPr/>
        </p:nvSpPr>
        <p:spPr>
          <a:xfrm>
            <a:off x="-39624" y="7005163"/>
            <a:ext cx="6897623" cy="2139047"/>
          </a:xfrm>
          <a:prstGeom prst="rect">
            <a:avLst/>
          </a:prstGeom>
          <a:noFill/>
        </p:spPr>
        <p:txBody>
          <a:bodyPr wrap="square" rtlCol="0">
            <a:spAutoFit/>
          </a:bodyPr>
          <a:lstStyle/>
          <a:p>
            <a:r>
              <a:rPr lang="en-US" sz="950" dirty="0">
                <a:latin typeface="Calibri" panose="020F0502020204030204" pitchFamily="34" charset="0"/>
                <a:ea typeface="Calibri" panose="020F0502020204030204" pitchFamily="34" charset="0"/>
                <a:cs typeface="Calibri" panose="020F0502020204030204" pitchFamily="34" charset="0"/>
              </a:rPr>
              <a:t>The valuation of Apollo </a:t>
            </a:r>
            <a:r>
              <a:rPr lang="en-US" sz="950" dirty="0" err="1">
                <a:latin typeface="Calibri" panose="020F0502020204030204" pitchFamily="34" charset="0"/>
                <a:ea typeface="Calibri" panose="020F0502020204030204" pitchFamily="34" charset="0"/>
                <a:cs typeface="Calibri" panose="020F0502020204030204" pitchFamily="34" charset="0"/>
              </a:rPr>
              <a:t>Tyres</a:t>
            </a:r>
            <a:r>
              <a:rPr lang="en-US" sz="950" dirty="0">
                <a:latin typeface="Calibri" panose="020F0502020204030204" pitchFamily="34" charset="0"/>
                <a:ea typeface="Calibri" panose="020F0502020204030204" pitchFamily="34" charset="0"/>
                <a:cs typeface="Calibri" panose="020F0502020204030204" pitchFamily="34" charset="0"/>
              </a:rPr>
              <a:t> was conducted using relative valuation, which involves comparing the company's valuation metrics with those of other companies in the same industry. The enterprise value (EV) is calculated by summing the company's equity and debt, excluding cash. The metrics used in this analysis are EV/Revenue, EV/EBITDA, and P/E ratios, each providing its own valuation perspective based on the financials of the companies involved.</a:t>
            </a:r>
          </a:p>
          <a:p>
            <a:endParaRPr lang="en-US" sz="950" dirty="0">
              <a:latin typeface="Calibri" panose="020F0502020204030204" pitchFamily="34" charset="0"/>
              <a:ea typeface="Calibri" panose="020F0502020204030204" pitchFamily="34" charset="0"/>
              <a:cs typeface="Calibri" panose="020F0502020204030204" pitchFamily="34" charset="0"/>
            </a:endParaRPr>
          </a:p>
          <a:p>
            <a:r>
              <a:rPr lang="en-US" sz="950" dirty="0">
                <a:latin typeface="Calibri" panose="020F0502020204030204" pitchFamily="34" charset="0"/>
                <a:ea typeface="Calibri" panose="020F0502020204030204" pitchFamily="34" charset="0"/>
                <a:cs typeface="Calibri" panose="020F0502020204030204" pitchFamily="34" charset="0"/>
              </a:rPr>
              <a:t>The median EV/Revenue is 1.3x, indicating that for every rupee of revenue, the enterprise value is 1.3 times. For Apollo </a:t>
            </a:r>
            <a:r>
              <a:rPr lang="en-US" sz="950" dirty="0" err="1">
                <a:latin typeface="Calibri" panose="020F0502020204030204" pitchFamily="34" charset="0"/>
                <a:ea typeface="Calibri" panose="020F0502020204030204" pitchFamily="34" charset="0"/>
                <a:cs typeface="Calibri" panose="020F0502020204030204" pitchFamily="34" charset="0"/>
              </a:rPr>
              <a:t>Tyres</a:t>
            </a:r>
            <a:r>
              <a:rPr lang="en-US" sz="950" dirty="0">
                <a:latin typeface="Calibri" panose="020F0502020204030204" pitchFamily="34" charset="0"/>
                <a:ea typeface="Calibri" panose="020F0502020204030204" pitchFamily="34" charset="0"/>
                <a:cs typeface="Calibri" panose="020F0502020204030204" pitchFamily="34" charset="0"/>
              </a:rPr>
              <a:t>, the implied equity value, based on EV/EBITDA, is INR 29,580 Cr., which matches the actual equity value of INR 466. This suggests that Apollo </a:t>
            </a:r>
            <a:r>
              <a:rPr lang="en-US" sz="950" dirty="0" err="1">
                <a:latin typeface="Calibri" panose="020F0502020204030204" pitchFamily="34" charset="0"/>
                <a:ea typeface="Calibri" panose="020F0502020204030204" pitchFamily="34" charset="0"/>
                <a:cs typeface="Calibri" panose="020F0502020204030204" pitchFamily="34" charset="0"/>
              </a:rPr>
              <a:t>Tyres</a:t>
            </a:r>
            <a:r>
              <a:rPr lang="en-US" sz="950" dirty="0">
                <a:latin typeface="Calibri" panose="020F0502020204030204" pitchFamily="34" charset="0"/>
                <a:ea typeface="Calibri" panose="020F0502020204030204" pitchFamily="34" charset="0"/>
                <a:cs typeface="Calibri" panose="020F0502020204030204" pitchFamily="34" charset="0"/>
              </a:rPr>
              <a:t> is fairly valued according to the EV/Revenue metric. In contrast, the median EV/EBITDA is 12.1x, leading to an implied share price of INR 812 per share for Apollo </a:t>
            </a:r>
            <a:r>
              <a:rPr lang="en-US" sz="950" dirty="0" err="1">
                <a:latin typeface="Calibri" panose="020F0502020204030204" pitchFamily="34" charset="0"/>
                <a:ea typeface="Calibri" panose="020F0502020204030204" pitchFamily="34" charset="0"/>
                <a:cs typeface="Calibri" panose="020F0502020204030204" pitchFamily="34" charset="0"/>
              </a:rPr>
              <a:t>Tyres</a:t>
            </a:r>
            <a:r>
              <a:rPr lang="en-US" sz="950" dirty="0">
                <a:latin typeface="Calibri" panose="020F0502020204030204" pitchFamily="34" charset="0"/>
                <a:ea typeface="Calibri" panose="020F0502020204030204" pitchFamily="34" charset="0"/>
                <a:cs typeface="Calibri" panose="020F0502020204030204" pitchFamily="34" charset="0"/>
              </a:rPr>
              <a:t>. Given the current share price of INR 466, this indicates that Apollo </a:t>
            </a:r>
            <a:r>
              <a:rPr lang="en-US" sz="950" dirty="0" err="1">
                <a:latin typeface="Calibri" panose="020F0502020204030204" pitchFamily="34" charset="0"/>
                <a:ea typeface="Calibri" panose="020F0502020204030204" pitchFamily="34" charset="0"/>
                <a:cs typeface="Calibri" panose="020F0502020204030204" pitchFamily="34" charset="0"/>
              </a:rPr>
              <a:t>Tyres</a:t>
            </a:r>
            <a:r>
              <a:rPr lang="en-US" sz="950" dirty="0">
                <a:latin typeface="Calibri" panose="020F0502020204030204" pitchFamily="34" charset="0"/>
                <a:ea typeface="Calibri" panose="020F0502020204030204" pitchFamily="34" charset="0"/>
                <a:cs typeface="Calibri" panose="020F0502020204030204" pitchFamily="34" charset="0"/>
              </a:rPr>
              <a:t> is undervalued according to the EV/EBITDA metric. Similarly, the median P/E ratio is 25.3x, resulting in an implied share price of INR 686 per share for Apollo </a:t>
            </a:r>
            <a:r>
              <a:rPr lang="en-US" sz="950" dirty="0" err="1">
                <a:latin typeface="Calibri" panose="020F0502020204030204" pitchFamily="34" charset="0"/>
                <a:ea typeface="Calibri" panose="020F0502020204030204" pitchFamily="34" charset="0"/>
                <a:cs typeface="Calibri" panose="020F0502020204030204" pitchFamily="34" charset="0"/>
              </a:rPr>
              <a:t>Tyres</a:t>
            </a:r>
            <a:r>
              <a:rPr lang="en-US" sz="950" dirty="0">
                <a:latin typeface="Calibri" panose="020F0502020204030204" pitchFamily="34" charset="0"/>
                <a:ea typeface="Calibri" panose="020F0502020204030204" pitchFamily="34" charset="0"/>
                <a:cs typeface="Calibri" panose="020F0502020204030204" pitchFamily="34" charset="0"/>
              </a:rPr>
              <a:t>. This also suggests that the stock is undervalued when evaluated using the P/E ratio.</a:t>
            </a:r>
          </a:p>
          <a:p>
            <a:endParaRPr lang="en-US" sz="950" dirty="0">
              <a:latin typeface="Calibri" panose="020F0502020204030204" pitchFamily="34" charset="0"/>
              <a:ea typeface="Calibri" panose="020F0502020204030204" pitchFamily="34" charset="0"/>
              <a:cs typeface="Calibri" panose="020F0502020204030204" pitchFamily="34" charset="0"/>
            </a:endParaRPr>
          </a:p>
          <a:p>
            <a:r>
              <a:rPr lang="en-US" sz="950" dirty="0">
                <a:latin typeface="Calibri" panose="020F0502020204030204" pitchFamily="34" charset="0"/>
                <a:ea typeface="Calibri" panose="020F0502020204030204" pitchFamily="34" charset="0"/>
                <a:cs typeface="Calibri" panose="020F0502020204030204" pitchFamily="34" charset="0"/>
              </a:rPr>
              <a:t>In conclusion, based on the relative valuation metrics, Apollo </a:t>
            </a:r>
            <a:r>
              <a:rPr lang="en-US" sz="950" dirty="0" err="1">
                <a:latin typeface="Calibri" panose="020F0502020204030204" pitchFamily="34" charset="0"/>
                <a:ea typeface="Calibri" panose="020F0502020204030204" pitchFamily="34" charset="0"/>
                <a:cs typeface="Calibri" panose="020F0502020204030204" pitchFamily="34" charset="0"/>
              </a:rPr>
              <a:t>Tyres</a:t>
            </a:r>
            <a:r>
              <a:rPr lang="en-US" sz="950" dirty="0">
                <a:latin typeface="Calibri" panose="020F0502020204030204" pitchFamily="34" charset="0"/>
                <a:ea typeface="Calibri" panose="020F0502020204030204" pitchFamily="34" charset="0"/>
                <a:cs typeface="Calibri" panose="020F0502020204030204" pitchFamily="34" charset="0"/>
              </a:rPr>
              <a:t> is fairly valued according to EV/Revenue, but appears to be undervalued according to both EV/EBITDA and P/E ratios, indicating potential for price appreciation.</a:t>
            </a:r>
            <a:endParaRPr lang="en-IN" sz="95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0" name="Object 19">
            <a:extLst>
              <a:ext uri="{FF2B5EF4-FFF2-40B4-BE49-F238E27FC236}">
                <a16:creationId xmlns:a16="http://schemas.microsoft.com/office/drawing/2014/main" id="{D2A3DABA-95C5-2157-D8DE-7021738F717F}"/>
              </a:ext>
            </a:extLst>
          </p:cNvPr>
          <p:cNvGraphicFramePr>
            <a:graphicFrameLocks noChangeAspect="1"/>
          </p:cNvGraphicFramePr>
          <p:nvPr>
            <p:extLst>
              <p:ext uri="{D42A27DB-BD31-4B8C-83A1-F6EECF244321}">
                <p14:modId xmlns:p14="http://schemas.microsoft.com/office/powerpoint/2010/main" val="2535807001"/>
              </p:ext>
            </p:extLst>
          </p:nvPr>
        </p:nvGraphicFramePr>
        <p:xfrm>
          <a:off x="-2078" y="1501614"/>
          <a:ext cx="6860077" cy="4887995"/>
        </p:xfrm>
        <a:graphic>
          <a:graphicData uri="http://schemas.openxmlformats.org/presentationml/2006/ole">
            <mc:AlternateContent xmlns:mc="http://schemas.openxmlformats.org/markup-compatibility/2006">
              <mc:Choice xmlns:v="urn:schemas-microsoft-com:vml" Requires="v">
                <p:oleObj name="Worksheet" r:id="rId4" imgW="10248935" imgH="5326214" progId="Excel.Sheet.12">
                  <p:embed/>
                </p:oleObj>
              </mc:Choice>
              <mc:Fallback>
                <p:oleObj name="Worksheet" r:id="rId4" imgW="10248935" imgH="5326214" progId="Excel.Sheet.12">
                  <p:embed/>
                  <p:pic>
                    <p:nvPicPr>
                      <p:cNvPr id="0" name=""/>
                      <p:cNvPicPr/>
                      <p:nvPr/>
                    </p:nvPicPr>
                    <p:blipFill>
                      <a:blip r:embed="rId5"/>
                      <a:stretch>
                        <a:fillRect/>
                      </a:stretch>
                    </p:blipFill>
                    <p:spPr>
                      <a:xfrm>
                        <a:off x="-2078" y="1501614"/>
                        <a:ext cx="6860077" cy="4887995"/>
                      </a:xfrm>
                      <a:prstGeom prst="rect">
                        <a:avLst/>
                      </a:prstGeom>
                    </p:spPr>
                  </p:pic>
                </p:oleObj>
              </mc:Fallback>
            </mc:AlternateContent>
          </a:graphicData>
        </a:graphic>
      </p:graphicFrame>
      <p:sp>
        <p:nvSpPr>
          <p:cNvPr id="21" name="Parallelogram 21">
            <a:extLst>
              <a:ext uri="{FF2B5EF4-FFF2-40B4-BE49-F238E27FC236}">
                <a16:creationId xmlns:a16="http://schemas.microsoft.com/office/drawing/2014/main" id="{1C47D847-D48F-271E-B249-0811D3AF5B28}"/>
              </a:ext>
            </a:extLst>
          </p:cNvPr>
          <p:cNvSpPr/>
          <p:nvPr/>
        </p:nvSpPr>
        <p:spPr>
          <a:xfrm>
            <a:off x="0" y="6528108"/>
            <a:ext cx="2053590" cy="338555"/>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22" name="TextBox 21">
            <a:extLst>
              <a:ext uri="{FF2B5EF4-FFF2-40B4-BE49-F238E27FC236}">
                <a16:creationId xmlns:a16="http://schemas.microsoft.com/office/drawing/2014/main" id="{44F2C236-22B3-4FAB-EBC1-12871C1D4B0C}"/>
              </a:ext>
            </a:extLst>
          </p:cNvPr>
          <p:cNvSpPr txBox="1"/>
          <p:nvPr/>
        </p:nvSpPr>
        <p:spPr>
          <a:xfrm>
            <a:off x="-39623" y="6528109"/>
            <a:ext cx="2396742" cy="338554"/>
          </a:xfrm>
          <a:prstGeom prst="rect">
            <a:avLst/>
          </a:prstGeom>
          <a:noFill/>
        </p:spPr>
        <p:txBody>
          <a:bodyPr wrap="square" rtlCol="0">
            <a:spAutoFit/>
          </a:bodyPr>
          <a:lstStyle/>
          <a:p>
            <a:r>
              <a:rPr lang="en-US" sz="1600" b="1" dirty="0">
                <a:latin typeface="Calibri (body)"/>
              </a:rPr>
              <a:t>Commentary</a:t>
            </a:r>
            <a:endParaRPr lang="en-IN" sz="1600" b="1" dirty="0">
              <a:latin typeface="Calibri (body)"/>
            </a:endParaRPr>
          </a:p>
        </p:txBody>
      </p:sp>
    </p:spTree>
    <p:extLst>
      <p:ext uri="{BB962C8B-B14F-4D97-AF65-F5344CB8AC3E}">
        <p14:creationId xmlns:p14="http://schemas.microsoft.com/office/powerpoint/2010/main" val="2043983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592A11-6C98-3070-B335-F8190DDF27FF}"/>
              </a:ext>
            </a:extLst>
          </p:cNvPr>
          <p:cNvSpPr>
            <a:spLocks noGrp="1"/>
          </p:cNvSpPr>
          <p:nvPr>
            <p:ph type="sldNum" sz="quarter" idx="4"/>
          </p:nvPr>
        </p:nvSpPr>
        <p:spPr/>
        <p:txBody>
          <a:bodyPr/>
          <a:lstStyle/>
          <a:p>
            <a:fld id="{0B7AF327-0163-471E-81B8-86C6B8A35DFA}" type="slidenum">
              <a:rPr lang="en-IN" smtClean="0"/>
              <a:pPr/>
              <a:t>29</a:t>
            </a:fld>
            <a:endParaRPr lang="en-IN" dirty="0"/>
          </a:p>
        </p:txBody>
      </p:sp>
      <p:sp>
        <p:nvSpPr>
          <p:cNvPr id="5" name="Rectangle 4">
            <a:extLst>
              <a:ext uri="{FF2B5EF4-FFF2-40B4-BE49-F238E27FC236}">
                <a16:creationId xmlns:a16="http://schemas.microsoft.com/office/drawing/2014/main" id="{E770A4C6-BF6C-5503-AB76-87332E005C00}"/>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17">
            <a:extLst>
              <a:ext uri="{FF2B5EF4-FFF2-40B4-BE49-F238E27FC236}">
                <a16:creationId xmlns:a16="http://schemas.microsoft.com/office/drawing/2014/main" id="{FF85BE4A-EA5E-7198-CA00-792C37145503}"/>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3">
            <a:extLst>
              <a:ext uri="{FF2B5EF4-FFF2-40B4-BE49-F238E27FC236}">
                <a16:creationId xmlns:a16="http://schemas.microsoft.com/office/drawing/2014/main" id="{F9DE94F7-E346-B604-67B8-0172E3C41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8" name="Picture 2" descr="Apollo Tyres - Wikipedia">
            <a:extLst>
              <a:ext uri="{FF2B5EF4-FFF2-40B4-BE49-F238E27FC236}">
                <a16:creationId xmlns:a16="http://schemas.microsoft.com/office/drawing/2014/main" id="{5AC2539C-4B2C-267B-3BF1-E71DD4FEF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2" name="Parallelogram 21">
            <a:extLst>
              <a:ext uri="{FF2B5EF4-FFF2-40B4-BE49-F238E27FC236}">
                <a16:creationId xmlns:a16="http://schemas.microsoft.com/office/drawing/2014/main" id="{A02C1B41-EDDA-8620-7EBC-5D7868298DD3}"/>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3" name="TextBox 2">
            <a:extLst>
              <a:ext uri="{FF2B5EF4-FFF2-40B4-BE49-F238E27FC236}">
                <a16:creationId xmlns:a16="http://schemas.microsoft.com/office/drawing/2014/main" id="{B53F2ABE-CE86-9593-39DF-5ED1759B3C58}"/>
              </a:ext>
            </a:extLst>
          </p:cNvPr>
          <p:cNvSpPr txBox="1"/>
          <p:nvPr/>
        </p:nvSpPr>
        <p:spPr>
          <a:xfrm>
            <a:off x="-39623" y="949161"/>
            <a:ext cx="2396742" cy="338554"/>
          </a:xfrm>
          <a:prstGeom prst="rect">
            <a:avLst/>
          </a:prstGeom>
          <a:noFill/>
        </p:spPr>
        <p:txBody>
          <a:bodyPr wrap="square" rtlCol="0">
            <a:spAutoFit/>
          </a:bodyPr>
          <a:lstStyle/>
          <a:p>
            <a:r>
              <a:rPr lang="en-IN" sz="1600" b="1" dirty="0">
                <a:latin typeface="Calibri (body)"/>
              </a:rPr>
              <a:t>Peers Comparison (1/3)</a:t>
            </a:r>
          </a:p>
        </p:txBody>
      </p:sp>
      <p:graphicFrame>
        <p:nvGraphicFramePr>
          <p:cNvPr id="10" name="Chart 9">
            <a:extLst>
              <a:ext uri="{FF2B5EF4-FFF2-40B4-BE49-F238E27FC236}">
                <a16:creationId xmlns:a16="http://schemas.microsoft.com/office/drawing/2014/main" id="{1CB7A4A7-1FCC-6EF3-6520-32BE09554391}"/>
              </a:ext>
            </a:extLst>
          </p:cNvPr>
          <p:cNvGraphicFramePr>
            <a:graphicFrameLocks/>
          </p:cNvGraphicFramePr>
          <p:nvPr/>
        </p:nvGraphicFramePr>
        <p:xfrm>
          <a:off x="45720" y="1488673"/>
          <a:ext cx="3248206" cy="246626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5C6E849C-EE4C-4BF1-D621-04B000F8E5DA}"/>
              </a:ext>
            </a:extLst>
          </p:cNvPr>
          <p:cNvGraphicFramePr>
            <a:graphicFrameLocks/>
          </p:cNvGraphicFramePr>
          <p:nvPr/>
        </p:nvGraphicFramePr>
        <p:xfrm>
          <a:off x="3610079" y="4040331"/>
          <a:ext cx="3127330" cy="2878172"/>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Straight Connector 12">
            <a:extLst>
              <a:ext uri="{FF2B5EF4-FFF2-40B4-BE49-F238E27FC236}">
                <a16:creationId xmlns:a16="http://schemas.microsoft.com/office/drawing/2014/main" id="{41F5A998-B46A-C0E6-6A78-66C09FF1E67C}"/>
              </a:ext>
            </a:extLst>
          </p:cNvPr>
          <p:cNvCxnSpPr>
            <a:cxnSpLocks/>
          </p:cNvCxnSpPr>
          <p:nvPr/>
        </p:nvCxnSpPr>
        <p:spPr>
          <a:xfrm>
            <a:off x="3429000" y="1324509"/>
            <a:ext cx="0" cy="8626589"/>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EFC3287-DB47-42C5-DF7E-CA975EAC1758}"/>
              </a:ext>
            </a:extLst>
          </p:cNvPr>
          <p:cNvCxnSpPr/>
          <p:nvPr/>
        </p:nvCxnSpPr>
        <p:spPr>
          <a:xfrm>
            <a:off x="114300" y="3997635"/>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42BF96B-4615-C7AC-0D1E-B10B1710F968}"/>
              </a:ext>
            </a:extLst>
          </p:cNvPr>
          <p:cNvCxnSpPr/>
          <p:nvPr/>
        </p:nvCxnSpPr>
        <p:spPr>
          <a:xfrm>
            <a:off x="3629530" y="1416555"/>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8696DA2-5D12-886A-05B7-E9AF1B6B7B22}"/>
              </a:ext>
            </a:extLst>
          </p:cNvPr>
          <p:cNvCxnSpPr/>
          <p:nvPr/>
        </p:nvCxnSpPr>
        <p:spPr>
          <a:xfrm>
            <a:off x="3629530" y="3997635"/>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1F89008B-417A-7132-2088-DA5FEE5C8724}"/>
              </a:ext>
            </a:extLst>
          </p:cNvPr>
          <p:cNvCxnSpPr/>
          <p:nvPr/>
        </p:nvCxnSpPr>
        <p:spPr>
          <a:xfrm>
            <a:off x="114300" y="1408329"/>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graphicFrame>
        <p:nvGraphicFramePr>
          <p:cNvPr id="22" name="Chart 21">
            <a:extLst>
              <a:ext uri="{FF2B5EF4-FFF2-40B4-BE49-F238E27FC236}">
                <a16:creationId xmlns:a16="http://schemas.microsoft.com/office/drawing/2014/main" id="{BEBBD15C-F35C-8D34-9B75-A8C1956E9E91}"/>
              </a:ext>
            </a:extLst>
          </p:cNvPr>
          <p:cNvGraphicFramePr>
            <a:graphicFrameLocks/>
          </p:cNvGraphicFramePr>
          <p:nvPr/>
        </p:nvGraphicFramePr>
        <p:xfrm>
          <a:off x="114300" y="4040331"/>
          <a:ext cx="3248210" cy="2835475"/>
        </p:xfrm>
        <a:graphic>
          <a:graphicData uri="http://schemas.openxmlformats.org/drawingml/2006/chart">
            <c:chart xmlns:c="http://schemas.openxmlformats.org/drawingml/2006/chart" xmlns:r="http://schemas.openxmlformats.org/officeDocument/2006/relationships" r:id="rId6"/>
          </a:graphicData>
        </a:graphic>
      </p:graphicFrame>
      <p:cxnSp>
        <p:nvCxnSpPr>
          <p:cNvPr id="23" name="Straight Connector 22">
            <a:extLst>
              <a:ext uri="{FF2B5EF4-FFF2-40B4-BE49-F238E27FC236}">
                <a16:creationId xmlns:a16="http://schemas.microsoft.com/office/drawing/2014/main" id="{298E4A98-C563-F3CA-777F-F8AEE3D5451F}"/>
              </a:ext>
            </a:extLst>
          </p:cNvPr>
          <p:cNvCxnSpPr/>
          <p:nvPr/>
        </p:nvCxnSpPr>
        <p:spPr>
          <a:xfrm>
            <a:off x="146866" y="9690817"/>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76BF283-CC7A-2841-CF3C-8A64FFF5CC72}"/>
              </a:ext>
            </a:extLst>
          </p:cNvPr>
          <p:cNvCxnSpPr/>
          <p:nvPr/>
        </p:nvCxnSpPr>
        <p:spPr>
          <a:xfrm>
            <a:off x="3596641" y="691850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9C550A5-16FA-3F53-63D7-0EB3080224E6}"/>
              </a:ext>
            </a:extLst>
          </p:cNvPr>
          <p:cNvCxnSpPr/>
          <p:nvPr/>
        </p:nvCxnSpPr>
        <p:spPr>
          <a:xfrm>
            <a:off x="146866" y="691850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626EEFF-CB69-B41F-40ED-5D48CEBD48E2}"/>
              </a:ext>
            </a:extLst>
          </p:cNvPr>
          <p:cNvCxnSpPr/>
          <p:nvPr/>
        </p:nvCxnSpPr>
        <p:spPr>
          <a:xfrm>
            <a:off x="3596641" y="9699979"/>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graphicFrame>
        <p:nvGraphicFramePr>
          <p:cNvPr id="27" name="Chart 26">
            <a:extLst>
              <a:ext uri="{FF2B5EF4-FFF2-40B4-BE49-F238E27FC236}">
                <a16:creationId xmlns:a16="http://schemas.microsoft.com/office/drawing/2014/main" id="{DC39346D-0FF3-2CB8-A47B-8DC5011F66BC}"/>
              </a:ext>
            </a:extLst>
          </p:cNvPr>
          <p:cNvGraphicFramePr>
            <a:graphicFrameLocks/>
          </p:cNvGraphicFramePr>
          <p:nvPr/>
        </p:nvGraphicFramePr>
        <p:xfrm>
          <a:off x="3656833" y="1459247"/>
          <a:ext cx="3155448" cy="253838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a:extLst>
              <a:ext uri="{FF2B5EF4-FFF2-40B4-BE49-F238E27FC236}">
                <a16:creationId xmlns:a16="http://schemas.microsoft.com/office/drawing/2014/main" id="{57A5E3EE-318E-6858-02C7-EB64E559CACC}"/>
              </a:ext>
            </a:extLst>
          </p:cNvPr>
          <p:cNvGraphicFramePr>
            <a:graphicFrameLocks/>
          </p:cNvGraphicFramePr>
          <p:nvPr/>
        </p:nvGraphicFramePr>
        <p:xfrm>
          <a:off x="146866" y="6961205"/>
          <a:ext cx="3168593" cy="269607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0" name="Chart 29">
            <a:extLst>
              <a:ext uri="{FF2B5EF4-FFF2-40B4-BE49-F238E27FC236}">
                <a16:creationId xmlns:a16="http://schemas.microsoft.com/office/drawing/2014/main" id="{F380A2B6-0AE7-F8EF-2FE2-2FE9631432AA}"/>
              </a:ext>
            </a:extLst>
          </p:cNvPr>
          <p:cNvGraphicFramePr>
            <a:graphicFrameLocks/>
          </p:cNvGraphicFramePr>
          <p:nvPr/>
        </p:nvGraphicFramePr>
        <p:xfrm>
          <a:off x="3629529" y="6961198"/>
          <a:ext cx="3107879" cy="2752760"/>
        </p:xfrm>
        <a:graphic>
          <a:graphicData uri="http://schemas.openxmlformats.org/drawingml/2006/chart">
            <c:chart xmlns:c="http://schemas.openxmlformats.org/drawingml/2006/chart" xmlns:r="http://schemas.openxmlformats.org/officeDocument/2006/relationships" r:id="rId9"/>
          </a:graphicData>
        </a:graphic>
      </p:graphicFrame>
      <p:sp>
        <p:nvSpPr>
          <p:cNvPr id="31" name="TextBox 30">
            <a:extLst>
              <a:ext uri="{FF2B5EF4-FFF2-40B4-BE49-F238E27FC236}">
                <a16:creationId xmlns:a16="http://schemas.microsoft.com/office/drawing/2014/main" id="{F3D1E65C-A40F-C513-167E-5551A46EB64E}"/>
              </a:ext>
            </a:extLst>
          </p:cNvPr>
          <p:cNvSpPr txBox="1"/>
          <p:nvPr/>
        </p:nvSpPr>
        <p:spPr>
          <a:xfrm>
            <a:off x="231648" y="9699926"/>
            <a:ext cx="1554480" cy="215444"/>
          </a:xfrm>
          <a:prstGeom prst="rect">
            <a:avLst/>
          </a:prstGeom>
          <a:noFill/>
        </p:spPr>
        <p:txBody>
          <a:bodyPr wrap="square" rtlCol="0">
            <a:spAutoFit/>
          </a:bodyPr>
          <a:lstStyle/>
          <a:p>
            <a:r>
              <a:rPr lang="en-IN" sz="800" i="1" dirty="0">
                <a:latin typeface="Calibri" panose="020F0502020204030204" pitchFamily="34" charset="0"/>
                <a:ea typeface="Calibri" panose="020F0502020204030204" pitchFamily="34" charset="0"/>
                <a:cs typeface="Calibri" panose="020F0502020204030204" pitchFamily="34" charset="0"/>
              </a:rPr>
              <a:t>Source: Screener.in</a:t>
            </a:r>
          </a:p>
        </p:txBody>
      </p:sp>
    </p:spTree>
    <p:extLst>
      <p:ext uri="{BB962C8B-B14F-4D97-AF65-F5344CB8AC3E}">
        <p14:creationId xmlns:p14="http://schemas.microsoft.com/office/powerpoint/2010/main" val="1825736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33133A5-F0C9-54CE-798B-7BDA5B38E76F}"/>
              </a:ext>
            </a:extLst>
          </p:cNvPr>
          <p:cNvSpPr txBox="1"/>
          <p:nvPr/>
        </p:nvSpPr>
        <p:spPr>
          <a:xfrm>
            <a:off x="3982721" y="1010920"/>
            <a:ext cx="2875280" cy="677108"/>
          </a:xfrm>
          <a:prstGeom prst="rect">
            <a:avLst/>
          </a:prstGeom>
          <a:noFill/>
        </p:spPr>
        <p:txBody>
          <a:bodyPr wrap="square">
            <a:spAutoFit/>
          </a:bodyPr>
          <a:lstStyle/>
          <a:p>
            <a:r>
              <a:rPr lang="en-IN" sz="1200" b="1" i="0" u="none" strike="noStrike" baseline="0" dirty="0">
                <a:solidFill>
                  <a:srgbClr val="000000"/>
                </a:solidFill>
                <a:latin typeface="Times New Roman" panose="02020603050405020304" pitchFamily="18" charset="0"/>
                <a:cs typeface="Times New Roman" panose="02020603050405020304" pitchFamily="18" charset="0"/>
              </a:rPr>
              <a:t>Recommendation	  :XXX	</a:t>
            </a:r>
          </a:p>
          <a:p>
            <a:r>
              <a:rPr lang="en-IN" sz="1200" b="1" i="0" u="none" strike="noStrike" baseline="0" dirty="0">
                <a:solidFill>
                  <a:srgbClr val="000000"/>
                </a:solidFill>
                <a:latin typeface="Times New Roman" panose="02020603050405020304" pitchFamily="18" charset="0"/>
                <a:cs typeface="Times New Roman" panose="02020603050405020304" pitchFamily="18" charset="0"/>
              </a:rPr>
              <a:t>CMP	                            :INR 497</a:t>
            </a:r>
          </a:p>
          <a:p>
            <a:r>
              <a:rPr lang="en-IN" sz="1200" b="1" i="0" u="none" strike="noStrike" baseline="0" dirty="0">
                <a:solidFill>
                  <a:srgbClr val="000000"/>
                </a:solidFill>
                <a:latin typeface="Times New Roman" panose="02020603050405020304" pitchFamily="18" charset="0"/>
                <a:cs typeface="Times New Roman" panose="02020603050405020304" pitchFamily="18" charset="0"/>
              </a:rPr>
              <a:t>Target                   	  :XXX</a:t>
            </a:r>
            <a:r>
              <a:rPr lang="en-IN" sz="1400" b="1" i="0" u="none" strike="noStrike" baseline="0" dirty="0">
                <a:solidFill>
                  <a:srgbClr val="000000"/>
                </a:solidFill>
                <a:latin typeface="Times New Roman" panose="02020603050405020304" pitchFamily="18" charset="0"/>
                <a:cs typeface="Times New Roman" panose="02020603050405020304" pitchFamily="18" charset="0"/>
              </a:rPr>
              <a:t>	</a:t>
            </a:r>
          </a:p>
        </p:txBody>
      </p:sp>
      <p:sp>
        <p:nvSpPr>
          <p:cNvPr id="4" name="Rectangle 3">
            <a:extLst>
              <a:ext uri="{FF2B5EF4-FFF2-40B4-BE49-F238E27FC236}">
                <a16:creationId xmlns:a16="http://schemas.microsoft.com/office/drawing/2014/main" id="{71BEE41D-C00A-8E7C-20F8-67520168AF4D}"/>
              </a:ext>
            </a:extLst>
          </p:cNvPr>
          <p:cNvSpPr/>
          <p:nvPr/>
        </p:nvSpPr>
        <p:spPr>
          <a:xfrm>
            <a:off x="3870960" y="0"/>
            <a:ext cx="2875280" cy="9906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pic>
        <p:nvPicPr>
          <p:cNvPr id="1026" name="Picture 2" descr="Apollo Tyres - Wikipedia">
            <a:extLst>
              <a:ext uri="{FF2B5EF4-FFF2-40B4-BE49-F238E27FC236}">
                <a16:creationId xmlns:a16="http://schemas.microsoft.com/office/drawing/2014/main" id="{FFA6CC65-70C2-79FA-605A-5F0655810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26" y="-109355"/>
            <a:ext cx="2875280" cy="11202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1" name="Table 30">
            <a:extLst>
              <a:ext uri="{FF2B5EF4-FFF2-40B4-BE49-F238E27FC236}">
                <a16:creationId xmlns:a16="http://schemas.microsoft.com/office/drawing/2014/main" id="{185C0F2F-CD72-64B3-18C3-A2B305FD45FB}"/>
              </a:ext>
            </a:extLst>
          </p:cNvPr>
          <p:cNvGraphicFramePr>
            <a:graphicFrameLocks noGrp="1"/>
          </p:cNvGraphicFramePr>
          <p:nvPr>
            <p:extLst>
              <p:ext uri="{D42A27DB-BD31-4B8C-83A1-F6EECF244321}">
                <p14:modId xmlns:p14="http://schemas.microsoft.com/office/powerpoint/2010/main" val="250438702"/>
              </p:ext>
            </p:extLst>
          </p:nvPr>
        </p:nvGraphicFramePr>
        <p:xfrm>
          <a:off x="3870960" y="1797383"/>
          <a:ext cx="2875280" cy="1097280"/>
        </p:xfrm>
        <a:graphic>
          <a:graphicData uri="http://schemas.openxmlformats.org/drawingml/2006/table">
            <a:tbl>
              <a:tblPr/>
              <a:tblGrid>
                <a:gridCol w="1498046">
                  <a:extLst>
                    <a:ext uri="{9D8B030D-6E8A-4147-A177-3AD203B41FA5}">
                      <a16:colId xmlns:a16="http://schemas.microsoft.com/office/drawing/2014/main" val="207046136"/>
                    </a:ext>
                  </a:extLst>
                </a:gridCol>
                <a:gridCol w="1377234">
                  <a:extLst>
                    <a:ext uri="{9D8B030D-6E8A-4147-A177-3AD203B41FA5}">
                      <a16:colId xmlns:a16="http://schemas.microsoft.com/office/drawing/2014/main" val="51951963"/>
                    </a:ext>
                  </a:extLst>
                </a:gridCol>
              </a:tblGrid>
              <a:tr h="182880">
                <a:tc gridSpan="2">
                  <a:txBody>
                    <a:bodyPr/>
                    <a:lstStyle/>
                    <a:p>
                      <a:pPr algn="l" fontAlgn="b"/>
                      <a:r>
                        <a:rPr lang="en-US" sz="1100" b="1" i="0" u="none" strike="noStrike" dirty="0">
                          <a:solidFill>
                            <a:srgbClr val="FFFFFF"/>
                          </a:solidFill>
                          <a:effectLst/>
                          <a:latin typeface="calibri" panose="020F0502020204030204" pitchFamily="34" charset="0"/>
                        </a:rPr>
                        <a:t>   Stock data (as on 17th May, 2024)</a:t>
                      </a:r>
                    </a:p>
                  </a:txBody>
                  <a:tcPr marL="7620" marR="7620" marT="7620" marB="0" anchor="b">
                    <a:lnL>
                      <a:noFill/>
                    </a:lnL>
                    <a:lnR>
                      <a:noFill/>
                    </a:lnR>
                    <a:lnT>
                      <a:noFill/>
                    </a:lnT>
                    <a:lnB>
                      <a:noFill/>
                    </a:lnB>
                    <a:solidFill>
                      <a:srgbClr val="A02B93"/>
                    </a:solidFill>
                  </a:tcPr>
                </a:tc>
                <a:tc hMerge="1">
                  <a:txBody>
                    <a:bodyPr/>
                    <a:lstStyle/>
                    <a:p>
                      <a:endParaRPr lang="en-IN"/>
                    </a:p>
                  </a:txBody>
                  <a:tcPr/>
                </a:tc>
                <a:extLst>
                  <a:ext uri="{0D108BD9-81ED-4DB2-BD59-A6C34878D82A}">
                    <a16:rowId xmlns:a16="http://schemas.microsoft.com/office/drawing/2014/main" val="333129533"/>
                  </a:ext>
                </a:extLst>
              </a:tr>
              <a:tr h="182880">
                <a:tc>
                  <a:txBody>
                    <a:bodyPr/>
                    <a:lstStyle/>
                    <a:p>
                      <a:pPr algn="l" fontAlgn="b"/>
                      <a:r>
                        <a:rPr lang="en-IN" sz="1100" b="0" i="0" u="none" strike="noStrike" dirty="0">
                          <a:solidFill>
                            <a:srgbClr val="000000"/>
                          </a:solidFill>
                          <a:effectLst/>
                          <a:latin typeface="calibri" panose="020F0502020204030204" pitchFamily="34" charset="0"/>
                        </a:rPr>
                        <a:t>NIFTY</a:t>
                      </a:r>
                    </a:p>
                  </a:txBody>
                  <a:tcPr marL="7620" marR="7620" marT="7620" marB="0" anchor="b">
                    <a:lnL>
                      <a:noFill/>
                    </a:lnL>
                    <a:lnR>
                      <a:noFill/>
                    </a:lnR>
                    <a:lnT>
                      <a:noFill/>
                    </a:lnT>
                    <a:lnB>
                      <a:noFill/>
                    </a:lnB>
                    <a:noFill/>
                  </a:tcPr>
                </a:tc>
                <a:tc>
                  <a:txBody>
                    <a:bodyPr/>
                    <a:lstStyle/>
                    <a:p>
                      <a:pPr algn="l" fontAlgn="b"/>
                      <a:r>
                        <a:rPr lang="en-IN" sz="1100" b="0" i="0" u="none" strike="noStrike" dirty="0">
                          <a:solidFill>
                            <a:srgbClr val="000000"/>
                          </a:solidFill>
                          <a:effectLst/>
                          <a:latin typeface="calibri" panose="020F0502020204030204" pitchFamily="34" charset="0"/>
                        </a:rPr>
                        <a:t>                   :22,355</a:t>
                      </a:r>
                    </a:p>
                  </a:txBody>
                  <a:tcPr marL="7620" marR="7620" marT="7620" marB="0" anchor="b">
                    <a:lnL>
                      <a:noFill/>
                    </a:lnL>
                    <a:lnR>
                      <a:noFill/>
                    </a:lnR>
                    <a:lnT>
                      <a:noFill/>
                    </a:lnT>
                    <a:lnB>
                      <a:noFill/>
                    </a:lnB>
                    <a:noFill/>
                  </a:tcPr>
                </a:tc>
                <a:extLst>
                  <a:ext uri="{0D108BD9-81ED-4DB2-BD59-A6C34878D82A}">
                    <a16:rowId xmlns:a16="http://schemas.microsoft.com/office/drawing/2014/main" val="3389053429"/>
                  </a:ext>
                </a:extLst>
              </a:tr>
              <a:tr h="182880">
                <a:tc>
                  <a:txBody>
                    <a:bodyPr/>
                    <a:lstStyle/>
                    <a:p>
                      <a:pPr algn="l" fontAlgn="b"/>
                      <a:r>
                        <a:rPr lang="nl-NL" sz="1100" b="0" i="0" u="none" strike="noStrike" dirty="0">
                          <a:solidFill>
                            <a:srgbClr val="000000"/>
                          </a:solidFill>
                          <a:effectLst/>
                          <a:latin typeface="calibri" panose="020F0502020204030204" pitchFamily="34" charset="0"/>
                        </a:rPr>
                        <a:t>52 Week H/L (INR)</a:t>
                      </a:r>
                    </a:p>
                  </a:txBody>
                  <a:tcPr marL="7620" marR="7620" marT="7620" marB="0" anchor="b">
                    <a:lnL>
                      <a:noFill/>
                    </a:lnL>
                    <a:lnR>
                      <a:noFill/>
                    </a:lnR>
                    <a:lnT>
                      <a:noFill/>
                    </a:lnT>
                    <a:lnB>
                      <a:noFill/>
                    </a:lnB>
                    <a:noFill/>
                  </a:tcPr>
                </a:tc>
                <a:tc>
                  <a:txBody>
                    <a:bodyPr/>
                    <a:lstStyle/>
                    <a:p>
                      <a:pPr algn="l" fontAlgn="b"/>
                      <a:r>
                        <a:rPr lang="en-IN" sz="1100" b="0" i="0" u="none" strike="noStrike" dirty="0">
                          <a:solidFill>
                            <a:srgbClr val="000000"/>
                          </a:solidFill>
                          <a:effectLst/>
                          <a:latin typeface="calibri" panose="020F0502020204030204" pitchFamily="34" charset="0"/>
                        </a:rPr>
                        <a:t>                   :560 / 361</a:t>
                      </a:r>
                    </a:p>
                  </a:txBody>
                  <a:tcPr marL="7620" marR="7620" marT="7620" marB="0" anchor="b">
                    <a:lnL>
                      <a:noFill/>
                    </a:lnL>
                    <a:lnR>
                      <a:noFill/>
                    </a:lnR>
                    <a:lnT>
                      <a:noFill/>
                    </a:lnT>
                    <a:lnB>
                      <a:noFill/>
                    </a:lnB>
                    <a:noFill/>
                  </a:tcPr>
                </a:tc>
                <a:extLst>
                  <a:ext uri="{0D108BD9-81ED-4DB2-BD59-A6C34878D82A}">
                    <a16:rowId xmlns:a16="http://schemas.microsoft.com/office/drawing/2014/main" val="3094660798"/>
                  </a:ext>
                </a:extLst>
              </a:tr>
              <a:tr h="182880">
                <a:tc>
                  <a:txBody>
                    <a:bodyPr/>
                    <a:lstStyle/>
                    <a:p>
                      <a:pPr algn="l" fontAlgn="b"/>
                      <a:r>
                        <a:rPr lang="en-IN" sz="1100" b="0" i="0" u="none" strike="noStrike" dirty="0">
                          <a:solidFill>
                            <a:srgbClr val="000000"/>
                          </a:solidFill>
                          <a:effectLst/>
                          <a:latin typeface="calibri" panose="020F0502020204030204" pitchFamily="34" charset="0"/>
                        </a:rPr>
                        <a:t>Market Cap (INR Cr)</a:t>
                      </a:r>
                    </a:p>
                  </a:txBody>
                  <a:tcPr marL="7620" marR="7620" marT="7620" marB="0" anchor="b">
                    <a:lnL>
                      <a:noFill/>
                    </a:lnL>
                    <a:lnR>
                      <a:noFill/>
                    </a:lnR>
                    <a:lnT>
                      <a:noFill/>
                    </a:lnT>
                    <a:lnB>
                      <a:noFill/>
                    </a:lnB>
                    <a:noFill/>
                  </a:tcPr>
                </a:tc>
                <a:tc>
                  <a:txBody>
                    <a:bodyPr/>
                    <a:lstStyle/>
                    <a:p>
                      <a:pPr algn="l" fontAlgn="b"/>
                      <a:r>
                        <a:rPr lang="en-IN" sz="1100" b="0" i="0" u="none" strike="noStrike" dirty="0">
                          <a:solidFill>
                            <a:srgbClr val="000000"/>
                          </a:solidFill>
                          <a:effectLst/>
                          <a:latin typeface="calibri" panose="020F0502020204030204" pitchFamily="34" charset="0"/>
                        </a:rPr>
                        <a:t>                   :31,584</a:t>
                      </a:r>
                    </a:p>
                  </a:txBody>
                  <a:tcPr marL="7620" marR="7620" marT="7620" marB="0" anchor="b">
                    <a:lnL>
                      <a:noFill/>
                    </a:lnL>
                    <a:lnR>
                      <a:noFill/>
                    </a:lnR>
                    <a:lnT>
                      <a:noFill/>
                    </a:lnT>
                    <a:lnB>
                      <a:noFill/>
                    </a:lnB>
                    <a:noFill/>
                  </a:tcPr>
                </a:tc>
                <a:extLst>
                  <a:ext uri="{0D108BD9-81ED-4DB2-BD59-A6C34878D82A}">
                    <a16:rowId xmlns:a16="http://schemas.microsoft.com/office/drawing/2014/main" val="411774050"/>
                  </a:ext>
                </a:extLst>
              </a:tr>
              <a:tr h="182880">
                <a:tc>
                  <a:txBody>
                    <a:bodyPr/>
                    <a:lstStyle/>
                    <a:p>
                      <a:pPr algn="l" fontAlgn="b"/>
                      <a:r>
                        <a:rPr lang="en-IN" sz="1100" b="0" i="0" u="none" strike="noStrike" dirty="0">
                          <a:solidFill>
                            <a:srgbClr val="000000"/>
                          </a:solidFill>
                          <a:effectLst/>
                          <a:latin typeface="calibri" panose="020F0502020204030204" pitchFamily="34" charset="0"/>
                        </a:rPr>
                        <a:t>O/S Shares (Cr)</a:t>
                      </a:r>
                    </a:p>
                  </a:txBody>
                  <a:tcPr marL="7620" marR="7620" marT="7620" marB="0" anchor="b">
                    <a:lnL>
                      <a:noFill/>
                    </a:lnL>
                    <a:lnR>
                      <a:noFill/>
                    </a:lnR>
                    <a:lnT>
                      <a:noFill/>
                    </a:lnT>
                    <a:lnB>
                      <a:noFill/>
                    </a:lnB>
                    <a:noFill/>
                  </a:tcPr>
                </a:tc>
                <a:tc>
                  <a:txBody>
                    <a:bodyPr/>
                    <a:lstStyle/>
                    <a:p>
                      <a:pPr algn="l" fontAlgn="b"/>
                      <a:r>
                        <a:rPr lang="en-IN" sz="1100" b="0" i="0" u="none" strike="noStrike" dirty="0">
                          <a:solidFill>
                            <a:srgbClr val="000000"/>
                          </a:solidFill>
                          <a:effectLst/>
                          <a:latin typeface="calibri" panose="020F0502020204030204" pitchFamily="34" charset="0"/>
                        </a:rPr>
                        <a:t>                   :63.5</a:t>
                      </a:r>
                    </a:p>
                  </a:txBody>
                  <a:tcPr marL="7620" marR="7620" marT="7620" marB="0" anchor="b">
                    <a:lnL>
                      <a:noFill/>
                    </a:lnL>
                    <a:lnR>
                      <a:noFill/>
                    </a:lnR>
                    <a:lnT>
                      <a:noFill/>
                    </a:lnT>
                    <a:lnB>
                      <a:noFill/>
                    </a:lnB>
                    <a:noFill/>
                  </a:tcPr>
                </a:tc>
                <a:extLst>
                  <a:ext uri="{0D108BD9-81ED-4DB2-BD59-A6C34878D82A}">
                    <a16:rowId xmlns:a16="http://schemas.microsoft.com/office/drawing/2014/main" val="2794393023"/>
                  </a:ext>
                </a:extLst>
              </a:tr>
              <a:tr h="182880">
                <a:tc>
                  <a:txBody>
                    <a:bodyPr/>
                    <a:lstStyle/>
                    <a:p>
                      <a:pPr algn="l" fontAlgn="b"/>
                      <a:r>
                        <a:rPr lang="en-IN" sz="1100" b="0" i="0" u="none" strike="noStrike" dirty="0">
                          <a:solidFill>
                            <a:srgbClr val="000000"/>
                          </a:solidFill>
                          <a:effectLst/>
                          <a:latin typeface="calibri" panose="020F0502020204030204" pitchFamily="34" charset="0"/>
                        </a:rPr>
                        <a:t>Dividend Yield </a:t>
                      </a:r>
                    </a:p>
                  </a:txBody>
                  <a:tcPr marL="7620" marR="7620" marT="7620" marB="0" anchor="b">
                    <a:lnL>
                      <a:noFill/>
                    </a:lnL>
                    <a:lnR>
                      <a:noFill/>
                    </a:lnR>
                    <a:lnT>
                      <a:noFill/>
                    </a:lnT>
                    <a:lnB>
                      <a:noFill/>
                    </a:lnB>
                    <a:noFill/>
                  </a:tcPr>
                </a:tc>
                <a:tc>
                  <a:txBody>
                    <a:bodyPr/>
                    <a:lstStyle/>
                    <a:p>
                      <a:pPr algn="l" fontAlgn="b"/>
                      <a:r>
                        <a:rPr lang="en-IN" sz="1100" b="0" i="0" u="none" strike="noStrike" dirty="0">
                          <a:solidFill>
                            <a:srgbClr val="000000"/>
                          </a:solidFill>
                          <a:effectLst/>
                          <a:latin typeface="calibri" panose="020F0502020204030204" pitchFamily="34" charset="0"/>
                        </a:rPr>
                        <a:t>                   :0.81%</a:t>
                      </a:r>
                    </a:p>
                  </a:txBody>
                  <a:tcPr marL="7620" marR="7620" marT="7620" marB="0" anchor="b">
                    <a:lnL>
                      <a:noFill/>
                    </a:lnL>
                    <a:lnR>
                      <a:noFill/>
                    </a:lnR>
                    <a:lnT>
                      <a:noFill/>
                    </a:lnT>
                    <a:lnB>
                      <a:noFill/>
                    </a:lnB>
                    <a:noFill/>
                  </a:tcPr>
                </a:tc>
                <a:extLst>
                  <a:ext uri="{0D108BD9-81ED-4DB2-BD59-A6C34878D82A}">
                    <a16:rowId xmlns:a16="http://schemas.microsoft.com/office/drawing/2014/main" val="3069023285"/>
                  </a:ext>
                </a:extLst>
              </a:tr>
            </a:tbl>
          </a:graphicData>
        </a:graphic>
      </p:graphicFrame>
      <p:graphicFrame>
        <p:nvGraphicFramePr>
          <p:cNvPr id="32" name="Chart 31">
            <a:extLst>
              <a:ext uri="{FF2B5EF4-FFF2-40B4-BE49-F238E27FC236}">
                <a16:creationId xmlns:a16="http://schemas.microsoft.com/office/drawing/2014/main" id="{56C3FB23-D88A-E455-37DC-6E1B081E0B5E}"/>
              </a:ext>
            </a:extLst>
          </p:cNvPr>
          <p:cNvGraphicFramePr>
            <a:graphicFrameLocks/>
          </p:cNvGraphicFramePr>
          <p:nvPr/>
        </p:nvGraphicFramePr>
        <p:xfrm>
          <a:off x="3870960" y="3242306"/>
          <a:ext cx="2875278" cy="1926391"/>
        </p:xfrm>
        <a:graphic>
          <a:graphicData uri="http://schemas.openxmlformats.org/drawingml/2006/chart">
            <c:chart xmlns:c="http://schemas.openxmlformats.org/drawingml/2006/chart" xmlns:r="http://schemas.openxmlformats.org/officeDocument/2006/relationships" r:id="rId4"/>
          </a:graphicData>
        </a:graphic>
      </p:graphicFrame>
      <p:sp>
        <p:nvSpPr>
          <p:cNvPr id="33" name="Rectangle 32">
            <a:extLst>
              <a:ext uri="{FF2B5EF4-FFF2-40B4-BE49-F238E27FC236}">
                <a16:creationId xmlns:a16="http://schemas.microsoft.com/office/drawing/2014/main" id="{BBB5C83E-F89A-5C4C-85FE-A3AE2516E197}"/>
              </a:ext>
            </a:extLst>
          </p:cNvPr>
          <p:cNvSpPr/>
          <p:nvPr/>
        </p:nvSpPr>
        <p:spPr>
          <a:xfrm>
            <a:off x="3870960" y="3056812"/>
            <a:ext cx="2875279" cy="185494"/>
          </a:xfrm>
          <a:prstGeom prst="rect">
            <a:avLst/>
          </a:prstGeom>
          <a:solidFill>
            <a:srgbClr val="A02B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b="1" dirty="0">
                <a:latin typeface="Times New Roman" panose="02020603050405020304" pitchFamily="18" charset="0"/>
                <a:ea typeface="Calibri" panose="020F0502020204030204" pitchFamily="34" charset="0"/>
                <a:cs typeface="Times New Roman" panose="02020603050405020304" pitchFamily="18" charset="0"/>
              </a:rPr>
              <a:t>Relative Stock Performance- 1 yr</a:t>
            </a:r>
          </a:p>
        </p:txBody>
      </p:sp>
      <p:graphicFrame>
        <p:nvGraphicFramePr>
          <p:cNvPr id="34" name="Table 33">
            <a:extLst>
              <a:ext uri="{FF2B5EF4-FFF2-40B4-BE49-F238E27FC236}">
                <a16:creationId xmlns:a16="http://schemas.microsoft.com/office/drawing/2014/main" id="{1A2ADF08-0E3A-74CE-5720-74E812D1B895}"/>
              </a:ext>
            </a:extLst>
          </p:cNvPr>
          <p:cNvGraphicFramePr>
            <a:graphicFrameLocks noGrp="1"/>
          </p:cNvGraphicFramePr>
          <p:nvPr>
            <p:extLst>
              <p:ext uri="{D42A27DB-BD31-4B8C-83A1-F6EECF244321}">
                <p14:modId xmlns:p14="http://schemas.microsoft.com/office/powerpoint/2010/main" val="1387217736"/>
              </p:ext>
            </p:extLst>
          </p:nvPr>
        </p:nvGraphicFramePr>
        <p:xfrm>
          <a:off x="3870960" y="5278052"/>
          <a:ext cx="2875278" cy="914400"/>
        </p:xfrm>
        <a:graphic>
          <a:graphicData uri="http://schemas.openxmlformats.org/drawingml/2006/table">
            <a:tbl>
              <a:tblPr/>
              <a:tblGrid>
                <a:gridCol w="1458714">
                  <a:extLst>
                    <a:ext uri="{9D8B030D-6E8A-4147-A177-3AD203B41FA5}">
                      <a16:colId xmlns:a16="http://schemas.microsoft.com/office/drawing/2014/main" val="3003753248"/>
                    </a:ext>
                  </a:extLst>
                </a:gridCol>
                <a:gridCol w="1416564">
                  <a:extLst>
                    <a:ext uri="{9D8B030D-6E8A-4147-A177-3AD203B41FA5}">
                      <a16:colId xmlns:a16="http://schemas.microsoft.com/office/drawing/2014/main" val="2723021820"/>
                    </a:ext>
                  </a:extLst>
                </a:gridCol>
              </a:tblGrid>
              <a:tr h="182880">
                <a:tc gridSpan="2">
                  <a:txBody>
                    <a:bodyPr/>
                    <a:lstStyle/>
                    <a:p>
                      <a:pPr algn="l" fontAlgn="b"/>
                      <a:r>
                        <a:rPr lang="en-US" sz="1100" b="1" i="0" u="none" strike="noStrike" dirty="0">
                          <a:solidFill>
                            <a:srgbClr val="FFFFFF"/>
                          </a:solidFill>
                          <a:effectLst/>
                          <a:latin typeface="calibri" panose="020F0502020204030204" pitchFamily="34" charset="0"/>
                        </a:rPr>
                        <a:t>Shareholding   (as on 31st March, 2024)</a:t>
                      </a:r>
                    </a:p>
                  </a:txBody>
                  <a:tcPr marL="7620" marR="7620" marT="7620" marB="0" anchor="b">
                    <a:lnL>
                      <a:noFill/>
                    </a:lnL>
                    <a:lnR>
                      <a:noFill/>
                    </a:lnR>
                    <a:lnT>
                      <a:noFill/>
                    </a:lnT>
                    <a:lnB>
                      <a:noFill/>
                    </a:lnB>
                    <a:solidFill>
                      <a:srgbClr val="A02B93"/>
                    </a:solidFill>
                  </a:tcPr>
                </a:tc>
                <a:tc hMerge="1">
                  <a:txBody>
                    <a:bodyPr/>
                    <a:lstStyle/>
                    <a:p>
                      <a:endParaRPr lang="en-IN"/>
                    </a:p>
                  </a:txBody>
                  <a:tcPr/>
                </a:tc>
                <a:extLst>
                  <a:ext uri="{0D108BD9-81ED-4DB2-BD59-A6C34878D82A}">
                    <a16:rowId xmlns:a16="http://schemas.microsoft.com/office/drawing/2014/main" val="345094566"/>
                  </a:ext>
                </a:extLst>
              </a:tr>
              <a:tr h="182880">
                <a:tc>
                  <a:txBody>
                    <a:bodyPr/>
                    <a:lstStyle/>
                    <a:p>
                      <a:pPr algn="l" fontAlgn="b"/>
                      <a:r>
                        <a:rPr lang="en-IN" sz="1100" b="0" i="0" u="none" strike="noStrike" dirty="0">
                          <a:solidFill>
                            <a:srgbClr val="000000"/>
                          </a:solidFill>
                          <a:effectLst/>
                          <a:latin typeface="calibri" panose="020F0502020204030204" pitchFamily="34" charset="0"/>
                        </a:rPr>
                        <a:t>Promoter </a:t>
                      </a:r>
                    </a:p>
                  </a:txBody>
                  <a:tcPr marL="7620" marR="7620" marT="7620" marB="0" anchor="b">
                    <a:lnL>
                      <a:noFill/>
                    </a:lnL>
                    <a:lnR>
                      <a:noFill/>
                    </a:lnR>
                    <a:lnT>
                      <a:noFill/>
                    </a:lnT>
                    <a:lnB>
                      <a:noFill/>
                    </a:lnB>
                    <a:noFill/>
                  </a:tcPr>
                </a:tc>
                <a:tc>
                  <a:txBody>
                    <a:bodyPr/>
                    <a:lstStyle/>
                    <a:p>
                      <a:pPr algn="r" fontAlgn="b"/>
                      <a:r>
                        <a:rPr lang="en-IN" sz="1100" b="0" i="0" u="none" strike="noStrike" dirty="0">
                          <a:solidFill>
                            <a:srgbClr val="000000"/>
                          </a:solidFill>
                          <a:effectLst/>
                          <a:latin typeface="calibri" panose="020F0502020204030204" pitchFamily="34" charset="0"/>
                        </a:rPr>
                        <a:t>:37.4%</a:t>
                      </a:r>
                    </a:p>
                  </a:txBody>
                  <a:tcPr marL="7620" marR="7620" marT="7620" marB="0" anchor="b">
                    <a:lnL>
                      <a:noFill/>
                    </a:lnL>
                    <a:lnR>
                      <a:noFill/>
                    </a:lnR>
                    <a:lnT>
                      <a:noFill/>
                    </a:lnT>
                    <a:lnB>
                      <a:noFill/>
                    </a:lnB>
                    <a:noFill/>
                  </a:tcPr>
                </a:tc>
                <a:extLst>
                  <a:ext uri="{0D108BD9-81ED-4DB2-BD59-A6C34878D82A}">
                    <a16:rowId xmlns:a16="http://schemas.microsoft.com/office/drawing/2014/main" val="3525331121"/>
                  </a:ext>
                </a:extLst>
              </a:tr>
              <a:tr h="182880">
                <a:tc>
                  <a:txBody>
                    <a:bodyPr/>
                    <a:lstStyle/>
                    <a:p>
                      <a:pPr algn="l" fontAlgn="b"/>
                      <a:r>
                        <a:rPr lang="en-IN" sz="1100" b="0" i="0" u="none" strike="noStrike" dirty="0">
                          <a:solidFill>
                            <a:srgbClr val="000000"/>
                          </a:solidFill>
                          <a:effectLst/>
                          <a:latin typeface="calibri" panose="020F0502020204030204" pitchFamily="34" charset="0"/>
                        </a:rPr>
                        <a:t>FII</a:t>
                      </a:r>
                    </a:p>
                  </a:txBody>
                  <a:tcPr marL="7620" marR="7620" marT="7620" marB="0" anchor="b">
                    <a:lnL>
                      <a:noFill/>
                    </a:lnL>
                    <a:lnR>
                      <a:noFill/>
                    </a:lnR>
                    <a:lnT>
                      <a:noFill/>
                    </a:lnT>
                    <a:lnB>
                      <a:noFill/>
                    </a:lnB>
                    <a:noFill/>
                  </a:tcPr>
                </a:tc>
                <a:tc>
                  <a:txBody>
                    <a:bodyPr/>
                    <a:lstStyle/>
                    <a:p>
                      <a:pPr algn="r" fontAlgn="b"/>
                      <a:r>
                        <a:rPr lang="en-IN" sz="1100" b="0" i="0" u="none" strike="noStrike" dirty="0">
                          <a:solidFill>
                            <a:srgbClr val="000000"/>
                          </a:solidFill>
                          <a:effectLst/>
                          <a:latin typeface="calibri" panose="020F0502020204030204" pitchFamily="34" charset="0"/>
                        </a:rPr>
                        <a:t>:18.2%</a:t>
                      </a:r>
                    </a:p>
                  </a:txBody>
                  <a:tcPr marL="7620" marR="7620" marT="7620" marB="0" anchor="b">
                    <a:lnL>
                      <a:noFill/>
                    </a:lnL>
                    <a:lnR>
                      <a:noFill/>
                    </a:lnR>
                    <a:lnT>
                      <a:noFill/>
                    </a:lnT>
                    <a:lnB>
                      <a:noFill/>
                    </a:lnB>
                    <a:noFill/>
                  </a:tcPr>
                </a:tc>
                <a:extLst>
                  <a:ext uri="{0D108BD9-81ED-4DB2-BD59-A6C34878D82A}">
                    <a16:rowId xmlns:a16="http://schemas.microsoft.com/office/drawing/2014/main" val="2305014372"/>
                  </a:ext>
                </a:extLst>
              </a:tr>
              <a:tr h="182880">
                <a:tc>
                  <a:txBody>
                    <a:bodyPr/>
                    <a:lstStyle/>
                    <a:p>
                      <a:pPr algn="l" fontAlgn="b"/>
                      <a:r>
                        <a:rPr lang="en-IN" sz="1100" b="0" i="0" u="none" strike="noStrike" dirty="0">
                          <a:solidFill>
                            <a:srgbClr val="000000"/>
                          </a:solidFill>
                          <a:effectLst/>
                          <a:latin typeface="calibri" panose="020F0502020204030204" pitchFamily="34" charset="0"/>
                        </a:rPr>
                        <a:t>DII</a:t>
                      </a:r>
                    </a:p>
                  </a:txBody>
                  <a:tcPr marL="7620" marR="7620" marT="7620" marB="0" anchor="b">
                    <a:lnL>
                      <a:noFill/>
                    </a:lnL>
                    <a:lnR>
                      <a:noFill/>
                    </a:lnR>
                    <a:lnT>
                      <a:noFill/>
                    </a:lnT>
                    <a:lnB>
                      <a:noFill/>
                    </a:lnB>
                    <a:noFill/>
                  </a:tcPr>
                </a:tc>
                <a:tc>
                  <a:txBody>
                    <a:bodyPr/>
                    <a:lstStyle/>
                    <a:p>
                      <a:pPr algn="r" fontAlgn="b"/>
                      <a:r>
                        <a:rPr lang="en-IN" sz="1100" b="0" i="0" u="none" strike="noStrike" dirty="0">
                          <a:solidFill>
                            <a:srgbClr val="000000"/>
                          </a:solidFill>
                          <a:effectLst/>
                          <a:latin typeface="calibri" panose="020F0502020204030204" pitchFamily="34" charset="0"/>
                        </a:rPr>
                        <a:t>:23.5%</a:t>
                      </a:r>
                    </a:p>
                  </a:txBody>
                  <a:tcPr marL="7620" marR="7620" marT="7620" marB="0" anchor="b">
                    <a:lnL>
                      <a:noFill/>
                    </a:lnL>
                    <a:lnR>
                      <a:noFill/>
                    </a:lnR>
                    <a:lnT>
                      <a:noFill/>
                    </a:lnT>
                    <a:lnB>
                      <a:noFill/>
                    </a:lnB>
                    <a:noFill/>
                  </a:tcPr>
                </a:tc>
                <a:extLst>
                  <a:ext uri="{0D108BD9-81ED-4DB2-BD59-A6C34878D82A}">
                    <a16:rowId xmlns:a16="http://schemas.microsoft.com/office/drawing/2014/main" val="404067517"/>
                  </a:ext>
                </a:extLst>
              </a:tr>
              <a:tr h="182880">
                <a:tc>
                  <a:txBody>
                    <a:bodyPr/>
                    <a:lstStyle/>
                    <a:p>
                      <a:pPr algn="l" fontAlgn="b"/>
                      <a:r>
                        <a:rPr lang="en-IN" sz="1100" b="0" i="0" u="none" strike="noStrike" dirty="0">
                          <a:solidFill>
                            <a:srgbClr val="000000"/>
                          </a:solidFill>
                          <a:effectLst/>
                          <a:latin typeface="calibri" panose="020F0502020204030204" pitchFamily="34" charset="0"/>
                        </a:rPr>
                        <a:t>Public</a:t>
                      </a:r>
                    </a:p>
                  </a:txBody>
                  <a:tcPr marL="7620" marR="7620" marT="7620" marB="0" anchor="b">
                    <a:lnL>
                      <a:noFill/>
                    </a:lnL>
                    <a:lnR>
                      <a:noFill/>
                    </a:lnR>
                    <a:lnT>
                      <a:noFill/>
                    </a:lnT>
                    <a:lnB>
                      <a:noFill/>
                    </a:lnB>
                    <a:noFill/>
                  </a:tcPr>
                </a:tc>
                <a:tc>
                  <a:txBody>
                    <a:bodyPr/>
                    <a:lstStyle/>
                    <a:p>
                      <a:pPr algn="r" fontAlgn="b"/>
                      <a:r>
                        <a:rPr lang="en-IN" sz="1100" b="0" i="0" u="none" strike="noStrike" dirty="0">
                          <a:solidFill>
                            <a:srgbClr val="000000"/>
                          </a:solidFill>
                          <a:effectLst/>
                          <a:latin typeface="calibri" panose="020F0502020204030204" pitchFamily="34" charset="0"/>
                        </a:rPr>
                        <a:t>:20.9%</a:t>
                      </a:r>
                    </a:p>
                  </a:txBody>
                  <a:tcPr marL="7620" marR="7620" marT="7620" marB="0" anchor="b">
                    <a:lnL>
                      <a:noFill/>
                    </a:lnL>
                    <a:lnR>
                      <a:noFill/>
                    </a:lnR>
                    <a:lnT>
                      <a:noFill/>
                    </a:lnT>
                    <a:lnB>
                      <a:noFill/>
                    </a:lnB>
                    <a:noFill/>
                  </a:tcPr>
                </a:tc>
                <a:extLst>
                  <a:ext uri="{0D108BD9-81ED-4DB2-BD59-A6C34878D82A}">
                    <a16:rowId xmlns:a16="http://schemas.microsoft.com/office/drawing/2014/main" val="2910841129"/>
                  </a:ext>
                </a:extLst>
              </a:tr>
            </a:tbl>
          </a:graphicData>
        </a:graphic>
      </p:graphicFrame>
      <p:graphicFrame>
        <p:nvGraphicFramePr>
          <p:cNvPr id="37" name="Table 36">
            <a:extLst>
              <a:ext uri="{FF2B5EF4-FFF2-40B4-BE49-F238E27FC236}">
                <a16:creationId xmlns:a16="http://schemas.microsoft.com/office/drawing/2014/main" id="{A2138CCD-8CAE-1260-1B06-00124A7C45A2}"/>
              </a:ext>
            </a:extLst>
          </p:cNvPr>
          <p:cNvGraphicFramePr>
            <a:graphicFrameLocks noGrp="1"/>
          </p:cNvGraphicFramePr>
          <p:nvPr>
            <p:extLst>
              <p:ext uri="{D42A27DB-BD31-4B8C-83A1-F6EECF244321}">
                <p14:modId xmlns:p14="http://schemas.microsoft.com/office/powerpoint/2010/main" val="1406767793"/>
              </p:ext>
            </p:extLst>
          </p:nvPr>
        </p:nvGraphicFramePr>
        <p:xfrm>
          <a:off x="3870960" y="6357215"/>
          <a:ext cx="2875278" cy="731520"/>
        </p:xfrm>
        <a:graphic>
          <a:graphicData uri="http://schemas.openxmlformats.org/drawingml/2006/table">
            <a:tbl>
              <a:tblPr/>
              <a:tblGrid>
                <a:gridCol w="1113322">
                  <a:extLst>
                    <a:ext uri="{9D8B030D-6E8A-4147-A177-3AD203B41FA5}">
                      <a16:colId xmlns:a16="http://schemas.microsoft.com/office/drawing/2014/main" val="1506815295"/>
                    </a:ext>
                  </a:extLst>
                </a:gridCol>
                <a:gridCol w="1761956">
                  <a:extLst>
                    <a:ext uri="{9D8B030D-6E8A-4147-A177-3AD203B41FA5}">
                      <a16:colId xmlns:a16="http://schemas.microsoft.com/office/drawing/2014/main" val="2645457190"/>
                    </a:ext>
                  </a:extLst>
                </a:gridCol>
              </a:tblGrid>
              <a:tr h="182880">
                <a:tc gridSpan="2">
                  <a:txBody>
                    <a:bodyPr/>
                    <a:lstStyle/>
                    <a:p>
                      <a:pPr algn="l" fontAlgn="b"/>
                      <a:r>
                        <a:rPr lang="en-US" sz="1100" b="1" i="0" u="none" strike="noStrike" dirty="0">
                          <a:solidFill>
                            <a:srgbClr val="FFFFFF"/>
                          </a:solidFill>
                          <a:effectLst/>
                          <a:latin typeface="calibri" panose="020F0502020204030204" pitchFamily="34" charset="0"/>
                        </a:rPr>
                        <a:t>Absolute Return</a:t>
                      </a:r>
                      <a:endParaRPr lang="en-IN" sz="1100" b="1" i="0" u="none" strike="noStrike" dirty="0">
                        <a:solidFill>
                          <a:srgbClr val="FFFFFF"/>
                        </a:solidFill>
                        <a:effectLst/>
                        <a:latin typeface="calibri" panose="020F0502020204030204" pitchFamily="34" charset="0"/>
                      </a:endParaRPr>
                    </a:p>
                  </a:txBody>
                  <a:tcPr marL="7620" marR="7620" marT="7620" marB="0" anchor="b">
                    <a:lnL>
                      <a:noFill/>
                    </a:lnL>
                    <a:lnR>
                      <a:noFill/>
                    </a:lnR>
                    <a:lnT>
                      <a:noFill/>
                    </a:lnT>
                    <a:lnB>
                      <a:noFill/>
                    </a:lnB>
                    <a:solidFill>
                      <a:srgbClr val="A02B93"/>
                    </a:solidFill>
                  </a:tcPr>
                </a:tc>
                <a:tc hMerge="1">
                  <a:txBody>
                    <a:bodyPr/>
                    <a:lstStyle/>
                    <a:p>
                      <a:endParaRPr lang="en-IN"/>
                    </a:p>
                  </a:txBody>
                  <a:tcPr/>
                </a:tc>
                <a:extLst>
                  <a:ext uri="{0D108BD9-81ED-4DB2-BD59-A6C34878D82A}">
                    <a16:rowId xmlns:a16="http://schemas.microsoft.com/office/drawing/2014/main" val="2334673532"/>
                  </a:ext>
                </a:extLst>
              </a:tr>
              <a:tr h="182880">
                <a:tc>
                  <a:txBody>
                    <a:bodyPr/>
                    <a:lstStyle/>
                    <a:p>
                      <a:pPr algn="l" fontAlgn="b"/>
                      <a:r>
                        <a:rPr lang="en-IN" sz="1100" b="0" i="0" u="none" strike="noStrike" dirty="0">
                          <a:solidFill>
                            <a:srgbClr val="000000"/>
                          </a:solidFill>
                          <a:effectLst/>
                          <a:latin typeface="calibri" panose="020F0502020204030204" pitchFamily="34" charset="0"/>
                        </a:rPr>
                        <a:t>1 Year</a:t>
                      </a:r>
                    </a:p>
                  </a:txBody>
                  <a:tcPr marL="7620" marR="7620" marT="7620" marB="0" anchor="b">
                    <a:lnL>
                      <a:noFill/>
                    </a:lnL>
                    <a:lnR>
                      <a:noFill/>
                    </a:lnR>
                    <a:lnT>
                      <a:noFill/>
                    </a:lnT>
                    <a:lnB>
                      <a:noFill/>
                    </a:lnB>
                    <a:noFill/>
                  </a:tcPr>
                </a:tc>
                <a:tc>
                  <a:txBody>
                    <a:bodyPr/>
                    <a:lstStyle/>
                    <a:p>
                      <a:pPr algn="l" fontAlgn="b"/>
                      <a:r>
                        <a:rPr lang="en-IN" sz="1100" b="0" i="0" u="none" strike="noStrike" dirty="0">
                          <a:solidFill>
                            <a:srgbClr val="000000"/>
                          </a:solidFill>
                          <a:effectLst/>
                          <a:latin typeface="calibri" panose="020F0502020204030204" pitchFamily="34" charset="0"/>
                        </a:rPr>
                        <a:t>                               :32.67%</a:t>
                      </a:r>
                    </a:p>
                  </a:txBody>
                  <a:tcPr marL="7620" marR="7620" marT="7620" marB="0" anchor="b">
                    <a:lnL>
                      <a:noFill/>
                    </a:lnL>
                    <a:lnR>
                      <a:noFill/>
                    </a:lnR>
                    <a:lnT>
                      <a:noFill/>
                    </a:lnT>
                    <a:lnB>
                      <a:noFill/>
                    </a:lnB>
                    <a:noFill/>
                  </a:tcPr>
                </a:tc>
                <a:extLst>
                  <a:ext uri="{0D108BD9-81ED-4DB2-BD59-A6C34878D82A}">
                    <a16:rowId xmlns:a16="http://schemas.microsoft.com/office/drawing/2014/main" val="3951742488"/>
                  </a:ext>
                </a:extLst>
              </a:tr>
              <a:tr h="182880">
                <a:tc>
                  <a:txBody>
                    <a:bodyPr/>
                    <a:lstStyle/>
                    <a:p>
                      <a:pPr algn="l" fontAlgn="b"/>
                      <a:r>
                        <a:rPr lang="en-IN" sz="1100" b="0" i="0" u="none" strike="noStrike" dirty="0">
                          <a:solidFill>
                            <a:srgbClr val="000000"/>
                          </a:solidFill>
                          <a:effectLst/>
                          <a:latin typeface="calibri" panose="020F0502020204030204" pitchFamily="34" charset="0"/>
                        </a:rPr>
                        <a:t>3 Years</a:t>
                      </a:r>
                    </a:p>
                  </a:txBody>
                  <a:tcPr marL="7620" marR="7620" marT="7620" marB="0" anchor="b">
                    <a:lnL>
                      <a:noFill/>
                    </a:lnL>
                    <a:lnR>
                      <a:noFill/>
                    </a:lnR>
                    <a:lnT>
                      <a:noFill/>
                    </a:lnT>
                    <a:lnB>
                      <a:noFill/>
                    </a:lnB>
                    <a:noFill/>
                  </a:tcPr>
                </a:tc>
                <a:tc>
                  <a:txBody>
                    <a:bodyPr/>
                    <a:lstStyle/>
                    <a:p>
                      <a:pPr algn="l" fontAlgn="b"/>
                      <a:r>
                        <a:rPr lang="en-IN" sz="1100" b="0" i="0" u="none" strike="noStrike" dirty="0">
                          <a:solidFill>
                            <a:srgbClr val="000000"/>
                          </a:solidFill>
                          <a:effectLst/>
                          <a:latin typeface="calibri" panose="020F0502020204030204" pitchFamily="34" charset="0"/>
                        </a:rPr>
                        <a:t>                               :132.75%</a:t>
                      </a:r>
                    </a:p>
                  </a:txBody>
                  <a:tcPr marL="7620" marR="7620" marT="7620" marB="0" anchor="b">
                    <a:lnL>
                      <a:noFill/>
                    </a:lnL>
                    <a:lnR>
                      <a:noFill/>
                    </a:lnR>
                    <a:lnT>
                      <a:noFill/>
                    </a:lnT>
                    <a:lnB>
                      <a:noFill/>
                    </a:lnB>
                    <a:noFill/>
                  </a:tcPr>
                </a:tc>
                <a:extLst>
                  <a:ext uri="{0D108BD9-81ED-4DB2-BD59-A6C34878D82A}">
                    <a16:rowId xmlns:a16="http://schemas.microsoft.com/office/drawing/2014/main" val="953272094"/>
                  </a:ext>
                </a:extLst>
              </a:tr>
              <a:tr h="182880">
                <a:tc>
                  <a:txBody>
                    <a:bodyPr/>
                    <a:lstStyle/>
                    <a:p>
                      <a:pPr algn="l" fontAlgn="b"/>
                      <a:r>
                        <a:rPr lang="en-IN" sz="1100" b="0" i="0" u="none" strike="noStrike" dirty="0">
                          <a:solidFill>
                            <a:srgbClr val="000000"/>
                          </a:solidFill>
                          <a:effectLst/>
                          <a:latin typeface="calibri" panose="020F0502020204030204" pitchFamily="34" charset="0"/>
                        </a:rPr>
                        <a:t>5 Years</a:t>
                      </a:r>
                    </a:p>
                  </a:txBody>
                  <a:tcPr marL="7620" marR="7620" marT="7620" marB="0" anchor="b">
                    <a:lnL>
                      <a:noFill/>
                    </a:lnL>
                    <a:lnR>
                      <a:noFill/>
                    </a:lnR>
                    <a:lnT>
                      <a:noFill/>
                    </a:lnT>
                    <a:lnB>
                      <a:noFill/>
                    </a:lnB>
                    <a:noFill/>
                  </a:tcPr>
                </a:tc>
                <a:tc>
                  <a:txBody>
                    <a:bodyPr/>
                    <a:lstStyle/>
                    <a:p>
                      <a:pPr algn="l" fontAlgn="b"/>
                      <a:r>
                        <a:rPr lang="en-IN" sz="1100" b="0" i="0" u="none" strike="noStrike" dirty="0">
                          <a:solidFill>
                            <a:srgbClr val="000000"/>
                          </a:solidFill>
                          <a:effectLst/>
                          <a:latin typeface="calibri" panose="020F0502020204030204" pitchFamily="34" charset="0"/>
                        </a:rPr>
                        <a:t>                               :175.89%</a:t>
                      </a:r>
                    </a:p>
                  </a:txBody>
                  <a:tcPr marL="7620" marR="7620" marT="7620" marB="0" anchor="b">
                    <a:lnL>
                      <a:noFill/>
                    </a:lnL>
                    <a:lnR>
                      <a:noFill/>
                    </a:lnR>
                    <a:lnT>
                      <a:noFill/>
                    </a:lnT>
                    <a:lnB>
                      <a:noFill/>
                    </a:lnB>
                    <a:noFill/>
                  </a:tcPr>
                </a:tc>
                <a:extLst>
                  <a:ext uri="{0D108BD9-81ED-4DB2-BD59-A6C34878D82A}">
                    <a16:rowId xmlns:a16="http://schemas.microsoft.com/office/drawing/2014/main" val="960268572"/>
                  </a:ext>
                </a:extLst>
              </a:tr>
            </a:tbl>
          </a:graphicData>
        </a:graphic>
      </p:graphicFrame>
      <p:sp>
        <p:nvSpPr>
          <p:cNvPr id="9" name="TextBox 8">
            <a:extLst>
              <a:ext uri="{FF2B5EF4-FFF2-40B4-BE49-F238E27FC236}">
                <a16:creationId xmlns:a16="http://schemas.microsoft.com/office/drawing/2014/main" id="{9AAD385E-5E60-9544-FD63-588F071A3661}"/>
              </a:ext>
            </a:extLst>
          </p:cNvPr>
          <p:cNvSpPr txBox="1"/>
          <p:nvPr/>
        </p:nvSpPr>
        <p:spPr>
          <a:xfrm>
            <a:off x="3839455" y="9418367"/>
            <a:ext cx="2875280" cy="430887"/>
          </a:xfrm>
          <a:prstGeom prst="rect">
            <a:avLst/>
          </a:prstGeom>
          <a:noFill/>
        </p:spPr>
        <p:txBody>
          <a:bodyPr wrap="square" rtlCol="0">
            <a:spAutoFit/>
          </a:bodyPr>
          <a:lstStyle/>
          <a:p>
            <a:r>
              <a:rPr lang="en-IN" sz="1100" dirty="0">
                <a:latin typeface="Times New Roman" panose="02020603050405020304" pitchFamily="18" charset="0"/>
                <a:ea typeface="Calibri" panose="020F0502020204030204" pitchFamily="34" charset="0"/>
                <a:cs typeface="Times New Roman" panose="02020603050405020304" pitchFamily="18" charset="0"/>
              </a:rPr>
              <a:t>Prepared by: Rohit Kumar</a:t>
            </a:r>
          </a:p>
          <a:p>
            <a:r>
              <a:rPr lang="en-IN" sz="1100" dirty="0">
                <a:latin typeface="Times New Roman" panose="02020603050405020304" pitchFamily="18" charset="0"/>
                <a:ea typeface="Calibri" panose="020F0502020204030204" pitchFamily="34" charset="0"/>
                <a:cs typeface="Times New Roman" panose="02020603050405020304" pitchFamily="18" charset="0"/>
              </a:rPr>
              <a:t>Guided by: Parth Verma</a:t>
            </a:r>
          </a:p>
        </p:txBody>
      </p:sp>
      <p:sp>
        <p:nvSpPr>
          <p:cNvPr id="12" name="TextBox 11">
            <a:extLst>
              <a:ext uri="{FF2B5EF4-FFF2-40B4-BE49-F238E27FC236}">
                <a16:creationId xmlns:a16="http://schemas.microsoft.com/office/drawing/2014/main" id="{6BD73F34-52E0-B2C6-2146-05E4E1EADCF6}"/>
              </a:ext>
            </a:extLst>
          </p:cNvPr>
          <p:cNvSpPr txBox="1"/>
          <p:nvPr/>
        </p:nvSpPr>
        <p:spPr>
          <a:xfrm>
            <a:off x="-12823" y="236101"/>
            <a:ext cx="3756271" cy="800219"/>
          </a:xfrm>
          <a:prstGeom prst="rect">
            <a:avLst/>
          </a:prstGeom>
          <a:noFill/>
        </p:spPr>
        <p:txBody>
          <a:bodyPr wrap="square" rtlCol="0">
            <a:spAutoFit/>
          </a:bodyPr>
          <a:lstStyle/>
          <a:p>
            <a:r>
              <a:rPr lang="en-IN" b="1" dirty="0">
                <a:solidFill>
                  <a:srgbClr val="9017DE"/>
                </a:solidFill>
                <a:latin typeface="Times New Roman" panose="02020603050405020304" pitchFamily="18" charset="0"/>
                <a:ea typeface="Calibri" panose="020F0502020204030204" pitchFamily="34" charset="0"/>
                <a:cs typeface="Times New Roman" panose="02020603050405020304" pitchFamily="18" charset="0"/>
              </a:rPr>
              <a:t>Equity Research Report</a:t>
            </a:r>
          </a:p>
          <a:p>
            <a:r>
              <a:rPr lang="en-US" sz="1400" b="1" dirty="0">
                <a:solidFill>
                  <a:srgbClr val="A02B93"/>
                </a:solidFill>
                <a:latin typeface="Times New Roman" panose="02020603050405020304" pitchFamily="18" charset="0"/>
                <a:ea typeface="Calibri" panose="020F0502020204030204" pitchFamily="34" charset="0"/>
                <a:cs typeface="Times New Roman" panose="02020603050405020304" pitchFamily="18" charset="0"/>
              </a:rPr>
              <a:t>Accelerating Profits with AI: Apollo Tyres' Capex-Light Revolution</a:t>
            </a:r>
            <a:endParaRPr lang="en-IN" sz="1400" b="1" dirty="0">
              <a:solidFill>
                <a:srgbClr val="A02B93"/>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D5F984D8-E79E-E46E-9ABD-E55DD17A2AEA}"/>
              </a:ext>
            </a:extLst>
          </p:cNvPr>
          <p:cNvCxnSpPr>
            <a:cxnSpLocks/>
          </p:cNvCxnSpPr>
          <p:nvPr/>
        </p:nvCxnSpPr>
        <p:spPr>
          <a:xfrm>
            <a:off x="0" y="1209040"/>
            <a:ext cx="3730626"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A937548-8B34-7850-5EA9-F64C2A4CCC77}"/>
              </a:ext>
            </a:extLst>
          </p:cNvPr>
          <p:cNvSpPr/>
          <p:nvPr/>
        </p:nvSpPr>
        <p:spPr>
          <a:xfrm>
            <a:off x="-1" y="1273219"/>
            <a:ext cx="3759200" cy="176515"/>
          </a:xfrm>
          <a:custGeom>
            <a:avLst/>
            <a:gdLst>
              <a:gd name="connsiteX0" fmla="*/ 0 w 3730626"/>
              <a:gd name="connsiteY0" fmla="*/ 0 h 181096"/>
              <a:gd name="connsiteX1" fmla="*/ 3730626 w 3730626"/>
              <a:gd name="connsiteY1" fmla="*/ 0 h 181096"/>
              <a:gd name="connsiteX2" fmla="*/ 3730626 w 3730626"/>
              <a:gd name="connsiteY2" fmla="*/ 181096 h 181096"/>
              <a:gd name="connsiteX3" fmla="*/ 0 w 3730626"/>
              <a:gd name="connsiteY3" fmla="*/ 181096 h 181096"/>
              <a:gd name="connsiteX4" fmla="*/ 0 w 3730626"/>
              <a:gd name="connsiteY4" fmla="*/ 0 h 181096"/>
              <a:gd name="connsiteX0" fmla="*/ 0 w 3730626"/>
              <a:gd name="connsiteY0" fmla="*/ 0 h 181096"/>
              <a:gd name="connsiteX1" fmla="*/ 3730626 w 3730626"/>
              <a:gd name="connsiteY1" fmla="*/ 0 h 181096"/>
              <a:gd name="connsiteX2" fmla="*/ 3578226 w 3730626"/>
              <a:gd name="connsiteY2" fmla="*/ 181096 h 181096"/>
              <a:gd name="connsiteX3" fmla="*/ 0 w 3730626"/>
              <a:gd name="connsiteY3" fmla="*/ 181096 h 181096"/>
              <a:gd name="connsiteX4" fmla="*/ 0 w 3730626"/>
              <a:gd name="connsiteY4" fmla="*/ 0 h 18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0626" h="181096">
                <a:moveTo>
                  <a:pt x="0" y="0"/>
                </a:moveTo>
                <a:lnTo>
                  <a:pt x="3730626" y="0"/>
                </a:lnTo>
                <a:lnTo>
                  <a:pt x="3578226" y="181096"/>
                </a:lnTo>
                <a:lnTo>
                  <a:pt x="0" y="181096"/>
                </a:lnTo>
                <a:lnTo>
                  <a:pt x="0" y="0"/>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2" name="Parallelogram 21">
            <a:extLst>
              <a:ext uri="{FF2B5EF4-FFF2-40B4-BE49-F238E27FC236}">
                <a16:creationId xmlns:a16="http://schemas.microsoft.com/office/drawing/2014/main" id="{ADB8A5C0-BA6B-A617-7B07-2BA14ACA9024}"/>
              </a:ext>
            </a:extLst>
          </p:cNvPr>
          <p:cNvSpPr/>
          <p:nvPr/>
        </p:nvSpPr>
        <p:spPr>
          <a:xfrm>
            <a:off x="-2" y="1348538"/>
            <a:ext cx="2580641" cy="303912"/>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7713E10B-5553-60B6-BCF0-F987F78A6A34}"/>
              </a:ext>
            </a:extLst>
          </p:cNvPr>
          <p:cNvSpPr txBox="1"/>
          <p:nvPr/>
        </p:nvSpPr>
        <p:spPr>
          <a:xfrm>
            <a:off x="-28575" y="1301500"/>
            <a:ext cx="2170166"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About the Company</a:t>
            </a:r>
          </a:p>
        </p:txBody>
      </p:sp>
      <p:sp>
        <p:nvSpPr>
          <p:cNvPr id="24" name="TextBox 23">
            <a:extLst>
              <a:ext uri="{FF2B5EF4-FFF2-40B4-BE49-F238E27FC236}">
                <a16:creationId xmlns:a16="http://schemas.microsoft.com/office/drawing/2014/main" id="{D40FD77D-0F38-F08C-FDAE-F4C53F98BD70}"/>
              </a:ext>
            </a:extLst>
          </p:cNvPr>
          <p:cNvSpPr txBox="1"/>
          <p:nvPr/>
        </p:nvSpPr>
        <p:spPr>
          <a:xfrm>
            <a:off x="0" y="1652450"/>
            <a:ext cx="3711434" cy="2723823"/>
          </a:xfrm>
          <a:prstGeom prst="rect">
            <a:avLst/>
          </a:prstGeom>
          <a:noFill/>
        </p:spPr>
        <p:txBody>
          <a:bodyPr wrap="square" rtlCol="0">
            <a:spAutoFit/>
          </a:bodyPr>
          <a:lstStyle/>
          <a:p>
            <a:pPr marL="171450" indent="-171450">
              <a:buClr>
                <a:srgbClr val="9400D1"/>
              </a:buClr>
              <a:buFont typeface="Wingdings" panose="05000000000000000000" pitchFamily="2" charset="2"/>
              <a:buChar char="Ø"/>
            </a:pPr>
            <a:r>
              <a:rPr lang="en-US" sz="950" dirty="0">
                <a:latin typeface="Times New Roman" panose="02020603050405020304" pitchFamily="18" charset="0"/>
                <a:cs typeface="Times New Roman" panose="02020603050405020304" pitchFamily="18" charset="0"/>
              </a:rPr>
              <a:t>Apollo Tyres Ltd (Apollo Tyres or the Company) is an international tyre manufacturer and a leading brand in India. It is catering both OEM and replacement Segment. Incorporated in 1972 with their first manufacturing plant in Kerala, the company has two global brands, Apollo and Vredestein, which was acquired by Apollo Tyres in 2009. It has marketed its products in more than 100 countries with exclusive shops and multi-outlet stores. The product portfolio includes tyres for all categories of vehicles such as SUV, MUV, light truck, truck-bus, two-wheeler, agriculture, industrial, specialty, bicycle, and off-the-road tyres, as well as retreading material and tyres. In terms of the luxury segment for PCR, in India, They cover nearly 70% to 80% of the market. Through both brands, Apollo and Vredestein. </a:t>
            </a:r>
          </a:p>
          <a:p>
            <a:pPr marL="171450" indent="-171450">
              <a:buClr>
                <a:srgbClr val="9400D1"/>
              </a:buClr>
              <a:buFont typeface="Wingdings" panose="05000000000000000000" pitchFamily="2" charset="2"/>
              <a:buChar char="Ø"/>
            </a:pPr>
            <a:r>
              <a:rPr lang="en-US" sz="950" dirty="0">
                <a:latin typeface="Times New Roman" panose="02020603050405020304" pitchFamily="18" charset="0"/>
                <a:cs typeface="Times New Roman" panose="02020603050405020304" pitchFamily="18" charset="0"/>
              </a:rPr>
              <a:t>It is headquartered in Gurugram, India. The manufacturing plants are present in five locations in India: two in Cochin, one each in Vadodara, Chennai, and Andhra Pradesh. Outside India, it has two manufacturing plants located in the Netherlands and Hungary. It has 24 overseas subsidiaries.</a:t>
            </a:r>
          </a:p>
        </p:txBody>
      </p:sp>
      <p:sp>
        <p:nvSpPr>
          <p:cNvPr id="29" name="Parallelogram 21">
            <a:extLst>
              <a:ext uri="{FF2B5EF4-FFF2-40B4-BE49-F238E27FC236}">
                <a16:creationId xmlns:a16="http://schemas.microsoft.com/office/drawing/2014/main" id="{C0801530-D12F-DF16-1FE2-FFD1BB403DCB}"/>
              </a:ext>
            </a:extLst>
          </p:cNvPr>
          <p:cNvSpPr/>
          <p:nvPr/>
        </p:nvSpPr>
        <p:spPr>
          <a:xfrm>
            <a:off x="-1" y="6748756"/>
            <a:ext cx="2838819" cy="338554"/>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1193D6E9-9493-CD63-D932-8BB3289536D1}"/>
              </a:ext>
            </a:extLst>
          </p:cNvPr>
          <p:cNvSpPr txBox="1"/>
          <p:nvPr/>
        </p:nvSpPr>
        <p:spPr>
          <a:xfrm>
            <a:off x="-3" y="6750181"/>
            <a:ext cx="2580641"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Key Highlights Q4 FY24</a:t>
            </a:r>
          </a:p>
        </p:txBody>
      </p:sp>
      <p:sp>
        <p:nvSpPr>
          <p:cNvPr id="41" name="TextBox 40">
            <a:extLst>
              <a:ext uri="{FF2B5EF4-FFF2-40B4-BE49-F238E27FC236}">
                <a16:creationId xmlns:a16="http://schemas.microsoft.com/office/drawing/2014/main" id="{74183344-4715-1669-8EA4-C8C99C2A11F9}"/>
              </a:ext>
            </a:extLst>
          </p:cNvPr>
          <p:cNvSpPr txBox="1"/>
          <p:nvPr/>
        </p:nvSpPr>
        <p:spPr>
          <a:xfrm>
            <a:off x="-12823" y="7088735"/>
            <a:ext cx="3740519" cy="2870016"/>
          </a:xfrm>
          <a:prstGeom prst="rect">
            <a:avLst/>
          </a:prstGeom>
          <a:noFill/>
        </p:spPr>
        <p:txBody>
          <a:bodyPr wrap="square" rtlCol="0">
            <a:spAutoFit/>
          </a:bodyPr>
          <a:lstStyle/>
          <a:p>
            <a:pPr marL="171450" indent="-171450">
              <a:buClr>
                <a:srgbClr val="9400D1"/>
              </a:buClr>
              <a:buFont typeface="Wingdings" panose="05000000000000000000" pitchFamily="2" charset="2"/>
              <a:buChar char="Ø"/>
            </a:pPr>
            <a:r>
              <a:rPr lang="en-US" sz="950" dirty="0">
                <a:latin typeface="Times New Roman" panose="02020603050405020304" pitchFamily="18" charset="0"/>
                <a:cs typeface="Times New Roman" panose="02020603050405020304" pitchFamily="18" charset="0"/>
              </a:rPr>
              <a:t>The company is operating at a 80%- 85% capacity level. Its revenue from operations has decreased by 5.1% to 6,252 Cr compared to the previous quarter and has seen a growth of 0.17% yoy.</a:t>
            </a:r>
          </a:p>
          <a:p>
            <a:pPr marL="171450" indent="-171450">
              <a:buClr>
                <a:srgbClr val="9400D1"/>
              </a:buClr>
              <a:buFont typeface="Wingdings" panose="05000000000000000000" pitchFamily="2" charset="2"/>
              <a:buChar char="Ø"/>
            </a:pPr>
            <a:r>
              <a:rPr lang="en-US" sz="950" dirty="0">
                <a:latin typeface="Times New Roman" panose="02020603050405020304" pitchFamily="18" charset="0"/>
                <a:cs typeface="Times New Roman" panose="02020603050405020304" pitchFamily="18" charset="0"/>
              </a:rPr>
              <a:t>For FY24, the consolidated revenue is 25,378.0 Cr, and it has been split into three regions: 30% of revenue comes from Europe, 67% of revenue comes from APMEA, while the rest comes from other regions. </a:t>
            </a:r>
          </a:p>
          <a:p>
            <a:pPr marL="171450" indent="-171450">
              <a:buClr>
                <a:srgbClr val="9400D1"/>
              </a:buClr>
              <a:buFont typeface="Wingdings" panose="05000000000000000000" pitchFamily="2" charset="2"/>
              <a:buChar char="Ø"/>
            </a:pPr>
            <a:r>
              <a:rPr lang="en-US" sz="950" dirty="0">
                <a:latin typeface="Times New Roman" panose="02020603050405020304" pitchFamily="18" charset="0"/>
                <a:cs typeface="Times New Roman" panose="02020603050405020304" pitchFamily="18" charset="0"/>
              </a:rPr>
              <a:t>In the same quarter of the previous year, the COGS was 76.01% of sales and it has decreased to 65.56% in this quarter. </a:t>
            </a:r>
          </a:p>
          <a:p>
            <a:pPr marL="171450" indent="-171450">
              <a:buClr>
                <a:srgbClr val="9400D1"/>
              </a:buClr>
              <a:buFont typeface="Wingdings" panose="05000000000000000000" pitchFamily="2" charset="2"/>
              <a:buChar char="Ø"/>
            </a:pPr>
            <a:r>
              <a:rPr lang="en-US" sz="950" dirty="0">
                <a:latin typeface="Times New Roman" panose="02020603050405020304" pitchFamily="18" charset="0"/>
                <a:cs typeface="Times New Roman" panose="02020603050405020304" pitchFamily="18" charset="0"/>
              </a:rPr>
              <a:t> EBITDA margin has decreased by 1.35% compared to the previous quarter and has seen a minimal growth of 0.4% yoy. </a:t>
            </a:r>
          </a:p>
          <a:p>
            <a:pPr marL="171450" indent="-171450">
              <a:buClr>
                <a:srgbClr val="9400D1"/>
              </a:buClr>
              <a:buFont typeface="Wingdings" panose="05000000000000000000" pitchFamily="2" charset="2"/>
              <a:buChar char="Ø"/>
            </a:pPr>
            <a:r>
              <a:rPr lang="en-US" sz="950" dirty="0">
                <a:latin typeface="Times New Roman" panose="02020603050405020304" pitchFamily="18" charset="0"/>
                <a:cs typeface="Times New Roman" panose="02020603050405020304" pitchFamily="18" charset="0"/>
              </a:rPr>
              <a:t>The net profit margin is 5.6%, amounting to 354 Cr, which decreased by 1.8%.</a:t>
            </a:r>
          </a:p>
          <a:p>
            <a:pPr marL="171450" indent="-171450">
              <a:buClr>
                <a:srgbClr val="9400D1"/>
              </a:buClr>
              <a:buFont typeface="Wingdings" panose="05000000000000000000" pitchFamily="2" charset="2"/>
              <a:buChar char="Ø"/>
            </a:pPr>
            <a:r>
              <a:rPr lang="en-US" sz="950" dirty="0">
                <a:latin typeface="Times New Roman" panose="02020603050405020304" pitchFamily="18" charset="0"/>
                <a:cs typeface="Times New Roman" panose="02020603050405020304" pitchFamily="18" charset="0"/>
              </a:rPr>
              <a:t>It announced a hike of 3% across all products to pass EPR-related costs in India</a:t>
            </a:r>
          </a:p>
          <a:p>
            <a:pPr marL="171450" indent="-171450">
              <a:buClr>
                <a:srgbClr val="9400D1"/>
              </a:buClr>
              <a:buFont typeface="Wingdings" panose="05000000000000000000" pitchFamily="2" charset="2"/>
              <a:buChar char="Ø"/>
            </a:pPr>
            <a:r>
              <a:rPr lang="en-IN" sz="950" dirty="0">
                <a:latin typeface="Times New Roman" panose="02020603050405020304" pitchFamily="18" charset="0"/>
                <a:cs typeface="Times New Roman" panose="02020603050405020304" pitchFamily="18" charset="0"/>
              </a:rPr>
              <a:t>The total Capex which has been pour amounted 700 Cr, which was 800 Cr in previous FY</a:t>
            </a:r>
          </a:p>
          <a:p>
            <a:pPr marL="171450" indent="-171450">
              <a:buClr>
                <a:srgbClr val="9400D1"/>
              </a:buClr>
              <a:buFont typeface="Wingdings" panose="05000000000000000000" pitchFamily="2" charset="2"/>
              <a:buChar char="Ø"/>
            </a:pPr>
            <a:r>
              <a:rPr lang="en-IN" sz="950" dirty="0">
                <a:latin typeface="Times New Roman" panose="02020603050405020304" pitchFamily="18" charset="0"/>
                <a:cs typeface="Times New Roman" panose="02020603050405020304" pitchFamily="18" charset="0"/>
              </a:rPr>
              <a:t>The company has reduced in consolidate INR 1800 Cr </a:t>
            </a:r>
          </a:p>
          <a:p>
            <a:pPr marL="171450" indent="-171450">
              <a:buClr>
                <a:srgbClr val="9400D1"/>
              </a:buClr>
              <a:buFont typeface="Wingdings" panose="05000000000000000000" pitchFamily="2" charset="2"/>
              <a:buChar char="Ø"/>
            </a:pPr>
            <a:endParaRPr lang="en-IN" sz="950" dirty="0">
              <a:latin typeface="Times New Roman" panose="02020603050405020304" pitchFamily="18" charset="0"/>
              <a:cs typeface="Times New Roman" panose="02020603050405020304" pitchFamily="18" charset="0"/>
            </a:endParaRPr>
          </a:p>
        </p:txBody>
      </p:sp>
      <p:sp>
        <p:nvSpPr>
          <p:cNvPr id="43" name="Parallelogram 21">
            <a:extLst>
              <a:ext uri="{FF2B5EF4-FFF2-40B4-BE49-F238E27FC236}">
                <a16:creationId xmlns:a16="http://schemas.microsoft.com/office/drawing/2014/main" id="{2A36C466-D9A8-62D4-3D72-7A33522BB7BD}"/>
              </a:ext>
            </a:extLst>
          </p:cNvPr>
          <p:cNvSpPr/>
          <p:nvPr/>
        </p:nvSpPr>
        <p:spPr>
          <a:xfrm>
            <a:off x="0" y="4339319"/>
            <a:ext cx="2209800" cy="338554"/>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E7C59989-EEBF-8C69-C446-E6EC1F54F6FA}"/>
              </a:ext>
            </a:extLst>
          </p:cNvPr>
          <p:cNvSpPr txBox="1"/>
          <p:nvPr/>
        </p:nvSpPr>
        <p:spPr>
          <a:xfrm>
            <a:off x="-29450" y="4314403"/>
            <a:ext cx="1820150"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Brief Overview</a:t>
            </a:r>
          </a:p>
        </p:txBody>
      </p:sp>
      <p:sp>
        <p:nvSpPr>
          <p:cNvPr id="48" name="TextBox 47">
            <a:extLst>
              <a:ext uri="{FF2B5EF4-FFF2-40B4-BE49-F238E27FC236}">
                <a16:creationId xmlns:a16="http://schemas.microsoft.com/office/drawing/2014/main" id="{B15B03B7-1C22-EE9F-217A-BC571BE4CE98}"/>
              </a:ext>
            </a:extLst>
          </p:cNvPr>
          <p:cNvSpPr txBox="1"/>
          <p:nvPr/>
        </p:nvSpPr>
        <p:spPr>
          <a:xfrm>
            <a:off x="0" y="4652473"/>
            <a:ext cx="3759200" cy="1992853"/>
          </a:xfrm>
          <a:prstGeom prst="rect">
            <a:avLst/>
          </a:prstGeom>
          <a:solidFill>
            <a:srgbClr val="F9EBF7"/>
          </a:solidFill>
          <a:ln>
            <a:solidFill>
              <a:srgbClr val="F9EBF7"/>
            </a:solidFill>
          </a:ln>
        </p:spPr>
        <p:txBody>
          <a:bodyPr wrap="square" rtlCol="0">
            <a:spAutoFit/>
          </a:bodyPr>
          <a:lstStyle/>
          <a:p>
            <a:pPr marL="171450" indent="-171450">
              <a:buClr>
                <a:srgbClr val="9400D1"/>
              </a:buClr>
              <a:buFont typeface="Wingdings" panose="05000000000000000000" pitchFamily="2" charset="2"/>
              <a:buChar char="Ø"/>
            </a:pPr>
            <a:r>
              <a:rPr lang="en-US" sz="950" dirty="0">
                <a:latin typeface="Times New Roman" panose="02020603050405020304" pitchFamily="18" charset="0"/>
                <a:cs typeface="Times New Roman" panose="02020603050405020304" pitchFamily="18" charset="0"/>
              </a:rPr>
              <a:t>The Managing Director is very optimistic and bullish about the company's future prospects, confident that they are well-positioned to deliver superior and sustainable profitable growth. R&amp;D will remain a key focus area for the company. </a:t>
            </a:r>
          </a:p>
          <a:p>
            <a:pPr marL="171450" indent="-171450">
              <a:buClr>
                <a:srgbClr val="9400D1"/>
              </a:buClr>
              <a:buFont typeface="Wingdings" panose="05000000000000000000" pitchFamily="2" charset="2"/>
              <a:buChar char="Ø"/>
            </a:pPr>
            <a:r>
              <a:rPr lang="en-US" sz="950" dirty="0">
                <a:latin typeface="Times New Roman" panose="02020603050405020304" pitchFamily="18" charset="0"/>
                <a:cs typeface="Times New Roman" panose="02020603050405020304" pitchFamily="18" charset="0"/>
              </a:rPr>
              <a:t>This quarter, the company outperformed in Europe in terms of revenue compared to the Indian market, with revenue increasing by 3.1% year over year. However, the management missed its growth target, having previously stated that revenue would grow in the mid-single digits, but instead, revenue declined by 5.1%.</a:t>
            </a:r>
          </a:p>
          <a:p>
            <a:pPr marL="171450" indent="-171450">
              <a:buClr>
                <a:srgbClr val="9400D1"/>
              </a:buClr>
              <a:buFont typeface="Wingdings" panose="05000000000000000000" pitchFamily="2" charset="2"/>
              <a:buChar char="Ø"/>
            </a:pPr>
            <a:r>
              <a:rPr lang="en-US" sz="950" dirty="0">
                <a:latin typeface="Times New Roman" panose="02020603050405020304" pitchFamily="18" charset="0"/>
                <a:cs typeface="Times New Roman" panose="02020603050405020304" pitchFamily="18" charset="0"/>
              </a:rPr>
              <a:t>The median PE for three years is 19, yet the stock is trading at 17.6 PE despite having an EPS of 28, which has seen noticeable growth. Therefore, there could be a chance of the share price improving in the future.</a:t>
            </a:r>
          </a:p>
        </p:txBody>
      </p:sp>
      <p:graphicFrame>
        <p:nvGraphicFramePr>
          <p:cNvPr id="49" name="Table 48">
            <a:extLst>
              <a:ext uri="{FF2B5EF4-FFF2-40B4-BE49-F238E27FC236}">
                <a16:creationId xmlns:a16="http://schemas.microsoft.com/office/drawing/2014/main" id="{8B191658-10A7-BCE7-854C-AA267BFC8B15}"/>
              </a:ext>
            </a:extLst>
          </p:cNvPr>
          <p:cNvGraphicFramePr>
            <a:graphicFrameLocks noGrp="1"/>
          </p:cNvGraphicFramePr>
          <p:nvPr>
            <p:extLst>
              <p:ext uri="{D42A27DB-BD31-4B8C-83A1-F6EECF244321}">
                <p14:modId xmlns:p14="http://schemas.microsoft.com/office/powerpoint/2010/main" val="4142997553"/>
              </p:ext>
            </p:extLst>
          </p:nvPr>
        </p:nvGraphicFramePr>
        <p:xfrm>
          <a:off x="3870959" y="7259862"/>
          <a:ext cx="2875279" cy="1987378"/>
        </p:xfrm>
        <a:graphic>
          <a:graphicData uri="http://schemas.openxmlformats.org/drawingml/2006/table">
            <a:tbl>
              <a:tblPr/>
              <a:tblGrid>
                <a:gridCol w="892917">
                  <a:extLst>
                    <a:ext uri="{9D8B030D-6E8A-4147-A177-3AD203B41FA5}">
                      <a16:colId xmlns:a16="http://schemas.microsoft.com/office/drawing/2014/main" val="302032958"/>
                    </a:ext>
                  </a:extLst>
                </a:gridCol>
                <a:gridCol w="506674">
                  <a:extLst>
                    <a:ext uri="{9D8B030D-6E8A-4147-A177-3AD203B41FA5}">
                      <a16:colId xmlns:a16="http://schemas.microsoft.com/office/drawing/2014/main" val="1147701903"/>
                    </a:ext>
                  </a:extLst>
                </a:gridCol>
                <a:gridCol w="519341">
                  <a:extLst>
                    <a:ext uri="{9D8B030D-6E8A-4147-A177-3AD203B41FA5}">
                      <a16:colId xmlns:a16="http://schemas.microsoft.com/office/drawing/2014/main" val="579067722"/>
                    </a:ext>
                  </a:extLst>
                </a:gridCol>
                <a:gridCol w="494007">
                  <a:extLst>
                    <a:ext uri="{9D8B030D-6E8A-4147-A177-3AD203B41FA5}">
                      <a16:colId xmlns:a16="http://schemas.microsoft.com/office/drawing/2014/main" val="2244809587"/>
                    </a:ext>
                  </a:extLst>
                </a:gridCol>
                <a:gridCol w="462340">
                  <a:extLst>
                    <a:ext uri="{9D8B030D-6E8A-4147-A177-3AD203B41FA5}">
                      <a16:colId xmlns:a16="http://schemas.microsoft.com/office/drawing/2014/main" val="2564904096"/>
                    </a:ext>
                  </a:extLst>
                </a:gridCol>
              </a:tblGrid>
              <a:tr h="179989">
                <a:tc>
                  <a:txBody>
                    <a:bodyPr/>
                    <a:lstStyle/>
                    <a:p>
                      <a:pPr algn="l" fontAlgn="b"/>
                      <a:r>
                        <a:rPr lang="en-IN" sz="900" b="1" i="0" u="none" strike="noStrike" dirty="0">
                          <a:solidFill>
                            <a:srgbClr val="FFFFFF"/>
                          </a:solidFill>
                          <a:effectLst/>
                          <a:latin typeface="calibri" panose="020F0502020204030204" pitchFamily="34" charset="0"/>
                        </a:rPr>
                        <a:t>Consolidated</a:t>
                      </a:r>
                    </a:p>
                  </a:txBody>
                  <a:tcPr marL="7620" marR="7620" marT="7620" marB="0" anchor="b">
                    <a:lnL>
                      <a:noFill/>
                    </a:lnL>
                    <a:lnR>
                      <a:noFill/>
                    </a:lnR>
                    <a:lnT>
                      <a:noFill/>
                    </a:lnT>
                    <a:lnB>
                      <a:noFill/>
                    </a:lnB>
                    <a:solidFill>
                      <a:srgbClr val="A02B93"/>
                    </a:solidFill>
                  </a:tcPr>
                </a:tc>
                <a:tc>
                  <a:txBody>
                    <a:bodyPr/>
                    <a:lstStyle/>
                    <a:p>
                      <a:pPr algn="l" fontAlgn="b"/>
                      <a:r>
                        <a:rPr lang="en-IN" sz="900" b="1" i="0" u="none" strike="noStrike" dirty="0">
                          <a:solidFill>
                            <a:srgbClr val="FFFFFF"/>
                          </a:solidFill>
                          <a:effectLst/>
                          <a:latin typeface="calibri" panose="020F0502020204030204" pitchFamily="34" charset="0"/>
                        </a:rPr>
                        <a:t>FY23A</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A02B93"/>
                    </a:solidFill>
                  </a:tcPr>
                </a:tc>
                <a:tc>
                  <a:txBody>
                    <a:bodyPr/>
                    <a:lstStyle/>
                    <a:p>
                      <a:pPr algn="l" fontAlgn="b"/>
                      <a:r>
                        <a:rPr lang="en-IN" sz="900" b="1" i="0" u="none" strike="noStrike" dirty="0">
                          <a:solidFill>
                            <a:srgbClr val="FFFFFF"/>
                          </a:solidFill>
                          <a:effectLst/>
                          <a:latin typeface="calibri" panose="020F0502020204030204" pitchFamily="34" charset="0"/>
                        </a:rPr>
                        <a:t>FY24A</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A02B93"/>
                    </a:solidFill>
                  </a:tcPr>
                </a:tc>
                <a:tc>
                  <a:txBody>
                    <a:bodyPr/>
                    <a:lstStyle/>
                    <a:p>
                      <a:pPr algn="l" fontAlgn="b"/>
                      <a:r>
                        <a:rPr lang="en-IN" sz="900" b="1" i="0" u="none" strike="noStrike" dirty="0">
                          <a:solidFill>
                            <a:srgbClr val="FFFFFF"/>
                          </a:solidFill>
                          <a:effectLst/>
                          <a:latin typeface="calibri" panose="020F0502020204030204" pitchFamily="34" charset="0"/>
                        </a:rPr>
                        <a:t>FY25E</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A02B93"/>
                    </a:solidFill>
                  </a:tcPr>
                </a:tc>
                <a:tc>
                  <a:txBody>
                    <a:bodyPr/>
                    <a:lstStyle/>
                    <a:p>
                      <a:pPr algn="l" fontAlgn="b"/>
                      <a:r>
                        <a:rPr lang="en-IN" sz="900" b="1" i="0" u="none" strike="noStrike" dirty="0">
                          <a:solidFill>
                            <a:srgbClr val="FFFFFF"/>
                          </a:solidFill>
                          <a:effectLst/>
                          <a:latin typeface="calibri" panose="020F0502020204030204" pitchFamily="34" charset="0"/>
                        </a:rPr>
                        <a:t>FY26E</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solidFill>
                      <a:srgbClr val="A02B93"/>
                    </a:solidFill>
                  </a:tcPr>
                </a:tc>
                <a:extLst>
                  <a:ext uri="{0D108BD9-81ED-4DB2-BD59-A6C34878D82A}">
                    <a16:rowId xmlns:a16="http://schemas.microsoft.com/office/drawing/2014/main" val="1649229477"/>
                  </a:ext>
                </a:extLst>
              </a:tr>
              <a:tr h="179989">
                <a:tc>
                  <a:txBody>
                    <a:bodyPr/>
                    <a:lstStyle/>
                    <a:p>
                      <a:pPr algn="l" fontAlgn="b"/>
                      <a:r>
                        <a:rPr lang="en-IN" sz="900" b="1" i="0" u="none" strike="noStrike" dirty="0">
                          <a:solidFill>
                            <a:srgbClr val="000000"/>
                          </a:solidFill>
                          <a:effectLst/>
                          <a:latin typeface="calibri" panose="020F0502020204030204" pitchFamily="34" charset="0"/>
                        </a:rPr>
                        <a:t>In INR Cr</a:t>
                      </a:r>
                    </a:p>
                  </a:txBody>
                  <a:tcPr marL="7620" marR="7620" marT="7620" marB="0" anchor="b">
                    <a:lnL>
                      <a:noFill/>
                    </a:lnL>
                    <a:lnR>
                      <a:noFill/>
                    </a:lnR>
                    <a:lnT>
                      <a:noFill/>
                    </a:lnT>
                    <a:lnB>
                      <a:noFill/>
                    </a:lnB>
                    <a:noFill/>
                  </a:tcPr>
                </a:tc>
                <a:tc>
                  <a:txBody>
                    <a:bodyPr/>
                    <a:lstStyle/>
                    <a:p>
                      <a:pPr algn="l" fontAlgn="b"/>
                      <a:endParaRPr lang="en-IN" sz="900" b="0" i="0" u="none" strike="noStrike" dirty="0">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900" b="0" i="0" u="none" strike="noStrike" dirty="0">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900" b="0" i="0" u="none" strike="noStrike" dirty="0">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900" b="0" i="0" u="none" strike="noStrike" dirty="0">
                        <a:solidFill>
                          <a:srgbClr val="000000"/>
                        </a:solidFill>
                        <a:effectLst/>
                        <a:latin typeface="calibri" panose="020F0502020204030204" pitchFamily="34" charset="0"/>
                      </a:endParaRP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607220572"/>
                  </a:ext>
                </a:extLst>
              </a:tr>
              <a:tr h="179989">
                <a:tc>
                  <a:txBody>
                    <a:bodyPr/>
                    <a:lstStyle/>
                    <a:p>
                      <a:pPr algn="l" fontAlgn="b"/>
                      <a:r>
                        <a:rPr lang="en-IN" sz="900" b="0" i="0" u="none" strike="noStrike" dirty="0">
                          <a:solidFill>
                            <a:srgbClr val="000000"/>
                          </a:solidFill>
                          <a:effectLst/>
                          <a:latin typeface="calibri" panose="020F0502020204030204" pitchFamily="34" charset="0"/>
                        </a:rPr>
                        <a:t>Net Revenue</a:t>
                      </a:r>
                    </a:p>
                  </a:txBody>
                  <a:tcPr marL="7620" marR="7620" marT="7620" marB="0" anchor="b">
                    <a:lnL>
                      <a:noFill/>
                    </a:lnL>
                    <a:lnR>
                      <a:noFill/>
                    </a:lnR>
                    <a:lnT>
                      <a:noFill/>
                    </a:lnT>
                    <a:lnB>
                      <a:noFill/>
                    </a:lnB>
                    <a:noFill/>
                  </a:tcPr>
                </a:tc>
                <a:tc>
                  <a:txBody>
                    <a:bodyPr/>
                    <a:lstStyle/>
                    <a:p>
                      <a:pPr algn="r" fontAlgn="b"/>
                      <a:r>
                        <a:rPr lang="en-IN" sz="900" b="0" i="0" u="none" strike="noStrike" dirty="0">
                          <a:solidFill>
                            <a:srgbClr val="000000"/>
                          </a:solidFill>
                          <a:effectLst/>
                          <a:latin typeface="calibri" panose="020F0502020204030204" pitchFamily="34" charset="0"/>
                        </a:rPr>
                        <a:t>24,568.0</a:t>
                      </a:r>
                    </a:p>
                  </a:txBody>
                  <a:tcPr marL="7620" marR="7620" marT="7620" marB="0" anchor="b">
                    <a:lnL>
                      <a:noFill/>
                    </a:lnL>
                    <a:lnR>
                      <a:noFill/>
                    </a:lnR>
                    <a:lnT>
                      <a:noFill/>
                    </a:lnT>
                    <a:lnB>
                      <a:noFill/>
                    </a:lnB>
                    <a:noFill/>
                  </a:tcPr>
                </a:tc>
                <a:tc>
                  <a:txBody>
                    <a:bodyPr/>
                    <a:lstStyle/>
                    <a:p>
                      <a:pPr algn="r" fontAlgn="b"/>
                      <a:r>
                        <a:rPr lang="en-IN" sz="900" b="0" i="0" u="none" strike="noStrike" dirty="0">
                          <a:solidFill>
                            <a:srgbClr val="000000"/>
                          </a:solidFill>
                          <a:effectLst/>
                          <a:latin typeface="calibri" panose="020F0502020204030204" pitchFamily="34" charset="0"/>
                        </a:rPr>
                        <a:t>25,378.0</a:t>
                      </a:r>
                    </a:p>
                  </a:txBody>
                  <a:tcPr marL="7620" marR="7620" marT="7620" marB="0" anchor="b">
                    <a:lnL>
                      <a:noFill/>
                    </a:lnL>
                    <a:lnR>
                      <a:noFill/>
                    </a:lnR>
                    <a:lnT>
                      <a:noFill/>
                    </a:lnT>
                    <a:lnB>
                      <a:noFill/>
                    </a:lnB>
                    <a:noFill/>
                  </a:tcPr>
                </a:tc>
                <a:tc>
                  <a:txBody>
                    <a:bodyPr/>
                    <a:lstStyle/>
                    <a:p>
                      <a:pPr algn="r" fontAlgn="b"/>
                      <a:r>
                        <a:rPr lang="en-IN" sz="900" b="0" i="0" u="none" strike="noStrike" dirty="0">
                          <a:solidFill>
                            <a:srgbClr val="000000"/>
                          </a:solidFill>
                          <a:effectLst/>
                          <a:latin typeface="calibri" panose="020F0502020204030204" pitchFamily="34" charset="0"/>
                        </a:rPr>
                        <a:t>27,506.7</a:t>
                      </a:r>
                    </a:p>
                  </a:txBody>
                  <a:tcPr marL="7620" marR="7620" marT="7620" marB="0" anchor="b">
                    <a:lnL>
                      <a:noFill/>
                    </a:lnL>
                    <a:lnR>
                      <a:noFill/>
                    </a:lnR>
                    <a:lnT>
                      <a:noFill/>
                    </a:lnT>
                    <a:lnB>
                      <a:noFill/>
                    </a:lnB>
                    <a:noFill/>
                  </a:tcPr>
                </a:tc>
                <a:tc>
                  <a:txBody>
                    <a:bodyPr/>
                    <a:lstStyle/>
                    <a:p>
                      <a:pPr algn="r" fontAlgn="b"/>
                      <a:r>
                        <a:rPr lang="en-IN" sz="900" b="0" i="0" u="none" strike="noStrike" dirty="0">
                          <a:solidFill>
                            <a:srgbClr val="000000"/>
                          </a:solidFill>
                          <a:effectLst/>
                          <a:latin typeface="calibri" panose="020F0502020204030204" pitchFamily="34" charset="0"/>
                        </a:rPr>
                        <a:t>28,236.0</a:t>
                      </a:r>
                    </a:p>
                  </a:txBody>
                  <a:tcPr marL="7620" marR="7620" marT="7620" marB="0" anchor="b">
                    <a:lnL>
                      <a:noFill/>
                    </a:lnL>
                    <a:lnR>
                      <a:noFill/>
                    </a:lnR>
                    <a:lnT>
                      <a:noFill/>
                    </a:lnT>
                    <a:lnB>
                      <a:noFill/>
                    </a:lnB>
                    <a:noFill/>
                  </a:tcPr>
                </a:tc>
                <a:extLst>
                  <a:ext uri="{0D108BD9-81ED-4DB2-BD59-A6C34878D82A}">
                    <a16:rowId xmlns:a16="http://schemas.microsoft.com/office/drawing/2014/main" val="3215440256"/>
                  </a:ext>
                </a:extLst>
              </a:tr>
              <a:tr h="179989">
                <a:tc>
                  <a:txBody>
                    <a:bodyPr/>
                    <a:lstStyle/>
                    <a:p>
                      <a:pPr algn="l" fontAlgn="b"/>
                      <a:r>
                        <a:rPr lang="en-IN" sz="900" b="0" i="1" u="none" strike="noStrike" dirty="0">
                          <a:solidFill>
                            <a:srgbClr val="000000"/>
                          </a:solidFill>
                          <a:effectLst/>
                          <a:latin typeface="calibri" panose="020F0502020204030204" pitchFamily="34" charset="0"/>
                        </a:rPr>
                        <a:t>YOY Growth%</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17.3%</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3.3%</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8.4%</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2.7%</a:t>
                      </a:r>
                    </a:p>
                  </a:txBody>
                  <a:tcPr marL="7620" marR="7620" marT="762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51278977"/>
                  </a:ext>
                </a:extLst>
              </a:tr>
              <a:tr h="179989">
                <a:tc>
                  <a:txBody>
                    <a:bodyPr/>
                    <a:lstStyle/>
                    <a:p>
                      <a:pPr algn="l" fontAlgn="b"/>
                      <a:r>
                        <a:rPr lang="en-IN" sz="900" b="0" i="0" u="none" strike="noStrike" dirty="0">
                          <a:solidFill>
                            <a:srgbClr val="000000"/>
                          </a:solidFill>
                          <a:effectLst/>
                          <a:latin typeface="calibri" panose="020F0502020204030204" pitchFamily="34" charset="0"/>
                        </a:rPr>
                        <a:t>EBITDA</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3,397.0</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4,524.0</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4,580.3</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5,124.0</a:t>
                      </a:r>
                    </a:p>
                  </a:txBody>
                  <a:tcPr marL="7620" marR="7620" marT="762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52917634"/>
                  </a:ext>
                </a:extLst>
              </a:tr>
              <a:tr h="179989">
                <a:tc>
                  <a:txBody>
                    <a:bodyPr/>
                    <a:lstStyle/>
                    <a:p>
                      <a:pPr algn="l" fontAlgn="b"/>
                      <a:r>
                        <a:rPr lang="en-IN" sz="900" b="0" i="1" u="none" strike="noStrike" dirty="0">
                          <a:solidFill>
                            <a:srgbClr val="000000"/>
                          </a:solidFill>
                          <a:effectLst/>
                          <a:latin typeface="calibri" panose="020F0502020204030204" pitchFamily="34" charset="0"/>
                        </a:rPr>
                        <a:t>EBITDA Margins%</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13.8%</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17.8%</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16.7%</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18.1%</a:t>
                      </a:r>
                    </a:p>
                  </a:txBody>
                  <a:tcPr marL="7620" marR="7620" marT="762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281802197"/>
                  </a:ext>
                </a:extLst>
              </a:tr>
              <a:tr h="179989">
                <a:tc>
                  <a:txBody>
                    <a:bodyPr/>
                    <a:lstStyle/>
                    <a:p>
                      <a:pPr algn="l" fontAlgn="b"/>
                      <a:r>
                        <a:rPr lang="en-IN" sz="900" b="0" i="0" u="none" strike="noStrike" dirty="0">
                          <a:solidFill>
                            <a:srgbClr val="000000"/>
                          </a:solidFill>
                          <a:effectLst/>
                          <a:latin typeface="calibri" panose="020F0502020204030204" pitchFamily="34" charset="0"/>
                        </a:rPr>
                        <a:t>PAT</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1,105.0</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1,722.0</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1,861.7</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2,311.0</a:t>
                      </a:r>
                    </a:p>
                  </a:txBody>
                  <a:tcPr marL="7620" marR="7620" marT="762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099072677"/>
                  </a:ext>
                </a:extLst>
              </a:tr>
              <a:tr h="179989">
                <a:tc>
                  <a:txBody>
                    <a:bodyPr/>
                    <a:lstStyle/>
                    <a:p>
                      <a:pPr algn="l" fontAlgn="b"/>
                      <a:r>
                        <a:rPr lang="en-IN" sz="900" b="0" i="1" u="none" strike="noStrike" dirty="0">
                          <a:solidFill>
                            <a:srgbClr val="000000"/>
                          </a:solidFill>
                          <a:effectLst/>
                          <a:latin typeface="calibri" panose="020F0502020204030204" pitchFamily="34" charset="0"/>
                        </a:rPr>
                        <a:t>YOY Growth%</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72.9%</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55.8%</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8.1%</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24.1%</a:t>
                      </a:r>
                    </a:p>
                  </a:txBody>
                  <a:tcPr marL="7620" marR="7620" marT="762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2535559939"/>
                  </a:ext>
                </a:extLst>
              </a:tr>
              <a:tr h="179989">
                <a:tc>
                  <a:txBody>
                    <a:bodyPr/>
                    <a:lstStyle/>
                    <a:p>
                      <a:pPr algn="l" fontAlgn="b"/>
                      <a:r>
                        <a:rPr lang="en-IN" sz="900" b="0" i="0" u="none" strike="noStrike" dirty="0">
                          <a:solidFill>
                            <a:srgbClr val="000000"/>
                          </a:solidFill>
                          <a:effectLst/>
                          <a:latin typeface="calibri" panose="020F0502020204030204" pitchFamily="34" charset="0"/>
                        </a:rPr>
                        <a:t>ROE</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9.0%</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12.9%</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12.5%</a:t>
                      </a:r>
                    </a:p>
                  </a:txBody>
                  <a:tcPr marL="7620" marR="7620" marT="7620" marB="0" anchor="b">
                    <a:lnL>
                      <a:noFill/>
                    </a:lnL>
                    <a:lnR>
                      <a:noFill/>
                    </a:lnR>
                    <a:lnT>
                      <a:noFill/>
                    </a:lnT>
                    <a:lnB>
                      <a:noFill/>
                    </a:lnB>
                    <a:solidFill>
                      <a:schemeClr val="accent5">
                        <a:lumMod val="20000"/>
                        <a:lumOff val="80000"/>
                      </a:schemeClr>
                    </a:solidFill>
                  </a:tcPr>
                </a:tc>
                <a:tc>
                  <a:txBody>
                    <a:bodyPr/>
                    <a:lstStyle/>
                    <a:p>
                      <a:pPr algn="r" fontAlgn="b"/>
                      <a:r>
                        <a:rPr lang="en-IN" sz="900" b="0" i="0" u="none" strike="noStrike" dirty="0">
                          <a:solidFill>
                            <a:srgbClr val="000000"/>
                          </a:solidFill>
                          <a:effectLst/>
                          <a:latin typeface="calibri" panose="020F0502020204030204" pitchFamily="34" charset="0"/>
                        </a:rPr>
                        <a:t>12.5%</a:t>
                      </a:r>
                    </a:p>
                  </a:txBody>
                  <a:tcPr marL="7620" marR="7620" marT="7620" marB="0" anchor="b">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417049389"/>
                  </a:ext>
                </a:extLst>
              </a:tr>
              <a:tr h="179989">
                <a:tc>
                  <a:txBody>
                    <a:bodyPr/>
                    <a:lstStyle/>
                    <a:p>
                      <a:pPr algn="l" fontAlgn="b"/>
                      <a:r>
                        <a:rPr lang="en-IN" sz="900" b="0" i="0" u="none" strike="noStrike" dirty="0">
                          <a:solidFill>
                            <a:srgbClr val="000000"/>
                          </a:solidFill>
                          <a:effectLst/>
                          <a:latin typeface="calibri" panose="020F0502020204030204" pitchFamily="34" charset="0"/>
                        </a:rPr>
                        <a:t>EPS </a:t>
                      </a:r>
                    </a:p>
                  </a:txBody>
                  <a:tcPr marL="7620" marR="7620" marT="7620" marB="0" anchor="b">
                    <a:lnL>
                      <a:noFill/>
                    </a:lnL>
                    <a:lnR>
                      <a:noFill/>
                    </a:lnR>
                    <a:lnT>
                      <a:noFill/>
                    </a:lnT>
                    <a:lnB>
                      <a:noFill/>
                    </a:lnB>
                    <a:noFill/>
                  </a:tcPr>
                </a:tc>
                <a:tc>
                  <a:txBody>
                    <a:bodyPr/>
                    <a:lstStyle/>
                    <a:p>
                      <a:pPr algn="r" fontAlgn="b"/>
                      <a:r>
                        <a:rPr lang="en-IN" sz="900" b="0" i="0" u="none" strike="noStrike" dirty="0">
                          <a:solidFill>
                            <a:srgbClr val="000000"/>
                          </a:solidFill>
                          <a:effectLst/>
                          <a:latin typeface="calibri" panose="020F0502020204030204" pitchFamily="34" charset="0"/>
                        </a:rPr>
                        <a:t>17.4</a:t>
                      </a:r>
                    </a:p>
                  </a:txBody>
                  <a:tcPr marL="7620" marR="7620" marT="7620" marB="0" anchor="b">
                    <a:lnL>
                      <a:noFill/>
                    </a:lnL>
                    <a:lnR>
                      <a:noFill/>
                    </a:lnR>
                    <a:lnT>
                      <a:noFill/>
                    </a:lnT>
                    <a:lnB>
                      <a:noFill/>
                    </a:lnB>
                    <a:noFill/>
                  </a:tcPr>
                </a:tc>
                <a:tc>
                  <a:txBody>
                    <a:bodyPr/>
                    <a:lstStyle/>
                    <a:p>
                      <a:pPr algn="r" fontAlgn="b"/>
                      <a:r>
                        <a:rPr lang="en-IN" sz="900" b="0" i="0" u="none" strike="noStrike" dirty="0">
                          <a:solidFill>
                            <a:srgbClr val="000000"/>
                          </a:solidFill>
                          <a:effectLst/>
                          <a:latin typeface="calibri" panose="020F0502020204030204" pitchFamily="34" charset="0"/>
                        </a:rPr>
                        <a:t>27.1</a:t>
                      </a:r>
                    </a:p>
                  </a:txBody>
                  <a:tcPr marL="7620" marR="7620" marT="7620" marB="0" anchor="b">
                    <a:lnL>
                      <a:noFill/>
                    </a:lnL>
                    <a:lnR>
                      <a:noFill/>
                    </a:lnR>
                    <a:lnT>
                      <a:noFill/>
                    </a:lnT>
                    <a:lnB>
                      <a:noFill/>
                    </a:lnB>
                    <a:noFill/>
                  </a:tcPr>
                </a:tc>
                <a:tc>
                  <a:txBody>
                    <a:bodyPr/>
                    <a:lstStyle/>
                    <a:p>
                      <a:pPr algn="r" fontAlgn="b"/>
                      <a:r>
                        <a:rPr lang="en-IN" sz="900" b="0" i="0" u="none" strike="noStrike" dirty="0">
                          <a:solidFill>
                            <a:srgbClr val="000000"/>
                          </a:solidFill>
                          <a:effectLst/>
                          <a:latin typeface="calibri" panose="020F0502020204030204" pitchFamily="34" charset="0"/>
                        </a:rPr>
                        <a:t>29.3</a:t>
                      </a:r>
                    </a:p>
                  </a:txBody>
                  <a:tcPr marL="7620" marR="7620" marT="7620" marB="0" anchor="b">
                    <a:lnL>
                      <a:noFill/>
                    </a:lnL>
                    <a:lnR>
                      <a:noFill/>
                    </a:lnR>
                    <a:lnT>
                      <a:noFill/>
                    </a:lnT>
                    <a:lnB>
                      <a:noFill/>
                    </a:lnB>
                    <a:noFill/>
                  </a:tcPr>
                </a:tc>
                <a:tc>
                  <a:txBody>
                    <a:bodyPr/>
                    <a:lstStyle/>
                    <a:p>
                      <a:pPr algn="r" fontAlgn="b"/>
                      <a:r>
                        <a:rPr lang="en-IN" sz="900" b="0" i="0" u="none" strike="noStrike" dirty="0">
                          <a:solidFill>
                            <a:srgbClr val="000000"/>
                          </a:solidFill>
                          <a:effectLst/>
                          <a:latin typeface="calibri" panose="020F0502020204030204" pitchFamily="34" charset="0"/>
                        </a:rPr>
                        <a:t>36.4</a:t>
                      </a:r>
                    </a:p>
                  </a:txBody>
                  <a:tcPr marL="7620" marR="7620" marT="7620" marB="0" anchor="b">
                    <a:lnL>
                      <a:noFill/>
                    </a:lnL>
                    <a:lnR>
                      <a:noFill/>
                    </a:lnR>
                    <a:lnT>
                      <a:noFill/>
                    </a:lnT>
                    <a:lnB>
                      <a:noFill/>
                    </a:lnB>
                    <a:noFill/>
                  </a:tcPr>
                </a:tc>
                <a:extLst>
                  <a:ext uri="{0D108BD9-81ED-4DB2-BD59-A6C34878D82A}">
                    <a16:rowId xmlns:a16="http://schemas.microsoft.com/office/drawing/2014/main" val="1445270502"/>
                  </a:ext>
                </a:extLst>
              </a:tr>
              <a:tr h="187488">
                <a:tc>
                  <a:txBody>
                    <a:bodyPr/>
                    <a:lstStyle/>
                    <a:p>
                      <a:pPr algn="l" fontAlgn="b"/>
                      <a:r>
                        <a:rPr lang="en-IN" sz="900" b="0" i="0" u="none" strike="noStrike" dirty="0">
                          <a:solidFill>
                            <a:srgbClr val="000000"/>
                          </a:solidFill>
                          <a:effectLst/>
                          <a:latin typeface="calibri" panose="020F0502020204030204" pitchFamily="34" charset="0"/>
                        </a:rPr>
                        <a:t>EV/ EBITDA</a:t>
                      </a:r>
                    </a:p>
                  </a:txBody>
                  <a:tcPr marL="7620" marR="7620" marT="7620" marB="0" anchor="b">
                    <a:lnL>
                      <a:noFill/>
                    </a:lnL>
                    <a:lnR>
                      <a:noFill/>
                    </a:lnR>
                    <a:lnT>
                      <a:noFill/>
                    </a:lnT>
                    <a:lnB w="12700" cap="flat" cmpd="sng" algn="ctr">
                      <a:solidFill>
                        <a:srgbClr val="9400D1"/>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7.8 x</a:t>
                      </a:r>
                    </a:p>
                  </a:txBody>
                  <a:tcPr marL="7620" marR="7620" marT="7620" marB="0" anchor="b">
                    <a:lnL>
                      <a:noFill/>
                    </a:lnL>
                    <a:lnR>
                      <a:noFill/>
                    </a:lnR>
                    <a:lnT>
                      <a:noFill/>
                    </a:lnT>
                    <a:lnB w="12700" cap="flat" cmpd="sng" algn="ctr">
                      <a:solidFill>
                        <a:srgbClr val="9400D1"/>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7.4 x</a:t>
                      </a:r>
                    </a:p>
                  </a:txBody>
                  <a:tcPr marL="7620" marR="7620" marT="7620" marB="0" anchor="b">
                    <a:lnL>
                      <a:noFill/>
                    </a:lnL>
                    <a:lnR>
                      <a:noFill/>
                    </a:lnR>
                    <a:lnT>
                      <a:noFill/>
                    </a:lnT>
                    <a:lnB w="12700" cap="flat" cmpd="sng" algn="ctr">
                      <a:solidFill>
                        <a:srgbClr val="9400D1"/>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7.2 x</a:t>
                      </a:r>
                    </a:p>
                  </a:txBody>
                  <a:tcPr marL="7620" marR="7620" marT="7620" marB="0" anchor="b">
                    <a:lnL>
                      <a:noFill/>
                    </a:lnL>
                    <a:lnR>
                      <a:noFill/>
                    </a:lnR>
                    <a:lnT>
                      <a:noFill/>
                    </a:lnT>
                    <a:lnB w="12700" cap="flat" cmpd="sng" algn="ctr">
                      <a:solidFill>
                        <a:srgbClr val="9400D1"/>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7.3 x</a:t>
                      </a:r>
                    </a:p>
                  </a:txBody>
                  <a:tcPr marL="7620" marR="7620" marT="7620" marB="0" anchor="b">
                    <a:lnL>
                      <a:noFill/>
                    </a:lnL>
                    <a:lnR>
                      <a:noFill/>
                    </a:lnR>
                    <a:lnT>
                      <a:noFill/>
                    </a:lnT>
                    <a:lnB w="12700" cap="flat" cmpd="sng" algn="ctr">
                      <a:solidFill>
                        <a:srgbClr val="9400D1"/>
                      </a:solidFill>
                      <a:prstDash val="solid"/>
                      <a:round/>
                      <a:headEnd type="none" w="med" len="med"/>
                      <a:tailEnd type="none" w="med" len="med"/>
                    </a:lnB>
                    <a:noFill/>
                  </a:tcPr>
                </a:tc>
                <a:extLst>
                  <a:ext uri="{0D108BD9-81ED-4DB2-BD59-A6C34878D82A}">
                    <a16:rowId xmlns:a16="http://schemas.microsoft.com/office/drawing/2014/main" val="1449247243"/>
                  </a:ext>
                </a:extLst>
              </a:tr>
            </a:tbl>
          </a:graphicData>
        </a:graphic>
      </p:graphicFrame>
    </p:spTree>
    <p:extLst>
      <p:ext uri="{BB962C8B-B14F-4D97-AF65-F5344CB8AC3E}">
        <p14:creationId xmlns:p14="http://schemas.microsoft.com/office/powerpoint/2010/main" val="1676230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6700F8-3FFC-0DDA-7742-ED57E41C7CF3}"/>
              </a:ext>
            </a:extLst>
          </p:cNvPr>
          <p:cNvSpPr>
            <a:spLocks noGrp="1"/>
          </p:cNvSpPr>
          <p:nvPr>
            <p:ph type="sldNum" sz="quarter" idx="4"/>
          </p:nvPr>
        </p:nvSpPr>
        <p:spPr/>
        <p:txBody>
          <a:bodyPr/>
          <a:lstStyle/>
          <a:p>
            <a:fld id="{0B7AF327-0163-471E-81B8-86C6B8A35DFA}" type="slidenum">
              <a:rPr lang="en-IN" smtClean="0"/>
              <a:pPr/>
              <a:t>30</a:t>
            </a:fld>
            <a:endParaRPr lang="en-IN" dirty="0"/>
          </a:p>
        </p:txBody>
      </p:sp>
      <p:sp>
        <p:nvSpPr>
          <p:cNvPr id="5" name="Rectangle 4">
            <a:extLst>
              <a:ext uri="{FF2B5EF4-FFF2-40B4-BE49-F238E27FC236}">
                <a16:creationId xmlns:a16="http://schemas.microsoft.com/office/drawing/2014/main" id="{5F8FB087-90DB-C582-3F4E-535D516CF801}"/>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17">
            <a:extLst>
              <a:ext uri="{FF2B5EF4-FFF2-40B4-BE49-F238E27FC236}">
                <a16:creationId xmlns:a16="http://schemas.microsoft.com/office/drawing/2014/main" id="{267BEAFE-4491-1348-76DE-8A4558DAEE9E}"/>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3">
            <a:extLst>
              <a:ext uri="{FF2B5EF4-FFF2-40B4-BE49-F238E27FC236}">
                <a16:creationId xmlns:a16="http://schemas.microsoft.com/office/drawing/2014/main" id="{8FDD2AA3-F4E7-7CEB-78D4-0B16625EB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8" name="Picture 2" descr="Apollo Tyres - Wikipedia">
            <a:extLst>
              <a:ext uri="{FF2B5EF4-FFF2-40B4-BE49-F238E27FC236}">
                <a16:creationId xmlns:a16="http://schemas.microsoft.com/office/drawing/2014/main" id="{7FBC2DBB-102F-969B-782D-5C5A80984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7ED0B16D-A0D4-99CC-55DB-DD387931CF42}"/>
              </a:ext>
            </a:extLst>
          </p:cNvPr>
          <p:cNvCxnSpPr>
            <a:cxnSpLocks/>
          </p:cNvCxnSpPr>
          <p:nvPr/>
        </p:nvCxnSpPr>
        <p:spPr>
          <a:xfrm>
            <a:off x="3424238" y="1339749"/>
            <a:ext cx="0" cy="8626589"/>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5942237F-7FA9-DF1D-98A8-249E1EEA0D9A}"/>
              </a:ext>
            </a:extLst>
          </p:cNvPr>
          <p:cNvCxnSpPr/>
          <p:nvPr/>
        </p:nvCxnSpPr>
        <p:spPr>
          <a:xfrm>
            <a:off x="114300" y="3997635"/>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C53DDCA-D45D-9F8E-7815-D1BD92076AB3}"/>
              </a:ext>
            </a:extLst>
          </p:cNvPr>
          <p:cNvCxnSpPr/>
          <p:nvPr/>
        </p:nvCxnSpPr>
        <p:spPr>
          <a:xfrm>
            <a:off x="3629530" y="1416555"/>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1AD1680-3ACE-487B-7C19-1146103221E7}"/>
              </a:ext>
            </a:extLst>
          </p:cNvPr>
          <p:cNvCxnSpPr/>
          <p:nvPr/>
        </p:nvCxnSpPr>
        <p:spPr>
          <a:xfrm>
            <a:off x="3629530" y="3997635"/>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8D4CE64-CAA1-2DDA-CEFE-F35079E0C9AD}"/>
              </a:ext>
            </a:extLst>
          </p:cNvPr>
          <p:cNvCxnSpPr/>
          <p:nvPr/>
        </p:nvCxnSpPr>
        <p:spPr>
          <a:xfrm>
            <a:off x="114300" y="1408329"/>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09FAB3D-D251-51C4-84EF-9EDF93A4D8B6}"/>
              </a:ext>
            </a:extLst>
          </p:cNvPr>
          <p:cNvCxnSpPr/>
          <p:nvPr/>
        </p:nvCxnSpPr>
        <p:spPr>
          <a:xfrm>
            <a:off x="156071" y="969992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70788DC-E7AE-4CB6-DBE0-9EF8B75215F5}"/>
              </a:ext>
            </a:extLst>
          </p:cNvPr>
          <p:cNvCxnSpPr/>
          <p:nvPr/>
        </p:nvCxnSpPr>
        <p:spPr>
          <a:xfrm>
            <a:off x="3596641" y="691850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7CBDA28-B709-B645-F992-12BFCE23EC03}"/>
              </a:ext>
            </a:extLst>
          </p:cNvPr>
          <p:cNvCxnSpPr/>
          <p:nvPr/>
        </p:nvCxnSpPr>
        <p:spPr>
          <a:xfrm>
            <a:off x="146866" y="6918506"/>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E2EB27E-AE63-B734-001C-047404B87A4D}"/>
              </a:ext>
            </a:extLst>
          </p:cNvPr>
          <p:cNvCxnSpPr/>
          <p:nvPr/>
        </p:nvCxnSpPr>
        <p:spPr>
          <a:xfrm>
            <a:off x="3596641" y="9699979"/>
            <a:ext cx="3147060" cy="0"/>
          </a:xfrm>
          <a:prstGeom prst="line">
            <a:avLst/>
          </a:prstGeom>
          <a:ln>
            <a:solidFill>
              <a:srgbClr val="A02B93"/>
            </a:solidFill>
          </a:ln>
        </p:spPr>
        <p:style>
          <a:lnRef idx="2">
            <a:schemeClr val="accent1"/>
          </a:lnRef>
          <a:fillRef idx="0">
            <a:schemeClr val="accent1"/>
          </a:fillRef>
          <a:effectRef idx="1">
            <a:schemeClr val="accent1"/>
          </a:effectRef>
          <a:fontRef idx="minor">
            <a:schemeClr val="tx1"/>
          </a:fontRef>
        </p:style>
      </p:cxnSp>
      <p:graphicFrame>
        <p:nvGraphicFramePr>
          <p:cNvPr id="16" name="Chart 15">
            <a:extLst>
              <a:ext uri="{FF2B5EF4-FFF2-40B4-BE49-F238E27FC236}">
                <a16:creationId xmlns:a16="http://schemas.microsoft.com/office/drawing/2014/main" id="{DD44E5FA-DAB2-88EE-4857-79405A829BFC}"/>
              </a:ext>
            </a:extLst>
          </p:cNvPr>
          <p:cNvGraphicFramePr>
            <a:graphicFrameLocks/>
          </p:cNvGraphicFramePr>
          <p:nvPr>
            <p:extLst>
              <p:ext uri="{D42A27DB-BD31-4B8C-83A1-F6EECF244321}">
                <p14:modId xmlns:p14="http://schemas.microsoft.com/office/powerpoint/2010/main" val="1619241271"/>
              </p:ext>
            </p:extLst>
          </p:nvPr>
        </p:nvGraphicFramePr>
        <p:xfrm>
          <a:off x="114298" y="1395123"/>
          <a:ext cx="3147060" cy="26025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a:extLst>
              <a:ext uri="{FF2B5EF4-FFF2-40B4-BE49-F238E27FC236}">
                <a16:creationId xmlns:a16="http://schemas.microsoft.com/office/drawing/2014/main" id="{D780CD32-B2AB-0784-ECC0-A24C54800B39}"/>
              </a:ext>
            </a:extLst>
          </p:cNvPr>
          <p:cNvGraphicFramePr>
            <a:graphicFrameLocks/>
          </p:cNvGraphicFramePr>
          <p:nvPr>
            <p:extLst>
              <p:ext uri="{D42A27DB-BD31-4B8C-83A1-F6EECF244321}">
                <p14:modId xmlns:p14="http://schemas.microsoft.com/office/powerpoint/2010/main" val="887732483"/>
              </p:ext>
            </p:extLst>
          </p:nvPr>
        </p:nvGraphicFramePr>
        <p:xfrm>
          <a:off x="3629530" y="1416555"/>
          <a:ext cx="3114171" cy="266936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6D84BA78-7AF7-BA8E-7D4E-D319D52F53D0}"/>
              </a:ext>
            </a:extLst>
          </p:cNvPr>
          <p:cNvGraphicFramePr>
            <a:graphicFrameLocks/>
          </p:cNvGraphicFramePr>
          <p:nvPr>
            <p:extLst>
              <p:ext uri="{D42A27DB-BD31-4B8C-83A1-F6EECF244321}">
                <p14:modId xmlns:p14="http://schemas.microsoft.com/office/powerpoint/2010/main" val="387402787"/>
              </p:ext>
            </p:extLst>
          </p:nvPr>
        </p:nvGraphicFramePr>
        <p:xfrm>
          <a:off x="113977" y="3997632"/>
          <a:ext cx="3137853" cy="292084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9" name="Chart 18">
            <a:extLst>
              <a:ext uri="{FF2B5EF4-FFF2-40B4-BE49-F238E27FC236}">
                <a16:creationId xmlns:a16="http://schemas.microsoft.com/office/drawing/2014/main" id="{C2DF44EA-A2DC-079D-0AB9-C88863D7D6F3}"/>
              </a:ext>
            </a:extLst>
          </p:cNvPr>
          <p:cNvGraphicFramePr>
            <a:graphicFrameLocks/>
          </p:cNvGraphicFramePr>
          <p:nvPr>
            <p:extLst>
              <p:ext uri="{D42A27DB-BD31-4B8C-83A1-F6EECF244321}">
                <p14:modId xmlns:p14="http://schemas.microsoft.com/office/powerpoint/2010/main" val="3815549342"/>
              </p:ext>
            </p:extLst>
          </p:nvPr>
        </p:nvGraphicFramePr>
        <p:xfrm>
          <a:off x="3629529" y="4014725"/>
          <a:ext cx="3147055" cy="2903735"/>
        </p:xfrm>
        <a:graphic>
          <a:graphicData uri="http://schemas.openxmlformats.org/drawingml/2006/chart">
            <c:chart xmlns:c="http://schemas.openxmlformats.org/drawingml/2006/chart" xmlns:r="http://schemas.openxmlformats.org/officeDocument/2006/relationships" r:id="rId7"/>
          </a:graphicData>
        </a:graphic>
      </p:graphicFrame>
      <p:sp>
        <p:nvSpPr>
          <p:cNvPr id="20" name="Parallelogram 21">
            <a:extLst>
              <a:ext uri="{FF2B5EF4-FFF2-40B4-BE49-F238E27FC236}">
                <a16:creationId xmlns:a16="http://schemas.microsoft.com/office/drawing/2014/main" id="{2A9AB958-2200-6E19-0C81-FC1829E0F278}"/>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21" name="TextBox 20">
            <a:extLst>
              <a:ext uri="{FF2B5EF4-FFF2-40B4-BE49-F238E27FC236}">
                <a16:creationId xmlns:a16="http://schemas.microsoft.com/office/drawing/2014/main" id="{DE69E585-E349-B69B-246B-C929F231824A}"/>
              </a:ext>
            </a:extLst>
          </p:cNvPr>
          <p:cNvSpPr txBox="1"/>
          <p:nvPr/>
        </p:nvSpPr>
        <p:spPr>
          <a:xfrm>
            <a:off x="-39623" y="949161"/>
            <a:ext cx="2376422" cy="338554"/>
          </a:xfrm>
          <a:prstGeom prst="rect">
            <a:avLst/>
          </a:prstGeom>
          <a:noFill/>
        </p:spPr>
        <p:txBody>
          <a:bodyPr wrap="square" rtlCol="0">
            <a:spAutoFit/>
          </a:bodyPr>
          <a:lstStyle/>
          <a:p>
            <a:r>
              <a:rPr lang="en-IN" sz="1600" b="1" dirty="0">
                <a:latin typeface="Calibri (body)"/>
              </a:rPr>
              <a:t>Peers Comparison (2/3)</a:t>
            </a:r>
          </a:p>
        </p:txBody>
      </p:sp>
      <p:graphicFrame>
        <p:nvGraphicFramePr>
          <p:cNvPr id="22" name="Chart 21">
            <a:extLst>
              <a:ext uri="{FF2B5EF4-FFF2-40B4-BE49-F238E27FC236}">
                <a16:creationId xmlns:a16="http://schemas.microsoft.com/office/drawing/2014/main" id="{16C567EB-778B-39E5-F913-6672DBAB3D9A}"/>
              </a:ext>
            </a:extLst>
          </p:cNvPr>
          <p:cNvGraphicFramePr>
            <a:graphicFrameLocks/>
          </p:cNvGraphicFramePr>
          <p:nvPr>
            <p:extLst>
              <p:ext uri="{D42A27DB-BD31-4B8C-83A1-F6EECF244321}">
                <p14:modId xmlns:p14="http://schemas.microsoft.com/office/powerpoint/2010/main" val="3553172062"/>
              </p:ext>
            </p:extLst>
          </p:nvPr>
        </p:nvGraphicFramePr>
        <p:xfrm>
          <a:off x="156071" y="6918460"/>
          <a:ext cx="3137853" cy="278143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3" name="Chart 22">
            <a:extLst>
              <a:ext uri="{FF2B5EF4-FFF2-40B4-BE49-F238E27FC236}">
                <a16:creationId xmlns:a16="http://schemas.microsoft.com/office/drawing/2014/main" id="{A56AE71F-A375-40BF-A5FF-9DE974CE2671}"/>
              </a:ext>
            </a:extLst>
          </p:cNvPr>
          <p:cNvGraphicFramePr>
            <a:graphicFrameLocks/>
          </p:cNvGraphicFramePr>
          <p:nvPr>
            <p:extLst>
              <p:ext uri="{D42A27DB-BD31-4B8C-83A1-F6EECF244321}">
                <p14:modId xmlns:p14="http://schemas.microsoft.com/office/powerpoint/2010/main" val="2952521182"/>
              </p:ext>
            </p:extLst>
          </p:nvPr>
        </p:nvGraphicFramePr>
        <p:xfrm>
          <a:off x="3596640" y="6935549"/>
          <a:ext cx="3105290" cy="2764377"/>
        </p:xfrm>
        <a:graphic>
          <a:graphicData uri="http://schemas.openxmlformats.org/drawingml/2006/chart">
            <c:chart xmlns:c="http://schemas.openxmlformats.org/drawingml/2006/chart" xmlns:r="http://schemas.openxmlformats.org/officeDocument/2006/relationships" r:id="rId9"/>
          </a:graphicData>
        </a:graphic>
      </p:graphicFrame>
      <p:sp>
        <p:nvSpPr>
          <p:cNvPr id="24" name="TextBox 23">
            <a:extLst>
              <a:ext uri="{FF2B5EF4-FFF2-40B4-BE49-F238E27FC236}">
                <a16:creationId xmlns:a16="http://schemas.microsoft.com/office/drawing/2014/main" id="{AC57048B-F997-4F91-ED12-85A70F8333F5}"/>
              </a:ext>
            </a:extLst>
          </p:cNvPr>
          <p:cNvSpPr txBox="1"/>
          <p:nvPr/>
        </p:nvSpPr>
        <p:spPr>
          <a:xfrm>
            <a:off x="231648" y="9699926"/>
            <a:ext cx="1554480" cy="215444"/>
          </a:xfrm>
          <a:prstGeom prst="rect">
            <a:avLst/>
          </a:prstGeom>
          <a:noFill/>
        </p:spPr>
        <p:txBody>
          <a:bodyPr wrap="square" rtlCol="0">
            <a:spAutoFit/>
          </a:bodyPr>
          <a:lstStyle/>
          <a:p>
            <a:r>
              <a:rPr lang="en-IN" sz="800" i="1" dirty="0">
                <a:latin typeface="Calibri" panose="020F0502020204030204" pitchFamily="34" charset="0"/>
                <a:ea typeface="Calibri" panose="020F0502020204030204" pitchFamily="34" charset="0"/>
                <a:cs typeface="Calibri" panose="020F0502020204030204" pitchFamily="34" charset="0"/>
              </a:rPr>
              <a:t>Source: Screener.in</a:t>
            </a:r>
          </a:p>
        </p:txBody>
      </p:sp>
    </p:spTree>
    <p:extLst>
      <p:ext uri="{BB962C8B-B14F-4D97-AF65-F5344CB8AC3E}">
        <p14:creationId xmlns:p14="http://schemas.microsoft.com/office/powerpoint/2010/main" val="982729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592A11-6C98-3070-B335-F8190DDF27FF}"/>
              </a:ext>
            </a:extLst>
          </p:cNvPr>
          <p:cNvSpPr>
            <a:spLocks noGrp="1"/>
          </p:cNvSpPr>
          <p:nvPr>
            <p:ph type="sldNum" sz="quarter" idx="4"/>
          </p:nvPr>
        </p:nvSpPr>
        <p:spPr/>
        <p:txBody>
          <a:bodyPr/>
          <a:lstStyle/>
          <a:p>
            <a:fld id="{0B7AF327-0163-471E-81B8-86C6B8A35DFA}" type="slidenum">
              <a:rPr lang="en-IN" smtClean="0"/>
              <a:pPr/>
              <a:t>31</a:t>
            </a:fld>
            <a:endParaRPr lang="en-IN" dirty="0"/>
          </a:p>
        </p:txBody>
      </p:sp>
      <p:sp>
        <p:nvSpPr>
          <p:cNvPr id="5" name="Rectangle 4">
            <a:extLst>
              <a:ext uri="{FF2B5EF4-FFF2-40B4-BE49-F238E27FC236}">
                <a16:creationId xmlns:a16="http://schemas.microsoft.com/office/drawing/2014/main" id="{E770A4C6-BF6C-5503-AB76-87332E005C00}"/>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17">
            <a:extLst>
              <a:ext uri="{FF2B5EF4-FFF2-40B4-BE49-F238E27FC236}">
                <a16:creationId xmlns:a16="http://schemas.microsoft.com/office/drawing/2014/main" id="{FF85BE4A-EA5E-7198-CA00-792C37145503}"/>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3">
            <a:extLst>
              <a:ext uri="{FF2B5EF4-FFF2-40B4-BE49-F238E27FC236}">
                <a16:creationId xmlns:a16="http://schemas.microsoft.com/office/drawing/2014/main" id="{F9DE94F7-E346-B604-67B8-0172E3C41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8" name="Picture 2" descr="Apollo Tyres - Wikipedia">
            <a:extLst>
              <a:ext uri="{FF2B5EF4-FFF2-40B4-BE49-F238E27FC236}">
                <a16:creationId xmlns:a16="http://schemas.microsoft.com/office/drawing/2014/main" id="{5AC2539C-4B2C-267B-3BF1-E71DD4FEF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Chart 1">
            <a:extLst>
              <a:ext uri="{FF2B5EF4-FFF2-40B4-BE49-F238E27FC236}">
                <a16:creationId xmlns:a16="http://schemas.microsoft.com/office/drawing/2014/main" id="{AC7E87D5-0EA1-2233-BDD5-1FD193103529}"/>
              </a:ext>
            </a:extLst>
          </p:cNvPr>
          <p:cNvGraphicFramePr>
            <a:graphicFrameLocks/>
          </p:cNvGraphicFramePr>
          <p:nvPr>
            <p:extLst>
              <p:ext uri="{D42A27DB-BD31-4B8C-83A1-F6EECF244321}">
                <p14:modId xmlns:p14="http://schemas.microsoft.com/office/powerpoint/2010/main" val="2677058681"/>
              </p:ext>
            </p:extLst>
          </p:nvPr>
        </p:nvGraphicFramePr>
        <p:xfrm>
          <a:off x="0" y="1254044"/>
          <a:ext cx="6857999" cy="5100319"/>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FFF79E65-8D27-AFE1-9837-2D02FA0DBC69}"/>
              </a:ext>
            </a:extLst>
          </p:cNvPr>
          <p:cNvSpPr txBox="1"/>
          <p:nvPr/>
        </p:nvSpPr>
        <p:spPr>
          <a:xfrm>
            <a:off x="0" y="6246641"/>
            <a:ext cx="1554480" cy="215444"/>
          </a:xfrm>
          <a:prstGeom prst="rect">
            <a:avLst/>
          </a:prstGeom>
          <a:noFill/>
        </p:spPr>
        <p:txBody>
          <a:bodyPr wrap="square" rtlCol="0">
            <a:spAutoFit/>
          </a:bodyPr>
          <a:lstStyle/>
          <a:p>
            <a:r>
              <a:rPr lang="en-IN" sz="800" i="1" dirty="0">
                <a:latin typeface="Calibri" panose="020F0502020204030204" pitchFamily="34" charset="0"/>
                <a:ea typeface="Calibri" panose="020F0502020204030204" pitchFamily="34" charset="0"/>
                <a:cs typeface="Calibri" panose="020F0502020204030204" pitchFamily="34" charset="0"/>
              </a:rPr>
              <a:t>Source: Yahoo Finance</a:t>
            </a:r>
          </a:p>
        </p:txBody>
      </p:sp>
      <p:sp>
        <p:nvSpPr>
          <p:cNvPr id="9" name="TextBox 8">
            <a:extLst>
              <a:ext uri="{FF2B5EF4-FFF2-40B4-BE49-F238E27FC236}">
                <a16:creationId xmlns:a16="http://schemas.microsoft.com/office/drawing/2014/main" id="{B94BE1F3-5CD6-5A4F-42E9-7901304849FA}"/>
              </a:ext>
            </a:extLst>
          </p:cNvPr>
          <p:cNvSpPr txBox="1"/>
          <p:nvPr/>
        </p:nvSpPr>
        <p:spPr>
          <a:xfrm>
            <a:off x="99060" y="954105"/>
            <a:ext cx="152400" cy="369332"/>
          </a:xfrm>
          <a:prstGeom prst="rect">
            <a:avLst/>
          </a:prstGeom>
          <a:noFill/>
        </p:spPr>
        <p:txBody>
          <a:bodyPr wrap="square" rtlCol="0">
            <a:spAutoFit/>
          </a:bodyPr>
          <a:lstStyle/>
          <a:p>
            <a:endParaRPr lang="en-IN" dirty="0"/>
          </a:p>
        </p:txBody>
      </p:sp>
      <p:sp>
        <p:nvSpPr>
          <p:cNvPr id="11" name="Parallelogram 21">
            <a:extLst>
              <a:ext uri="{FF2B5EF4-FFF2-40B4-BE49-F238E27FC236}">
                <a16:creationId xmlns:a16="http://schemas.microsoft.com/office/drawing/2014/main" id="{85F62D94-7CD3-DD63-8C3B-8A14A160109C}"/>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12" name="TextBox 11">
            <a:extLst>
              <a:ext uri="{FF2B5EF4-FFF2-40B4-BE49-F238E27FC236}">
                <a16:creationId xmlns:a16="http://schemas.microsoft.com/office/drawing/2014/main" id="{CBB3A3ED-6A43-85D2-7AC2-ED35C53FAA46}"/>
              </a:ext>
            </a:extLst>
          </p:cNvPr>
          <p:cNvSpPr txBox="1"/>
          <p:nvPr/>
        </p:nvSpPr>
        <p:spPr>
          <a:xfrm>
            <a:off x="-39623" y="949161"/>
            <a:ext cx="2366263" cy="338554"/>
          </a:xfrm>
          <a:prstGeom prst="rect">
            <a:avLst/>
          </a:prstGeom>
          <a:noFill/>
        </p:spPr>
        <p:txBody>
          <a:bodyPr wrap="square" rtlCol="0">
            <a:spAutoFit/>
          </a:bodyPr>
          <a:lstStyle/>
          <a:p>
            <a:r>
              <a:rPr lang="en-IN" sz="1600" b="1" dirty="0">
                <a:latin typeface="Calibri (body)"/>
              </a:rPr>
              <a:t>Peer Comparison (3/3)</a:t>
            </a:r>
          </a:p>
        </p:txBody>
      </p:sp>
      <p:graphicFrame>
        <p:nvGraphicFramePr>
          <p:cNvPr id="13" name="Table 12">
            <a:extLst>
              <a:ext uri="{FF2B5EF4-FFF2-40B4-BE49-F238E27FC236}">
                <a16:creationId xmlns:a16="http://schemas.microsoft.com/office/drawing/2014/main" id="{AB7840A7-1868-6D52-F432-E91B77B77F30}"/>
              </a:ext>
            </a:extLst>
          </p:cNvPr>
          <p:cNvGraphicFramePr>
            <a:graphicFrameLocks noGrp="1"/>
          </p:cNvGraphicFramePr>
          <p:nvPr>
            <p:extLst>
              <p:ext uri="{D42A27DB-BD31-4B8C-83A1-F6EECF244321}">
                <p14:modId xmlns:p14="http://schemas.microsoft.com/office/powerpoint/2010/main" val="577064028"/>
              </p:ext>
            </p:extLst>
          </p:nvPr>
        </p:nvGraphicFramePr>
        <p:xfrm>
          <a:off x="0" y="7310919"/>
          <a:ext cx="6857998" cy="1645920"/>
        </p:xfrm>
        <a:graphic>
          <a:graphicData uri="http://schemas.openxmlformats.org/drawingml/2006/table">
            <a:tbl>
              <a:tblPr/>
              <a:tblGrid>
                <a:gridCol w="1108062">
                  <a:extLst>
                    <a:ext uri="{9D8B030D-6E8A-4147-A177-3AD203B41FA5}">
                      <a16:colId xmlns:a16="http://schemas.microsoft.com/office/drawing/2014/main" val="3692422609"/>
                    </a:ext>
                  </a:extLst>
                </a:gridCol>
                <a:gridCol w="718742">
                  <a:extLst>
                    <a:ext uri="{9D8B030D-6E8A-4147-A177-3AD203B41FA5}">
                      <a16:colId xmlns:a16="http://schemas.microsoft.com/office/drawing/2014/main" val="2852344807"/>
                    </a:ext>
                  </a:extLst>
                </a:gridCol>
                <a:gridCol w="718742">
                  <a:extLst>
                    <a:ext uri="{9D8B030D-6E8A-4147-A177-3AD203B41FA5}">
                      <a16:colId xmlns:a16="http://schemas.microsoft.com/office/drawing/2014/main" val="2020807769"/>
                    </a:ext>
                  </a:extLst>
                </a:gridCol>
                <a:gridCol w="718742">
                  <a:extLst>
                    <a:ext uri="{9D8B030D-6E8A-4147-A177-3AD203B41FA5}">
                      <a16:colId xmlns:a16="http://schemas.microsoft.com/office/drawing/2014/main" val="4113119693"/>
                    </a:ext>
                  </a:extLst>
                </a:gridCol>
                <a:gridCol w="718742">
                  <a:extLst>
                    <a:ext uri="{9D8B030D-6E8A-4147-A177-3AD203B41FA5}">
                      <a16:colId xmlns:a16="http://schemas.microsoft.com/office/drawing/2014/main" val="1864610711"/>
                    </a:ext>
                  </a:extLst>
                </a:gridCol>
                <a:gridCol w="718742">
                  <a:extLst>
                    <a:ext uri="{9D8B030D-6E8A-4147-A177-3AD203B41FA5}">
                      <a16:colId xmlns:a16="http://schemas.microsoft.com/office/drawing/2014/main" val="3915839328"/>
                    </a:ext>
                  </a:extLst>
                </a:gridCol>
                <a:gridCol w="718742">
                  <a:extLst>
                    <a:ext uri="{9D8B030D-6E8A-4147-A177-3AD203B41FA5}">
                      <a16:colId xmlns:a16="http://schemas.microsoft.com/office/drawing/2014/main" val="2330963173"/>
                    </a:ext>
                  </a:extLst>
                </a:gridCol>
                <a:gridCol w="718742">
                  <a:extLst>
                    <a:ext uri="{9D8B030D-6E8A-4147-A177-3AD203B41FA5}">
                      <a16:colId xmlns:a16="http://schemas.microsoft.com/office/drawing/2014/main" val="3964883111"/>
                    </a:ext>
                  </a:extLst>
                </a:gridCol>
                <a:gridCol w="718742">
                  <a:extLst>
                    <a:ext uri="{9D8B030D-6E8A-4147-A177-3AD203B41FA5}">
                      <a16:colId xmlns:a16="http://schemas.microsoft.com/office/drawing/2014/main" val="1997967993"/>
                    </a:ext>
                  </a:extLst>
                </a:gridCol>
              </a:tblGrid>
              <a:tr h="365760">
                <a:tc>
                  <a:txBody>
                    <a:bodyPr/>
                    <a:lstStyle/>
                    <a:p>
                      <a:pPr algn="l" fontAlgn="b"/>
                      <a:r>
                        <a:rPr lang="en-IN" sz="1100" b="1" i="0" u="none" strike="noStrike" dirty="0">
                          <a:solidFill>
                            <a:srgbClr val="FFFFFF"/>
                          </a:solidFill>
                          <a:effectLst/>
                          <a:highlight>
                            <a:srgbClr val="A02B93"/>
                          </a:highlight>
                          <a:latin typeface="calibri" panose="020F0502020204030204" pitchFamily="34" charset="0"/>
                        </a:rPr>
                        <a:t>Name</a:t>
                      </a:r>
                    </a:p>
                  </a:txBody>
                  <a:tcPr marL="7620" marR="7620" marT="7620" marB="0" anchor="b">
                    <a:lnL w="12700" cap="flat" cmpd="sng" algn="ctr">
                      <a:solidFill>
                        <a:srgbClr val="A02B93"/>
                      </a:solidFill>
                      <a:prstDash val="solid"/>
                      <a:round/>
                      <a:headEnd type="none" w="med" len="med"/>
                      <a:tailEnd type="none" w="med" len="med"/>
                    </a:lnL>
                    <a:lnR>
                      <a:noFill/>
                    </a:lnR>
                    <a:lnT w="12700" cap="flat" cmpd="sng" algn="ctr">
                      <a:solidFill>
                        <a:srgbClr val="A02B93"/>
                      </a:solidFill>
                      <a:prstDash val="solid"/>
                      <a:round/>
                      <a:headEnd type="none" w="med" len="med"/>
                      <a:tailEnd type="none" w="med" len="med"/>
                    </a:lnT>
                    <a:lnB w="6350" cap="flat" cmpd="sng" algn="ctr">
                      <a:solidFill>
                        <a:srgbClr val="D86DCD"/>
                      </a:solidFill>
                      <a:prstDash val="dash"/>
                      <a:round/>
                      <a:headEnd type="none" w="med" len="med"/>
                      <a:tailEnd type="none" w="med" len="med"/>
                    </a:lnB>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CMP</a:t>
                      </a:r>
                    </a:p>
                  </a:txBody>
                  <a:tcPr marL="7620" marR="7620" marT="7620" marB="0" anchor="b">
                    <a:lnL>
                      <a:noFill/>
                    </a:lnL>
                    <a:lnR>
                      <a:noFill/>
                    </a:lnR>
                    <a:lnT w="12700" cap="flat" cmpd="sng" algn="ctr">
                      <a:solidFill>
                        <a:srgbClr val="A02B93"/>
                      </a:solidFill>
                      <a:prstDash val="solid"/>
                      <a:round/>
                      <a:headEnd type="none" w="med" len="med"/>
                      <a:tailEnd type="none" w="med" len="med"/>
                    </a:lnT>
                    <a:lnB w="6350" cap="flat" cmpd="sng" algn="ctr">
                      <a:solidFill>
                        <a:srgbClr val="D86DCD"/>
                      </a:solidFill>
                      <a:prstDash val="dash"/>
                      <a:round/>
                      <a:headEnd type="none" w="med" len="med"/>
                      <a:tailEnd type="none" w="med" len="med"/>
                    </a:lnB>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Mar Cap (in Cr)</a:t>
                      </a:r>
                    </a:p>
                  </a:txBody>
                  <a:tcPr marL="7620" marR="7620" marT="7620" marB="0" anchor="b">
                    <a:lnL>
                      <a:noFill/>
                    </a:lnL>
                    <a:lnR>
                      <a:noFill/>
                    </a:lnR>
                    <a:lnT w="12700" cap="flat" cmpd="sng" algn="ctr">
                      <a:solidFill>
                        <a:srgbClr val="A02B93"/>
                      </a:solidFill>
                      <a:prstDash val="solid"/>
                      <a:round/>
                      <a:headEnd type="none" w="med" len="med"/>
                      <a:tailEnd type="none" w="med" len="med"/>
                    </a:lnT>
                    <a:lnB w="6350" cap="flat" cmpd="sng" algn="ctr">
                      <a:solidFill>
                        <a:srgbClr val="D86DCD"/>
                      </a:solidFill>
                      <a:prstDash val="dash"/>
                      <a:round/>
                      <a:headEnd type="none" w="med" len="med"/>
                      <a:tailEnd type="none" w="med" len="med"/>
                    </a:lnB>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PE</a:t>
                      </a:r>
                    </a:p>
                  </a:txBody>
                  <a:tcPr marL="7620" marR="7620" marT="7620" marB="0" anchor="b">
                    <a:lnL>
                      <a:noFill/>
                    </a:lnL>
                    <a:lnR>
                      <a:noFill/>
                    </a:lnR>
                    <a:lnT w="12700" cap="flat" cmpd="sng" algn="ctr">
                      <a:solidFill>
                        <a:srgbClr val="A02B93"/>
                      </a:solidFill>
                      <a:prstDash val="solid"/>
                      <a:round/>
                      <a:headEnd type="none" w="med" len="med"/>
                      <a:tailEnd type="none" w="med" len="med"/>
                    </a:lnT>
                    <a:lnB w="6350" cap="flat" cmpd="sng" algn="ctr">
                      <a:solidFill>
                        <a:srgbClr val="D86DCD"/>
                      </a:solidFill>
                      <a:prstDash val="dash"/>
                      <a:round/>
                      <a:headEnd type="none" w="med" len="med"/>
                      <a:tailEnd type="none" w="med" len="med"/>
                    </a:lnB>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EV/EBITDA</a:t>
                      </a:r>
                    </a:p>
                  </a:txBody>
                  <a:tcPr marL="7620" marR="7620" marT="7620" marB="0" anchor="b">
                    <a:lnL>
                      <a:noFill/>
                    </a:lnL>
                    <a:lnR>
                      <a:noFill/>
                    </a:lnR>
                    <a:lnT w="12700" cap="flat" cmpd="sng" algn="ctr">
                      <a:solidFill>
                        <a:srgbClr val="A02B93"/>
                      </a:solidFill>
                      <a:prstDash val="solid"/>
                      <a:round/>
                      <a:headEnd type="none" w="med" len="med"/>
                      <a:tailEnd type="none" w="med" len="med"/>
                    </a:lnT>
                    <a:lnB w="6350" cap="flat" cmpd="sng" algn="ctr">
                      <a:solidFill>
                        <a:srgbClr val="D86DCD"/>
                      </a:solidFill>
                      <a:prstDash val="dash"/>
                      <a:round/>
                      <a:headEnd type="none" w="med" len="med"/>
                      <a:tailEnd type="none" w="med" len="med"/>
                    </a:lnB>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ROIC</a:t>
                      </a:r>
                    </a:p>
                  </a:txBody>
                  <a:tcPr marL="7620" marR="7620" marT="7620" marB="0" anchor="b">
                    <a:lnL>
                      <a:noFill/>
                    </a:lnL>
                    <a:lnR>
                      <a:noFill/>
                    </a:lnR>
                    <a:lnT w="12700" cap="flat" cmpd="sng" algn="ctr">
                      <a:solidFill>
                        <a:srgbClr val="A02B93"/>
                      </a:solidFill>
                      <a:prstDash val="solid"/>
                      <a:round/>
                      <a:headEnd type="none" w="med" len="med"/>
                      <a:tailEnd type="none" w="med" len="med"/>
                    </a:lnT>
                    <a:lnB w="6350" cap="flat" cmpd="sng" algn="ctr">
                      <a:solidFill>
                        <a:srgbClr val="D86DCD"/>
                      </a:solidFill>
                      <a:prstDash val="dash"/>
                      <a:round/>
                      <a:headEnd type="none" w="med" len="med"/>
                      <a:tailEnd type="none" w="med" len="med"/>
                    </a:lnB>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ROE</a:t>
                      </a:r>
                    </a:p>
                  </a:txBody>
                  <a:tcPr marL="7620" marR="7620" marT="7620" marB="0" anchor="b">
                    <a:lnL>
                      <a:noFill/>
                    </a:lnL>
                    <a:lnR>
                      <a:noFill/>
                    </a:lnR>
                    <a:lnT w="12700" cap="flat" cmpd="sng" algn="ctr">
                      <a:solidFill>
                        <a:srgbClr val="A02B93"/>
                      </a:solidFill>
                      <a:prstDash val="solid"/>
                      <a:round/>
                      <a:headEnd type="none" w="med" len="med"/>
                      <a:tailEnd type="none" w="med" len="med"/>
                    </a:lnT>
                    <a:lnB w="6350" cap="flat" cmpd="sng" algn="ctr">
                      <a:solidFill>
                        <a:srgbClr val="D86DCD"/>
                      </a:solidFill>
                      <a:prstDash val="dash"/>
                      <a:round/>
                      <a:headEnd type="none" w="med" len="med"/>
                      <a:tailEnd type="none" w="med" len="med"/>
                    </a:lnB>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ROCE</a:t>
                      </a:r>
                    </a:p>
                  </a:txBody>
                  <a:tcPr marL="7620" marR="7620" marT="7620" marB="0" anchor="b">
                    <a:lnL>
                      <a:noFill/>
                    </a:lnL>
                    <a:lnR>
                      <a:noFill/>
                    </a:lnR>
                    <a:lnT w="12700" cap="flat" cmpd="sng" algn="ctr">
                      <a:solidFill>
                        <a:srgbClr val="A02B93"/>
                      </a:solidFill>
                      <a:prstDash val="solid"/>
                      <a:round/>
                      <a:headEnd type="none" w="med" len="med"/>
                      <a:tailEnd type="none" w="med" len="med"/>
                    </a:lnT>
                    <a:lnB w="6350" cap="flat" cmpd="sng" algn="ctr">
                      <a:solidFill>
                        <a:srgbClr val="D86DCD"/>
                      </a:solidFill>
                      <a:prstDash val="dash"/>
                      <a:round/>
                      <a:headEnd type="none" w="med" len="med"/>
                      <a:tailEnd type="none" w="med" len="med"/>
                    </a:lnB>
                    <a:solidFill>
                      <a:srgbClr val="A02B93"/>
                    </a:solidFill>
                  </a:tcPr>
                </a:tc>
                <a:tc>
                  <a:txBody>
                    <a:bodyPr/>
                    <a:lstStyle/>
                    <a:p>
                      <a:pPr algn="ctr" fontAlgn="b"/>
                      <a:r>
                        <a:rPr lang="en-IN" sz="1100" b="1" i="0" u="none" strike="noStrike" dirty="0">
                          <a:solidFill>
                            <a:srgbClr val="FFFFFF"/>
                          </a:solidFill>
                          <a:effectLst/>
                          <a:highlight>
                            <a:srgbClr val="A02B93"/>
                          </a:highlight>
                          <a:latin typeface="calibri" panose="020F0502020204030204" pitchFamily="34" charset="0"/>
                        </a:rPr>
                        <a:t>DEBT TO EQUITY</a:t>
                      </a:r>
                    </a:p>
                  </a:txBody>
                  <a:tcPr marL="7620" marR="7620" marT="7620" marB="0" anchor="b">
                    <a:lnL>
                      <a:noFill/>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6350" cap="flat" cmpd="sng" algn="ctr">
                      <a:solidFill>
                        <a:srgbClr val="D86DCD"/>
                      </a:solidFill>
                      <a:prstDash val="dash"/>
                      <a:round/>
                      <a:headEnd type="none" w="med" len="med"/>
                      <a:tailEnd type="none" w="med" len="med"/>
                    </a:lnB>
                    <a:solidFill>
                      <a:srgbClr val="A02B93"/>
                    </a:solidFill>
                  </a:tcPr>
                </a:tc>
                <a:extLst>
                  <a:ext uri="{0D108BD9-81ED-4DB2-BD59-A6C34878D82A}">
                    <a16:rowId xmlns:a16="http://schemas.microsoft.com/office/drawing/2014/main" val="1234968120"/>
                  </a:ext>
                </a:extLst>
              </a:tr>
              <a:tr h="182880">
                <a:tc>
                  <a:txBody>
                    <a:bodyPr/>
                    <a:lstStyle/>
                    <a:p>
                      <a:pPr algn="l" fontAlgn="b"/>
                      <a:r>
                        <a:rPr lang="en-IN" sz="1100" b="1" i="0" u="none" strike="noStrike" dirty="0">
                          <a:solidFill>
                            <a:srgbClr val="000000"/>
                          </a:solidFill>
                          <a:effectLst/>
                          <a:latin typeface="calibri" panose="020F0502020204030204" pitchFamily="34" charset="0"/>
                        </a:rPr>
                        <a:t>Apollo Tyres</a:t>
                      </a:r>
                    </a:p>
                  </a:txBody>
                  <a:tcPr marL="7620" marR="7620" marT="7620" marB="0" anchor="b">
                    <a:lnL w="12700" cap="flat" cmpd="sng" algn="ctr">
                      <a:solidFill>
                        <a:srgbClr val="A02B93"/>
                      </a:solidFill>
                      <a:prstDash val="solid"/>
                      <a:round/>
                      <a:headEnd type="none" w="med" len="med"/>
                      <a:tailEnd type="none" w="med" len="med"/>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369</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30319</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17.1</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7.5x</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10.3%</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13.2%</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16.4%</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1" i="0" u="none" strike="noStrike" dirty="0">
                          <a:solidFill>
                            <a:srgbClr val="000000"/>
                          </a:solidFill>
                          <a:effectLst/>
                          <a:latin typeface="calibri" panose="020F0502020204030204" pitchFamily="34" charset="0"/>
                        </a:rPr>
                        <a:t>0.4</a:t>
                      </a:r>
                    </a:p>
                  </a:txBody>
                  <a:tcPr marL="7620" marR="7620" marT="7620" marB="0" anchor="b">
                    <a:lnL>
                      <a:noFill/>
                    </a:lnL>
                    <a:lnR w="12700" cap="flat" cmpd="sng" algn="ctr">
                      <a:solidFill>
                        <a:srgbClr val="A02B93"/>
                      </a:solidFill>
                      <a:prstDash val="solid"/>
                      <a:round/>
                      <a:headEnd type="none" w="med" len="med"/>
                      <a:tailEnd type="none" w="med" len="med"/>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extLst>
                  <a:ext uri="{0D108BD9-81ED-4DB2-BD59-A6C34878D82A}">
                    <a16:rowId xmlns:a16="http://schemas.microsoft.com/office/drawing/2014/main" val="462932290"/>
                  </a:ext>
                </a:extLst>
              </a:tr>
              <a:tr h="182880">
                <a:tc>
                  <a:txBody>
                    <a:bodyPr/>
                    <a:lstStyle/>
                    <a:p>
                      <a:pPr algn="l" fontAlgn="b"/>
                      <a:r>
                        <a:rPr lang="en-IN" sz="1100" b="0" i="0" u="none" strike="noStrike" dirty="0">
                          <a:solidFill>
                            <a:srgbClr val="000000"/>
                          </a:solidFill>
                          <a:effectLst/>
                          <a:latin typeface="calibri" panose="020F0502020204030204" pitchFamily="34" charset="0"/>
                        </a:rPr>
                        <a:t>Ceat </a:t>
                      </a:r>
                    </a:p>
                  </a:txBody>
                  <a:tcPr marL="7620" marR="7620" marT="7620" marB="0" anchor="b">
                    <a:lnL w="12700" cap="flat" cmpd="sng" algn="ctr">
                      <a:solidFill>
                        <a:srgbClr val="A02B93"/>
                      </a:solidFill>
                      <a:prstDash val="solid"/>
                      <a:round/>
                      <a:headEnd type="none" w="med" len="med"/>
                      <a:tailEnd type="none" w="med" len="med"/>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1824</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9611</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14.2</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6.8x</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15.7%</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18.1%</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20.1%</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0.4</a:t>
                      </a:r>
                    </a:p>
                  </a:txBody>
                  <a:tcPr marL="7620" marR="7620" marT="7620" marB="0" anchor="b">
                    <a:lnL>
                      <a:noFill/>
                    </a:lnL>
                    <a:lnR w="12700" cap="flat" cmpd="sng" algn="ctr">
                      <a:solidFill>
                        <a:srgbClr val="A02B93"/>
                      </a:solidFill>
                      <a:prstDash val="solid"/>
                      <a:round/>
                      <a:headEnd type="none" w="med" len="med"/>
                      <a:tailEnd type="none" w="med" len="med"/>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extLst>
                  <a:ext uri="{0D108BD9-81ED-4DB2-BD59-A6C34878D82A}">
                    <a16:rowId xmlns:a16="http://schemas.microsoft.com/office/drawing/2014/main" val="2684444361"/>
                  </a:ext>
                </a:extLst>
              </a:tr>
              <a:tr h="182880">
                <a:tc>
                  <a:txBody>
                    <a:bodyPr/>
                    <a:lstStyle/>
                    <a:p>
                      <a:pPr algn="l" fontAlgn="b"/>
                      <a:r>
                        <a:rPr lang="en-IN" sz="1100" b="0" i="0" u="none" strike="noStrike" dirty="0">
                          <a:solidFill>
                            <a:srgbClr val="000000"/>
                          </a:solidFill>
                          <a:effectLst/>
                          <a:latin typeface="calibri" panose="020F0502020204030204" pitchFamily="34" charset="0"/>
                        </a:rPr>
                        <a:t>MRF</a:t>
                      </a:r>
                    </a:p>
                  </a:txBody>
                  <a:tcPr marL="7620" marR="7620" marT="7620" marB="0" anchor="b">
                    <a:lnL w="12700" cap="flat" cmpd="sng" algn="ctr">
                      <a:solidFill>
                        <a:srgbClr val="A02B93"/>
                      </a:solidFill>
                      <a:prstDash val="solid"/>
                      <a:round/>
                      <a:headEnd type="none" w="med" len="med"/>
                      <a:tailEnd type="none" w="med" len="med"/>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97490</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55576</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26.7</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12.7X</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14.4%</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13.2%</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16.9%</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0.2</a:t>
                      </a:r>
                    </a:p>
                  </a:txBody>
                  <a:tcPr marL="7620" marR="7620" marT="7620" marB="0" anchor="b">
                    <a:lnL>
                      <a:noFill/>
                    </a:lnL>
                    <a:lnR w="12700" cap="flat" cmpd="sng" algn="ctr">
                      <a:solidFill>
                        <a:srgbClr val="A02B93"/>
                      </a:solidFill>
                      <a:prstDash val="solid"/>
                      <a:round/>
                      <a:headEnd type="none" w="med" len="med"/>
                      <a:tailEnd type="none" w="med" len="med"/>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extLst>
                  <a:ext uri="{0D108BD9-81ED-4DB2-BD59-A6C34878D82A}">
                    <a16:rowId xmlns:a16="http://schemas.microsoft.com/office/drawing/2014/main" val="2222101674"/>
                  </a:ext>
                </a:extLst>
              </a:tr>
              <a:tr h="182880">
                <a:tc>
                  <a:txBody>
                    <a:bodyPr/>
                    <a:lstStyle/>
                    <a:p>
                      <a:pPr algn="l" fontAlgn="b"/>
                      <a:r>
                        <a:rPr lang="en-IN" sz="1100" b="0" i="0" u="none" strike="noStrike" dirty="0">
                          <a:solidFill>
                            <a:srgbClr val="000000"/>
                          </a:solidFill>
                          <a:effectLst/>
                          <a:latin typeface="calibri" panose="020F0502020204030204" pitchFamily="34" charset="0"/>
                        </a:rPr>
                        <a:t>JK Tyres</a:t>
                      </a:r>
                    </a:p>
                  </a:txBody>
                  <a:tcPr marL="7620" marR="7620" marT="7620" marB="0" anchor="b">
                    <a:lnL w="12700" cap="flat" cmpd="sng" algn="ctr">
                      <a:solidFill>
                        <a:srgbClr val="A02B93"/>
                      </a:solidFill>
                      <a:prstDash val="solid"/>
                      <a:round/>
                      <a:headEnd type="none" w="med" len="med"/>
                      <a:tailEnd type="none" w="med" len="med"/>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198</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10977</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13.7</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7.0x</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11.3%</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20.4%</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19.2%</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1.0</a:t>
                      </a:r>
                    </a:p>
                  </a:txBody>
                  <a:tcPr marL="7620" marR="7620" marT="7620" marB="0" anchor="b">
                    <a:lnL>
                      <a:noFill/>
                    </a:lnL>
                    <a:lnR w="12700" cap="flat" cmpd="sng" algn="ctr">
                      <a:solidFill>
                        <a:srgbClr val="A02B93"/>
                      </a:solidFill>
                      <a:prstDash val="solid"/>
                      <a:round/>
                      <a:headEnd type="none" w="med" len="med"/>
                      <a:tailEnd type="none" w="med" len="med"/>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extLst>
                  <a:ext uri="{0D108BD9-81ED-4DB2-BD59-A6C34878D82A}">
                    <a16:rowId xmlns:a16="http://schemas.microsoft.com/office/drawing/2014/main" val="3149000671"/>
                  </a:ext>
                </a:extLst>
              </a:tr>
              <a:tr h="182880">
                <a:tc>
                  <a:txBody>
                    <a:bodyPr/>
                    <a:lstStyle/>
                    <a:p>
                      <a:pPr algn="l" fontAlgn="b"/>
                      <a:r>
                        <a:rPr lang="en-IN" sz="1100" b="0" i="0" u="none" strike="noStrike" dirty="0">
                          <a:solidFill>
                            <a:srgbClr val="000000"/>
                          </a:solidFill>
                          <a:effectLst/>
                          <a:latin typeface="calibri" panose="020F0502020204030204" pitchFamily="34" charset="0"/>
                        </a:rPr>
                        <a:t>Goodyear</a:t>
                      </a:r>
                    </a:p>
                  </a:txBody>
                  <a:tcPr marL="7620" marR="7620" marT="7620" marB="0" anchor="b">
                    <a:lnL w="12700" cap="flat" cmpd="sng" algn="ctr">
                      <a:solidFill>
                        <a:srgbClr val="A02B93"/>
                      </a:solidFill>
                      <a:prstDash val="solid"/>
                      <a:round/>
                      <a:headEnd type="none" w="med" len="med"/>
                      <a:tailEnd type="none" w="med" len="med"/>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1,207</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2787</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29.4</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14.3x</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18.8%</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16.0%</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22.0%</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0.0</a:t>
                      </a:r>
                    </a:p>
                  </a:txBody>
                  <a:tcPr marL="7620" marR="7620" marT="7620" marB="0" anchor="b">
                    <a:lnL>
                      <a:noFill/>
                    </a:lnL>
                    <a:lnR w="12700" cap="flat" cmpd="sng" algn="ctr">
                      <a:solidFill>
                        <a:srgbClr val="A02B93"/>
                      </a:solidFill>
                      <a:prstDash val="solid"/>
                      <a:round/>
                      <a:headEnd type="none" w="med" len="med"/>
                      <a:tailEnd type="none" w="med" len="med"/>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extLst>
                  <a:ext uri="{0D108BD9-81ED-4DB2-BD59-A6C34878D82A}">
                    <a16:rowId xmlns:a16="http://schemas.microsoft.com/office/drawing/2014/main" val="3045325154"/>
                  </a:ext>
                </a:extLst>
              </a:tr>
              <a:tr h="182880">
                <a:tc>
                  <a:txBody>
                    <a:bodyPr/>
                    <a:lstStyle/>
                    <a:p>
                      <a:pPr algn="l" fontAlgn="b"/>
                      <a:r>
                        <a:rPr lang="en-IN" sz="1100" b="0" i="0" u="none" strike="noStrike" dirty="0">
                          <a:solidFill>
                            <a:srgbClr val="000000"/>
                          </a:solidFill>
                          <a:effectLst/>
                          <a:latin typeface="calibri" panose="020F0502020204030204" pitchFamily="34" charset="0"/>
                        </a:rPr>
                        <a:t>Balkrishna</a:t>
                      </a:r>
                    </a:p>
                  </a:txBody>
                  <a:tcPr marL="7620" marR="7620" marT="7620" marB="0" anchor="b">
                    <a:lnL w="12700" cap="flat" cmpd="sng" algn="ctr">
                      <a:solidFill>
                        <a:srgbClr val="A02B93"/>
                      </a:solidFill>
                      <a:prstDash val="solid"/>
                      <a:round/>
                      <a:headEnd type="none" w="med" len="med"/>
                      <a:tailEnd type="none" w="med" len="med"/>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2190</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60031</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40.8</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23.3x</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16.0%</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17.9%</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18.0%</a:t>
                      </a:r>
                    </a:p>
                  </a:txBody>
                  <a:tcPr marL="7620" marR="7620" marT="7620" marB="0" anchor="b">
                    <a:lnL>
                      <a:noFill/>
                    </a:lnL>
                    <a:lnR>
                      <a:noFill/>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0.4</a:t>
                      </a:r>
                    </a:p>
                  </a:txBody>
                  <a:tcPr marL="7620" marR="7620" marT="7620" marB="0" anchor="b">
                    <a:lnL>
                      <a:noFill/>
                    </a:lnL>
                    <a:lnR w="12700" cap="flat" cmpd="sng" algn="ctr">
                      <a:solidFill>
                        <a:srgbClr val="A02B93"/>
                      </a:solidFill>
                      <a:prstDash val="solid"/>
                      <a:round/>
                      <a:headEnd type="none" w="med" len="med"/>
                      <a:tailEnd type="none" w="med" len="med"/>
                    </a:lnR>
                    <a:lnT w="6350" cap="flat" cmpd="sng" algn="ctr">
                      <a:solidFill>
                        <a:srgbClr val="D86DCD"/>
                      </a:solidFill>
                      <a:prstDash val="dash"/>
                      <a:round/>
                      <a:headEnd type="none" w="med" len="med"/>
                      <a:tailEnd type="none" w="med" len="med"/>
                    </a:lnT>
                    <a:lnB w="6350" cap="flat" cmpd="sng" algn="ctr">
                      <a:solidFill>
                        <a:srgbClr val="D86DCD"/>
                      </a:solidFill>
                      <a:prstDash val="dash"/>
                      <a:round/>
                      <a:headEnd type="none" w="med" len="med"/>
                      <a:tailEnd type="none" w="med" len="med"/>
                    </a:lnB>
                    <a:noFill/>
                  </a:tcPr>
                </a:tc>
                <a:extLst>
                  <a:ext uri="{0D108BD9-81ED-4DB2-BD59-A6C34878D82A}">
                    <a16:rowId xmlns:a16="http://schemas.microsoft.com/office/drawing/2014/main" val="4281927246"/>
                  </a:ext>
                </a:extLst>
              </a:tr>
              <a:tr h="182880">
                <a:tc>
                  <a:txBody>
                    <a:bodyPr/>
                    <a:lstStyle/>
                    <a:p>
                      <a:pPr algn="l" fontAlgn="b"/>
                      <a:r>
                        <a:rPr lang="en-IN" sz="1100" b="0" i="0" u="none" strike="noStrike" dirty="0">
                          <a:solidFill>
                            <a:srgbClr val="000000"/>
                          </a:solidFill>
                          <a:effectLst/>
                          <a:latin typeface="calibri" panose="020F0502020204030204" pitchFamily="34" charset="0"/>
                        </a:rPr>
                        <a:t>TVS</a:t>
                      </a:r>
                    </a:p>
                  </a:txBody>
                  <a:tcPr marL="7620" marR="7620" marT="7620" marB="0" anchor="b">
                    <a:lnL w="12700" cap="flat" cmpd="sng" algn="ctr">
                      <a:solidFill>
                        <a:srgbClr val="A02B93"/>
                      </a:solidFill>
                      <a:prstDash val="solid"/>
                      <a:round/>
                      <a:headEnd type="none" w="med" len="med"/>
                      <a:tailEnd type="none" w="med" len="med"/>
                    </a:lnL>
                    <a:lnR>
                      <a:noFill/>
                    </a:lnR>
                    <a:lnT w="6350" cap="flat" cmpd="sng" algn="ctr">
                      <a:solidFill>
                        <a:srgbClr val="D86DCD"/>
                      </a:solidFill>
                      <a:prstDash val="dash"/>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2958</a:t>
                      </a:r>
                    </a:p>
                  </a:txBody>
                  <a:tcPr marL="7620" marR="7620" marT="7620" marB="0" anchor="b">
                    <a:lnL>
                      <a:noFill/>
                    </a:lnL>
                    <a:lnR>
                      <a:noFill/>
                    </a:lnR>
                    <a:lnT w="6350" cap="flat" cmpd="sng" algn="ctr">
                      <a:solidFill>
                        <a:srgbClr val="D86DCD"/>
                      </a:solidFill>
                      <a:prstDash val="dash"/>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3208</a:t>
                      </a:r>
                    </a:p>
                  </a:txBody>
                  <a:tcPr marL="7620" marR="7620" marT="7620" marB="0" anchor="b">
                    <a:lnL>
                      <a:noFill/>
                    </a:lnL>
                    <a:lnR>
                      <a:noFill/>
                    </a:lnR>
                    <a:lnT w="6350" cap="flat" cmpd="sng" algn="ctr">
                      <a:solidFill>
                        <a:srgbClr val="D86DCD"/>
                      </a:solidFill>
                      <a:prstDash val="dash"/>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28.0</a:t>
                      </a:r>
                    </a:p>
                  </a:txBody>
                  <a:tcPr marL="7620" marR="7620" marT="7620" marB="0" anchor="b">
                    <a:lnL>
                      <a:noFill/>
                    </a:lnL>
                    <a:lnR>
                      <a:noFill/>
                    </a:lnR>
                    <a:lnT w="6350" cap="flat" cmpd="sng" algn="ctr">
                      <a:solidFill>
                        <a:srgbClr val="D86DCD"/>
                      </a:solidFill>
                      <a:prstDash val="dash"/>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13.3X</a:t>
                      </a:r>
                    </a:p>
                  </a:txBody>
                  <a:tcPr marL="7620" marR="7620" marT="7620" marB="0" anchor="b">
                    <a:lnL>
                      <a:noFill/>
                    </a:lnL>
                    <a:lnR>
                      <a:noFill/>
                    </a:lnR>
                    <a:lnT w="6350" cap="flat" cmpd="sng" algn="ctr">
                      <a:solidFill>
                        <a:srgbClr val="D86DCD"/>
                      </a:solidFill>
                      <a:prstDash val="dash"/>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9.3%</a:t>
                      </a:r>
                    </a:p>
                  </a:txBody>
                  <a:tcPr marL="7620" marR="7620" marT="7620" marB="0" anchor="b">
                    <a:lnL>
                      <a:noFill/>
                    </a:lnL>
                    <a:lnR>
                      <a:noFill/>
                    </a:lnR>
                    <a:lnT w="6350" cap="flat" cmpd="sng" algn="ctr">
                      <a:solidFill>
                        <a:srgbClr val="D86DCD"/>
                      </a:solidFill>
                      <a:prstDash val="dash"/>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10.7%</a:t>
                      </a:r>
                    </a:p>
                  </a:txBody>
                  <a:tcPr marL="7620" marR="7620" marT="7620" marB="0" anchor="b">
                    <a:lnL>
                      <a:noFill/>
                    </a:lnL>
                    <a:lnR>
                      <a:noFill/>
                    </a:lnR>
                    <a:lnT w="6350" cap="flat" cmpd="sng" algn="ctr">
                      <a:solidFill>
                        <a:srgbClr val="D86DCD"/>
                      </a:solidFill>
                      <a:prstDash val="dash"/>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10.9%</a:t>
                      </a:r>
                    </a:p>
                  </a:txBody>
                  <a:tcPr marL="7620" marR="7620" marT="7620" marB="0" anchor="b">
                    <a:lnL>
                      <a:noFill/>
                    </a:lnL>
                    <a:lnR>
                      <a:noFill/>
                    </a:lnR>
                    <a:lnT w="6350" cap="flat" cmpd="sng" algn="ctr">
                      <a:solidFill>
                        <a:srgbClr val="D86DCD"/>
                      </a:solidFill>
                      <a:prstDash val="dash"/>
                      <a:round/>
                      <a:headEnd type="none" w="med" len="med"/>
                      <a:tailEnd type="none" w="med" len="med"/>
                    </a:lnT>
                    <a:lnB w="12700" cap="flat" cmpd="sng" algn="ctr">
                      <a:solidFill>
                        <a:srgbClr val="A02B93"/>
                      </a:solidFill>
                      <a:prstDash val="solid"/>
                      <a:round/>
                      <a:headEnd type="none" w="med" len="med"/>
                      <a:tailEnd type="none" w="med" len="med"/>
                    </a:lnB>
                    <a:noFill/>
                  </a:tcPr>
                </a:tc>
                <a:tc>
                  <a:txBody>
                    <a:bodyPr/>
                    <a:lstStyle/>
                    <a:p>
                      <a:pPr algn="r" fontAlgn="b"/>
                      <a:r>
                        <a:rPr lang="en-IN" sz="1100" b="0" i="0" u="none" strike="noStrike" dirty="0">
                          <a:solidFill>
                            <a:srgbClr val="000000"/>
                          </a:solidFill>
                          <a:effectLst/>
                          <a:latin typeface="calibri" panose="020F0502020204030204" pitchFamily="34" charset="0"/>
                        </a:rPr>
                        <a:t>0.8</a:t>
                      </a:r>
                    </a:p>
                  </a:txBody>
                  <a:tcPr marL="7620" marR="7620" marT="7620" marB="0" anchor="b">
                    <a:lnL>
                      <a:noFill/>
                    </a:lnL>
                    <a:lnR w="12700" cap="flat" cmpd="sng" algn="ctr">
                      <a:solidFill>
                        <a:srgbClr val="A02B93"/>
                      </a:solidFill>
                      <a:prstDash val="solid"/>
                      <a:round/>
                      <a:headEnd type="none" w="med" len="med"/>
                      <a:tailEnd type="none" w="med" len="med"/>
                    </a:lnR>
                    <a:lnT w="6350" cap="flat" cmpd="sng" algn="ctr">
                      <a:solidFill>
                        <a:srgbClr val="D86DCD"/>
                      </a:solidFill>
                      <a:prstDash val="dash"/>
                      <a:round/>
                      <a:headEnd type="none" w="med" len="med"/>
                      <a:tailEnd type="none" w="med" len="med"/>
                    </a:lnT>
                    <a:lnB w="12700" cap="flat" cmpd="sng" algn="ctr">
                      <a:solidFill>
                        <a:srgbClr val="A02B93"/>
                      </a:solidFill>
                      <a:prstDash val="solid"/>
                      <a:round/>
                      <a:headEnd type="none" w="med" len="med"/>
                      <a:tailEnd type="none" w="med" len="med"/>
                    </a:lnB>
                    <a:noFill/>
                  </a:tcPr>
                </a:tc>
                <a:extLst>
                  <a:ext uri="{0D108BD9-81ED-4DB2-BD59-A6C34878D82A}">
                    <a16:rowId xmlns:a16="http://schemas.microsoft.com/office/drawing/2014/main" val="1894561661"/>
                  </a:ext>
                </a:extLst>
              </a:tr>
            </a:tbl>
          </a:graphicData>
        </a:graphic>
      </p:graphicFrame>
      <p:sp>
        <p:nvSpPr>
          <p:cNvPr id="14" name="TextBox 13">
            <a:extLst>
              <a:ext uri="{FF2B5EF4-FFF2-40B4-BE49-F238E27FC236}">
                <a16:creationId xmlns:a16="http://schemas.microsoft.com/office/drawing/2014/main" id="{A7ECD99D-26C2-0DC4-FDB4-FF6D0DA4930A}"/>
              </a:ext>
            </a:extLst>
          </p:cNvPr>
          <p:cNvSpPr txBox="1"/>
          <p:nvPr/>
        </p:nvSpPr>
        <p:spPr>
          <a:xfrm>
            <a:off x="2407920" y="6973824"/>
            <a:ext cx="3243072" cy="307777"/>
          </a:xfrm>
          <a:prstGeom prst="rect">
            <a:avLst/>
          </a:prstGeom>
          <a:noFill/>
        </p:spPr>
        <p:txBody>
          <a:bodyPr wrap="square" rtlCol="0">
            <a:spAutoFit/>
          </a:bodyPr>
          <a:lstStyle/>
          <a:p>
            <a:r>
              <a:rPr lang="en-IN" sz="1400" b="1" dirty="0">
                <a:solidFill>
                  <a:srgbClr val="9400D1"/>
                </a:solidFill>
                <a:latin typeface="Calibri" panose="020F0502020204030204" pitchFamily="34" charset="0"/>
                <a:ea typeface="Calibri" panose="020F0502020204030204" pitchFamily="34" charset="0"/>
                <a:cs typeface="Calibri" panose="020F0502020204030204" pitchFamily="34" charset="0"/>
              </a:rPr>
              <a:t>Peer Comparison Matrices</a:t>
            </a:r>
          </a:p>
        </p:txBody>
      </p:sp>
      <p:sp>
        <p:nvSpPr>
          <p:cNvPr id="15" name="TextBox 14">
            <a:extLst>
              <a:ext uri="{FF2B5EF4-FFF2-40B4-BE49-F238E27FC236}">
                <a16:creationId xmlns:a16="http://schemas.microsoft.com/office/drawing/2014/main" id="{81D8FF56-21A0-F1FA-E639-52433676BC71}"/>
              </a:ext>
            </a:extLst>
          </p:cNvPr>
          <p:cNvSpPr txBox="1"/>
          <p:nvPr/>
        </p:nvSpPr>
        <p:spPr>
          <a:xfrm>
            <a:off x="0" y="9129036"/>
            <a:ext cx="1554480" cy="215444"/>
          </a:xfrm>
          <a:prstGeom prst="rect">
            <a:avLst/>
          </a:prstGeom>
          <a:noFill/>
        </p:spPr>
        <p:txBody>
          <a:bodyPr wrap="square" rtlCol="0">
            <a:spAutoFit/>
          </a:bodyPr>
          <a:lstStyle/>
          <a:p>
            <a:r>
              <a:rPr lang="en-IN" sz="800" i="1" dirty="0">
                <a:latin typeface="Calibri" panose="020F0502020204030204" pitchFamily="34" charset="0"/>
                <a:ea typeface="Calibri" panose="020F0502020204030204" pitchFamily="34" charset="0"/>
                <a:cs typeface="Calibri" panose="020F0502020204030204" pitchFamily="34" charset="0"/>
              </a:rPr>
              <a:t>Source: Screener.in</a:t>
            </a:r>
          </a:p>
        </p:txBody>
      </p:sp>
    </p:spTree>
    <p:extLst>
      <p:ext uri="{BB962C8B-B14F-4D97-AF65-F5344CB8AC3E}">
        <p14:creationId xmlns:p14="http://schemas.microsoft.com/office/powerpoint/2010/main" val="1220738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pPr/>
              <a:t>32</a:t>
            </a:fld>
            <a:endParaRPr lang="en-IN" dirty="0"/>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3" name="Parallelogram 21">
            <a:extLst>
              <a:ext uri="{FF2B5EF4-FFF2-40B4-BE49-F238E27FC236}">
                <a16:creationId xmlns:a16="http://schemas.microsoft.com/office/drawing/2014/main" id="{58867142-D0BA-BA08-3E87-F8E455B294D0}"/>
              </a:ext>
            </a:extLst>
          </p:cNvPr>
          <p:cNvSpPr/>
          <p:nvPr/>
        </p:nvSpPr>
        <p:spPr>
          <a:xfrm>
            <a:off x="0" y="949160"/>
            <a:ext cx="265176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5" name="TextBox 4">
            <a:extLst>
              <a:ext uri="{FF2B5EF4-FFF2-40B4-BE49-F238E27FC236}">
                <a16:creationId xmlns:a16="http://schemas.microsoft.com/office/drawing/2014/main" id="{23F8EA8F-3F9F-5F13-33EA-6E152FA664BA}"/>
              </a:ext>
            </a:extLst>
          </p:cNvPr>
          <p:cNvSpPr txBox="1"/>
          <p:nvPr/>
        </p:nvSpPr>
        <p:spPr>
          <a:xfrm>
            <a:off x="-39623" y="949161"/>
            <a:ext cx="2097023" cy="338554"/>
          </a:xfrm>
          <a:prstGeom prst="rect">
            <a:avLst/>
          </a:prstGeom>
          <a:noFill/>
        </p:spPr>
        <p:txBody>
          <a:bodyPr wrap="square" rtlCol="0">
            <a:spAutoFit/>
          </a:bodyPr>
          <a:lstStyle/>
          <a:p>
            <a:r>
              <a:rPr lang="en-IN" sz="1600" b="1" u="sng" dirty="0">
                <a:latin typeface="Calibri (body)"/>
              </a:rPr>
              <a:t>Analyst Coverage </a:t>
            </a:r>
            <a:endParaRPr lang="en-IN" sz="1600" b="1" dirty="0">
              <a:solidFill>
                <a:srgbClr val="FF0000"/>
              </a:solidFill>
              <a:latin typeface="Calibri (body)"/>
            </a:endParaRPr>
          </a:p>
        </p:txBody>
      </p:sp>
      <p:sp>
        <p:nvSpPr>
          <p:cNvPr id="7" name="TextBox 6">
            <a:extLst>
              <a:ext uri="{FF2B5EF4-FFF2-40B4-BE49-F238E27FC236}">
                <a16:creationId xmlns:a16="http://schemas.microsoft.com/office/drawing/2014/main" id="{64AE7952-0A8B-9C9C-5434-724E1C819493}"/>
              </a:ext>
            </a:extLst>
          </p:cNvPr>
          <p:cNvSpPr txBox="1"/>
          <p:nvPr/>
        </p:nvSpPr>
        <p:spPr>
          <a:xfrm>
            <a:off x="121444" y="5809089"/>
            <a:ext cx="6615112" cy="1800493"/>
          </a:xfrm>
          <a:prstGeom prst="rect">
            <a:avLst/>
          </a:prstGeom>
          <a:solidFill>
            <a:schemeClr val="bg1">
              <a:lumMod val="85000"/>
            </a:schemeClr>
          </a:solidFill>
        </p:spPr>
        <p:txBody>
          <a:bodyPr wrap="square" rtlCol="0">
            <a:spAutoFit/>
          </a:bodyPr>
          <a:lstStyle/>
          <a:p>
            <a:pPr algn="l"/>
            <a:r>
              <a:rPr lang="en-US" sz="1600" i="1" dirty="0">
                <a:latin typeface="Calibri" panose="020F0502020204030204" pitchFamily="34" charset="0"/>
                <a:ea typeface="Calibri" panose="020F0502020204030204" pitchFamily="34" charset="0"/>
                <a:cs typeface="Calibri" panose="020F0502020204030204" pitchFamily="34" charset="0"/>
              </a:rPr>
              <a:t>Disclaimer: This is an academic project and isn’t meant for commercial use.</a:t>
            </a:r>
          </a:p>
          <a:p>
            <a:pPr algn="l"/>
            <a:endParaRPr lang="en-US" sz="950" dirty="0">
              <a:latin typeface="Calibri" panose="020F0502020204030204" pitchFamily="34" charset="0"/>
              <a:ea typeface="Calibri" panose="020F0502020204030204" pitchFamily="34" charset="0"/>
              <a:cs typeface="Calibri" panose="020F0502020204030204" pitchFamily="34" charset="0"/>
            </a:endParaRPr>
          </a:p>
          <a:p>
            <a:pPr algn="l"/>
            <a:r>
              <a:rPr lang="en-US" sz="950" dirty="0">
                <a:latin typeface="Calibri" panose="020F0502020204030204" pitchFamily="34" charset="0"/>
                <a:ea typeface="Calibri" panose="020F0502020204030204" pitchFamily="34" charset="0"/>
                <a:cs typeface="Calibri" panose="020F0502020204030204" pitchFamily="34" charset="0"/>
              </a:rPr>
              <a:t>This document does not offer to buy or sell any financial instruments, nor does it confirm any transaction. The information here comes from public sources believed to be reliable, but the author has not independently checked it for accuracy. Therefore, it should not be relied upon without further verification.</a:t>
            </a:r>
          </a:p>
          <a:p>
            <a:pPr algn="l"/>
            <a:endParaRPr lang="en-US" sz="950" dirty="0">
              <a:latin typeface="Calibri" panose="020F0502020204030204" pitchFamily="34" charset="0"/>
              <a:ea typeface="Calibri" panose="020F0502020204030204" pitchFamily="34" charset="0"/>
              <a:cs typeface="Calibri" panose="020F0502020204030204" pitchFamily="34" charset="0"/>
            </a:endParaRPr>
          </a:p>
          <a:p>
            <a:pPr algn="l"/>
            <a:r>
              <a:rPr lang="en-US" sz="950" dirty="0">
                <a:latin typeface="Calibri" panose="020F0502020204030204" pitchFamily="34" charset="0"/>
                <a:ea typeface="Calibri" panose="020F0502020204030204" pitchFamily="34" charset="0"/>
                <a:cs typeface="Calibri" panose="020F0502020204030204" pitchFamily="34" charset="0"/>
              </a:rPr>
              <a:t>The author is not a SEBI-registered investment analyst. This document is part of an academic project.</a:t>
            </a:r>
          </a:p>
          <a:p>
            <a:pPr algn="l"/>
            <a:endParaRPr lang="en-US" sz="950" dirty="0">
              <a:latin typeface="Calibri" panose="020F0502020204030204" pitchFamily="34" charset="0"/>
              <a:ea typeface="Calibri" panose="020F0502020204030204" pitchFamily="34" charset="0"/>
              <a:cs typeface="Calibri" panose="020F0502020204030204" pitchFamily="34" charset="0"/>
            </a:endParaRPr>
          </a:p>
          <a:p>
            <a:pPr algn="l"/>
            <a:r>
              <a:rPr lang="en-US" sz="950" dirty="0">
                <a:latin typeface="Calibri" panose="020F0502020204030204" pitchFamily="34" charset="0"/>
                <a:ea typeface="Calibri" panose="020F0502020204030204" pitchFamily="34" charset="0"/>
                <a:cs typeface="Calibri" panose="020F0502020204030204" pitchFamily="34" charset="0"/>
              </a:rPr>
              <a:t>Investing in the securities market involves risks. Read all related documents carefully before investing. The securities mentioned are just examples and not recommendations. Please consult a SEBI-registered analyst before making any investment decisions based on this report. The author is not responsible for any gains or losses from investments made based on this report.</a:t>
            </a:r>
          </a:p>
        </p:txBody>
      </p:sp>
      <p:graphicFrame>
        <p:nvGraphicFramePr>
          <p:cNvPr id="8" name="Table 7">
            <a:extLst>
              <a:ext uri="{FF2B5EF4-FFF2-40B4-BE49-F238E27FC236}">
                <a16:creationId xmlns:a16="http://schemas.microsoft.com/office/drawing/2014/main" id="{25A27D7C-04FD-DD50-FE1D-89E20B72A206}"/>
              </a:ext>
            </a:extLst>
          </p:cNvPr>
          <p:cNvGraphicFramePr>
            <a:graphicFrameLocks noGrp="1"/>
          </p:cNvGraphicFramePr>
          <p:nvPr>
            <p:extLst>
              <p:ext uri="{D42A27DB-BD31-4B8C-83A1-F6EECF244321}">
                <p14:modId xmlns:p14="http://schemas.microsoft.com/office/powerpoint/2010/main" val="965639738"/>
              </p:ext>
            </p:extLst>
          </p:nvPr>
        </p:nvGraphicFramePr>
        <p:xfrm>
          <a:off x="121444" y="1442722"/>
          <a:ext cx="6615114" cy="3482241"/>
        </p:xfrm>
        <a:graphic>
          <a:graphicData uri="http://schemas.openxmlformats.org/drawingml/2006/table">
            <a:tbl>
              <a:tblPr/>
              <a:tblGrid>
                <a:gridCol w="549116">
                  <a:extLst>
                    <a:ext uri="{9D8B030D-6E8A-4147-A177-3AD203B41FA5}">
                      <a16:colId xmlns:a16="http://schemas.microsoft.com/office/drawing/2014/main" val="1893301379"/>
                    </a:ext>
                  </a:extLst>
                </a:gridCol>
                <a:gridCol w="1005840">
                  <a:extLst>
                    <a:ext uri="{9D8B030D-6E8A-4147-A177-3AD203B41FA5}">
                      <a16:colId xmlns:a16="http://schemas.microsoft.com/office/drawing/2014/main" val="2284199402"/>
                    </a:ext>
                  </a:extLst>
                </a:gridCol>
                <a:gridCol w="1635760">
                  <a:extLst>
                    <a:ext uri="{9D8B030D-6E8A-4147-A177-3AD203B41FA5}">
                      <a16:colId xmlns:a16="http://schemas.microsoft.com/office/drawing/2014/main" val="154966741"/>
                    </a:ext>
                  </a:extLst>
                </a:gridCol>
                <a:gridCol w="965200">
                  <a:extLst>
                    <a:ext uri="{9D8B030D-6E8A-4147-A177-3AD203B41FA5}">
                      <a16:colId xmlns:a16="http://schemas.microsoft.com/office/drawing/2014/main" val="1701004712"/>
                    </a:ext>
                  </a:extLst>
                </a:gridCol>
                <a:gridCol w="751840">
                  <a:extLst>
                    <a:ext uri="{9D8B030D-6E8A-4147-A177-3AD203B41FA5}">
                      <a16:colId xmlns:a16="http://schemas.microsoft.com/office/drawing/2014/main" val="2643980384"/>
                    </a:ext>
                  </a:extLst>
                </a:gridCol>
                <a:gridCol w="772160">
                  <a:extLst>
                    <a:ext uri="{9D8B030D-6E8A-4147-A177-3AD203B41FA5}">
                      <a16:colId xmlns:a16="http://schemas.microsoft.com/office/drawing/2014/main" val="3756775895"/>
                    </a:ext>
                  </a:extLst>
                </a:gridCol>
                <a:gridCol w="935198">
                  <a:extLst>
                    <a:ext uri="{9D8B030D-6E8A-4147-A177-3AD203B41FA5}">
                      <a16:colId xmlns:a16="http://schemas.microsoft.com/office/drawing/2014/main" val="2282952984"/>
                    </a:ext>
                  </a:extLst>
                </a:gridCol>
              </a:tblGrid>
              <a:tr h="296704">
                <a:tc>
                  <a:txBody>
                    <a:bodyPr/>
                    <a:lstStyle/>
                    <a:p>
                      <a:pPr algn="ctr" fontAlgn="b"/>
                      <a:r>
                        <a:rPr lang="en-IN" sz="900" b="1" i="0" u="none" strike="noStrike" dirty="0">
                          <a:solidFill>
                            <a:srgbClr val="FFFFFF"/>
                          </a:solidFill>
                          <a:effectLst/>
                          <a:highlight>
                            <a:srgbClr val="890980"/>
                          </a:highlight>
                          <a:latin typeface="calibri" panose="020F0502020204030204" pitchFamily="34" charset="0"/>
                        </a:rPr>
                        <a:t>S.No</a:t>
                      </a:r>
                    </a:p>
                  </a:txBody>
                  <a:tcPr marL="5895" marR="5895" marT="5895" marB="0" anchor="b">
                    <a:lnL w="12700" cap="flat" cmpd="sng" algn="ctr">
                      <a:solidFill>
                        <a:srgbClr val="890980"/>
                      </a:solidFill>
                      <a:prstDash val="solid"/>
                      <a:round/>
                      <a:headEnd type="none" w="med" len="med"/>
                      <a:tailEnd type="none" w="med" len="med"/>
                    </a:lnL>
                    <a:lnR>
                      <a:noFill/>
                    </a:lnR>
                    <a:lnT w="12700" cap="flat" cmpd="sng" algn="ctr">
                      <a:solidFill>
                        <a:srgbClr val="890980"/>
                      </a:solidFill>
                      <a:prstDash val="solid"/>
                      <a:round/>
                      <a:headEnd type="none" w="med" len="med"/>
                      <a:tailEnd type="none" w="med" len="med"/>
                    </a:lnT>
                    <a:lnB>
                      <a:noFill/>
                    </a:lnB>
                    <a:solidFill>
                      <a:srgbClr val="890980"/>
                    </a:solidFill>
                  </a:tcPr>
                </a:tc>
                <a:tc>
                  <a:txBody>
                    <a:bodyPr/>
                    <a:lstStyle/>
                    <a:p>
                      <a:pPr algn="ctr" fontAlgn="b"/>
                      <a:r>
                        <a:rPr lang="en-IN" sz="900" b="1" i="0" u="none" strike="noStrike" dirty="0">
                          <a:solidFill>
                            <a:srgbClr val="FFFFFF"/>
                          </a:solidFill>
                          <a:effectLst/>
                          <a:highlight>
                            <a:srgbClr val="890980"/>
                          </a:highlight>
                          <a:latin typeface="calibri" panose="020F0502020204030204" pitchFamily="34" charset="0"/>
                        </a:rPr>
                        <a:t>Date </a:t>
                      </a:r>
                    </a:p>
                  </a:txBody>
                  <a:tcPr marL="5895" marR="5895" marT="5895" marB="0" anchor="b">
                    <a:lnL>
                      <a:noFill/>
                    </a:lnL>
                    <a:lnR>
                      <a:noFill/>
                    </a:lnR>
                    <a:lnT w="12700" cap="flat" cmpd="sng" algn="ctr">
                      <a:solidFill>
                        <a:srgbClr val="890980"/>
                      </a:solidFill>
                      <a:prstDash val="solid"/>
                      <a:round/>
                      <a:headEnd type="none" w="med" len="med"/>
                      <a:tailEnd type="none" w="med" len="med"/>
                    </a:lnT>
                    <a:lnB>
                      <a:noFill/>
                    </a:lnB>
                    <a:solidFill>
                      <a:srgbClr val="890980"/>
                    </a:solidFill>
                  </a:tcPr>
                </a:tc>
                <a:tc>
                  <a:txBody>
                    <a:bodyPr/>
                    <a:lstStyle/>
                    <a:p>
                      <a:pPr algn="ctr" fontAlgn="b"/>
                      <a:r>
                        <a:rPr lang="en-IN" sz="900" b="1" i="0" u="none" strike="noStrike" dirty="0">
                          <a:solidFill>
                            <a:srgbClr val="FFFFFF"/>
                          </a:solidFill>
                          <a:effectLst/>
                          <a:highlight>
                            <a:srgbClr val="890980"/>
                          </a:highlight>
                          <a:latin typeface="calibri" panose="020F0502020204030204" pitchFamily="34" charset="0"/>
                        </a:rPr>
                        <a:t>Research House </a:t>
                      </a:r>
                    </a:p>
                  </a:txBody>
                  <a:tcPr marL="5895" marR="5895" marT="5895" marB="0" anchor="b">
                    <a:lnL>
                      <a:noFill/>
                    </a:lnL>
                    <a:lnR>
                      <a:noFill/>
                    </a:lnR>
                    <a:lnT w="12700" cap="flat" cmpd="sng" algn="ctr">
                      <a:solidFill>
                        <a:srgbClr val="890980"/>
                      </a:solidFill>
                      <a:prstDash val="solid"/>
                      <a:round/>
                      <a:headEnd type="none" w="med" len="med"/>
                      <a:tailEnd type="none" w="med" len="med"/>
                    </a:lnT>
                    <a:lnB>
                      <a:noFill/>
                    </a:lnB>
                    <a:solidFill>
                      <a:srgbClr val="890980"/>
                    </a:solidFill>
                  </a:tcPr>
                </a:tc>
                <a:tc>
                  <a:txBody>
                    <a:bodyPr/>
                    <a:lstStyle/>
                    <a:p>
                      <a:pPr algn="ctr" fontAlgn="b"/>
                      <a:r>
                        <a:rPr lang="en-IN" sz="900" b="1" i="0" u="none" strike="noStrike" dirty="0">
                          <a:solidFill>
                            <a:srgbClr val="FFFFFF"/>
                          </a:solidFill>
                          <a:effectLst/>
                          <a:highlight>
                            <a:srgbClr val="890980"/>
                          </a:highlight>
                          <a:latin typeface="calibri" panose="020F0502020204030204" pitchFamily="34" charset="0"/>
                        </a:rPr>
                        <a:t>Rating</a:t>
                      </a:r>
                    </a:p>
                  </a:txBody>
                  <a:tcPr marL="5895" marR="5895" marT="5895" marB="0" anchor="b">
                    <a:lnL>
                      <a:noFill/>
                    </a:lnL>
                    <a:lnR>
                      <a:noFill/>
                    </a:lnR>
                    <a:lnT w="12700" cap="flat" cmpd="sng" algn="ctr">
                      <a:solidFill>
                        <a:srgbClr val="890980"/>
                      </a:solidFill>
                      <a:prstDash val="solid"/>
                      <a:round/>
                      <a:headEnd type="none" w="med" len="med"/>
                      <a:tailEnd type="none" w="med" len="med"/>
                    </a:lnT>
                    <a:lnB>
                      <a:noFill/>
                    </a:lnB>
                    <a:solidFill>
                      <a:srgbClr val="890980"/>
                    </a:solidFill>
                  </a:tcPr>
                </a:tc>
                <a:tc>
                  <a:txBody>
                    <a:bodyPr/>
                    <a:lstStyle/>
                    <a:p>
                      <a:pPr algn="ctr" fontAlgn="b"/>
                      <a:r>
                        <a:rPr lang="en-IN" sz="900" b="1" i="0" u="none" strike="noStrike" dirty="0">
                          <a:solidFill>
                            <a:srgbClr val="FFFFFF"/>
                          </a:solidFill>
                          <a:effectLst/>
                          <a:highlight>
                            <a:srgbClr val="890980"/>
                          </a:highlight>
                          <a:latin typeface="calibri" panose="020F0502020204030204" pitchFamily="34" charset="0"/>
                        </a:rPr>
                        <a:t>Price at reco</a:t>
                      </a:r>
                    </a:p>
                  </a:txBody>
                  <a:tcPr marL="5895" marR="5895" marT="5895" marB="0" anchor="b">
                    <a:lnL>
                      <a:noFill/>
                    </a:lnL>
                    <a:lnR>
                      <a:noFill/>
                    </a:lnR>
                    <a:lnT w="12700" cap="flat" cmpd="sng" algn="ctr">
                      <a:solidFill>
                        <a:srgbClr val="890980"/>
                      </a:solidFill>
                      <a:prstDash val="solid"/>
                      <a:round/>
                      <a:headEnd type="none" w="med" len="med"/>
                      <a:tailEnd type="none" w="med" len="med"/>
                    </a:lnT>
                    <a:lnB>
                      <a:noFill/>
                    </a:lnB>
                    <a:solidFill>
                      <a:srgbClr val="890980"/>
                    </a:solidFill>
                  </a:tcPr>
                </a:tc>
                <a:tc>
                  <a:txBody>
                    <a:bodyPr/>
                    <a:lstStyle/>
                    <a:p>
                      <a:pPr algn="ctr" fontAlgn="b"/>
                      <a:r>
                        <a:rPr lang="en-IN" sz="900" b="1" i="0" u="none" strike="noStrike" dirty="0">
                          <a:solidFill>
                            <a:srgbClr val="FFFFFF"/>
                          </a:solidFill>
                          <a:effectLst/>
                          <a:highlight>
                            <a:srgbClr val="890980"/>
                          </a:highlight>
                          <a:latin typeface="calibri" panose="020F0502020204030204" pitchFamily="34" charset="0"/>
                        </a:rPr>
                        <a:t>Target price</a:t>
                      </a:r>
                    </a:p>
                  </a:txBody>
                  <a:tcPr marL="5895" marR="5895" marT="5895" marB="0" anchor="b">
                    <a:lnL>
                      <a:noFill/>
                    </a:lnL>
                    <a:lnR>
                      <a:noFill/>
                    </a:lnR>
                    <a:lnT w="12700" cap="flat" cmpd="sng" algn="ctr">
                      <a:solidFill>
                        <a:srgbClr val="890980"/>
                      </a:solidFill>
                      <a:prstDash val="solid"/>
                      <a:round/>
                      <a:headEnd type="none" w="med" len="med"/>
                      <a:tailEnd type="none" w="med" len="med"/>
                    </a:lnT>
                    <a:lnB>
                      <a:noFill/>
                    </a:lnB>
                    <a:solidFill>
                      <a:srgbClr val="890980"/>
                    </a:solidFill>
                  </a:tcPr>
                </a:tc>
                <a:tc>
                  <a:txBody>
                    <a:bodyPr/>
                    <a:lstStyle/>
                    <a:p>
                      <a:pPr algn="ctr" fontAlgn="b"/>
                      <a:r>
                        <a:rPr lang="en-IN" sz="900" b="1" i="0" u="none" strike="noStrike" dirty="0">
                          <a:solidFill>
                            <a:srgbClr val="FFFFFF"/>
                          </a:solidFill>
                          <a:effectLst/>
                          <a:highlight>
                            <a:srgbClr val="890980"/>
                          </a:highlight>
                          <a:latin typeface="calibri" panose="020F0502020204030204" pitchFamily="34" charset="0"/>
                        </a:rPr>
                        <a:t>Potential Target</a:t>
                      </a:r>
                    </a:p>
                  </a:txBody>
                  <a:tcPr marL="5895" marR="5895" marT="5895" marB="0" anchor="b">
                    <a:lnL>
                      <a:noFill/>
                    </a:lnL>
                    <a:lnR w="12700" cap="flat" cmpd="sng" algn="ctr">
                      <a:solidFill>
                        <a:srgbClr val="890980"/>
                      </a:solidFill>
                      <a:prstDash val="solid"/>
                      <a:round/>
                      <a:headEnd type="none" w="med" len="med"/>
                      <a:tailEnd type="none" w="med" len="med"/>
                    </a:lnR>
                    <a:lnT w="12700" cap="flat" cmpd="sng" algn="ctr">
                      <a:solidFill>
                        <a:srgbClr val="890980"/>
                      </a:solidFill>
                      <a:prstDash val="solid"/>
                      <a:round/>
                      <a:headEnd type="none" w="med" len="med"/>
                      <a:tailEnd type="none" w="med" len="med"/>
                    </a:lnT>
                    <a:lnB>
                      <a:noFill/>
                    </a:lnB>
                    <a:solidFill>
                      <a:srgbClr val="890980"/>
                    </a:solidFill>
                  </a:tcPr>
                </a:tc>
                <a:extLst>
                  <a:ext uri="{0D108BD9-81ED-4DB2-BD59-A6C34878D82A}">
                    <a16:rowId xmlns:a16="http://schemas.microsoft.com/office/drawing/2014/main" val="2942373114"/>
                  </a:ext>
                </a:extLst>
              </a:tr>
              <a:tr h="151474">
                <a:tc>
                  <a:txBody>
                    <a:bodyPr/>
                    <a:lstStyle/>
                    <a:p>
                      <a:pPr algn="r" fontAlgn="b"/>
                      <a:r>
                        <a:rPr lang="en-IN" sz="900" b="0" i="0" u="none" strike="noStrike" dirty="0">
                          <a:solidFill>
                            <a:srgbClr val="000000"/>
                          </a:solidFill>
                          <a:effectLst/>
                          <a:latin typeface="calibri" panose="020F0502020204030204" pitchFamily="34" charset="0"/>
                        </a:rPr>
                        <a:t>1</a:t>
                      </a:r>
                    </a:p>
                  </a:txBody>
                  <a:tcPr marL="5895" marR="5895" marT="5895" marB="0" anchor="b">
                    <a:lnL w="12700" cap="flat" cmpd="sng" algn="ctr">
                      <a:solidFill>
                        <a:srgbClr val="890980"/>
                      </a:solidFill>
                      <a:prstDash val="solid"/>
                      <a:round/>
                      <a:headEnd type="none" w="med" len="med"/>
                      <a:tailEnd type="none" w="med" len="med"/>
                    </a:lnL>
                    <a:lnR>
                      <a:noFill/>
                    </a:lnR>
                    <a:lnT>
                      <a:noFill/>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15-May-24</a:t>
                      </a:r>
                    </a:p>
                  </a:txBody>
                  <a:tcPr marL="5895" marR="5895" marT="5895" marB="0" anchor="b">
                    <a:lnL>
                      <a:noFill/>
                    </a:lnL>
                    <a:lnR>
                      <a:noFill/>
                    </a:lnR>
                    <a:lnT>
                      <a:noFill/>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Emkay</a:t>
                      </a:r>
                    </a:p>
                  </a:txBody>
                  <a:tcPr marL="5895" marR="5895" marT="5895" marB="0" anchor="b">
                    <a:lnL>
                      <a:noFill/>
                    </a:lnL>
                    <a:lnR>
                      <a:noFill/>
                    </a:lnR>
                    <a:lnT>
                      <a:noFill/>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Buy</a:t>
                      </a:r>
                    </a:p>
                  </a:txBody>
                  <a:tcPr marL="5895" marR="5895" marT="5895" marB="0" anchor="b">
                    <a:lnL>
                      <a:noFill/>
                    </a:lnL>
                    <a:lnR>
                      <a:noFill/>
                    </a:lnR>
                    <a:lnT>
                      <a:noFill/>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474.10 </a:t>
                      </a:r>
                    </a:p>
                  </a:txBody>
                  <a:tcPr marL="5895" marR="5895" marT="5895" marB="0" anchor="b">
                    <a:lnL>
                      <a:noFill/>
                    </a:lnL>
                    <a:lnR>
                      <a:noFill/>
                    </a:lnR>
                    <a:lnT>
                      <a:noFill/>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600.00 </a:t>
                      </a:r>
                    </a:p>
                  </a:txBody>
                  <a:tcPr marL="5895" marR="5895" marT="5895" marB="0" anchor="b">
                    <a:lnL>
                      <a:noFill/>
                    </a:lnL>
                    <a:lnR>
                      <a:noFill/>
                    </a:lnR>
                    <a:lnT>
                      <a:noFill/>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26.6%</a:t>
                      </a:r>
                    </a:p>
                  </a:txBody>
                  <a:tcPr marL="5895" marR="5895" marT="5895" marB="0" anchor="b">
                    <a:lnL>
                      <a:noFill/>
                    </a:lnL>
                    <a:lnR w="12700" cap="flat" cmpd="sng" algn="ctr">
                      <a:solidFill>
                        <a:srgbClr val="890980"/>
                      </a:solidFill>
                      <a:prstDash val="solid"/>
                      <a:round/>
                      <a:headEnd type="none" w="med" len="med"/>
                      <a:tailEnd type="none" w="med" len="med"/>
                    </a:lnR>
                    <a:lnT>
                      <a:noFill/>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1951397036"/>
                  </a:ext>
                </a:extLst>
              </a:tr>
              <a:tr h="151474">
                <a:tc>
                  <a:txBody>
                    <a:bodyPr/>
                    <a:lstStyle/>
                    <a:p>
                      <a:pPr algn="r" fontAlgn="b"/>
                      <a:r>
                        <a:rPr lang="en-IN" sz="900" b="0" i="0" u="none" strike="noStrike" dirty="0">
                          <a:solidFill>
                            <a:srgbClr val="000000"/>
                          </a:solidFill>
                          <a:effectLst/>
                          <a:latin typeface="calibri" panose="020F0502020204030204" pitchFamily="34" charset="0"/>
                        </a:rPr>
                        <a:t>2</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12-Mar-24</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Sharekhan</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Buy</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492.10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619.00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25.8%</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2285908988"/>
                  </a:ext>
                </a:extLst>
              </a:tr>
              <a:tr h="151474">
                <a:tc>
                  <a:txBody>
                    <a:bodyPr/>
                    <a:lstStyle/>
                    <a:p>
                      <a:pPr algn="r" fontAlgn="b"/>
                      <a:r>
                        <a:rPr lang="en-IN" sz="900" b="0" i="0" u="none" strike="noStrike" dirty="0">
                          <a:solidFill>
                            <a:srgbClr val="000000"/>
                          </a:solidFill>
                          <a:effectLst/>
                          <a:latin typeface="calibri" panose="020F0502020204030204" pitchFamily="34" charset="0"/>
                        </a:rPr>
                        <a:t>3</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10-Nov-23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Geojit BNP Paribas</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Hold</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418.70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455.00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8.7%</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3291104379"/>
                  </a:ext>
                </a:extLst>
              </a:tr>
              <a:tr h="151474">
                <a:tc>
                  <a:txBody>
                    <a:bodyPr/>
                    <a:lstStyle/>
                    <a:p>
                      <a:pPr algn="r" fontAlgn="b"/>
                      <a:r>
                        <a:rPr lang="en-IN" sz="900" b="0" i="0" u="none" strike="noStrike" dirty="0">
                          <a:solidFill>
                            <a:srgbClr val="000000"/>
                          </a:solidFill>
                          <a:effectLst/>
                          <a:latin typeface="calibri" panose="020F0502020204030204" pitchFamily="34" charset="0"/>
                        </a:rPr>
                        <a:t>4</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09-Nov-23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ICICI Securities Limited</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Hold</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410.30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412.00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0.4%</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1568318770"/>
                  </a:ext>
                </a:extLst>
              </a:tr>
              <a:tr h="151474">
                <a:tc>
                  <a:txBody>
                    <a:bodyPr/>
                    <a:lstStyle/>
                    <a:p>
                      <a:pPr algn="r" fontAlgn="b"/>
                      <a:r>
                        <a:rPr lang="en-IN" sz="900" b="0" i="0" u="none" strike="noStrike" dirty="0">
                          <a:solidFill>
                            <a:srgbClr val="000000"/>
                          </a:solidFill>
                          <a:effectLst/>
                          <a:latin typeface="calibri" panose="020F0502020204030204" pitchFamily="34" charset="0"/>
                        </a:rPr>
                        <a:t>5</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16-Aug-23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Geojit BNP Paribas</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Hold</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396.35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432.00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9.0%</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111772823"/>
                  </a:ext>
                </a:extLst>
              </a:tr>
              <a:tr h="151474">
                <a:tc>
                  <a:txBody>
                    <a:bodyPr/>
                    <a:lstStyle/>
                    <a:p>
                      <a:pPr algn="r" fontAlgn="b"/>
                      <a:r>
                        <a:rPr lang="en-IN" sz="900" b="0" i="0" u="none" strike="noStrike" dirty="0">
                          <a:solidFill>
                            <a:srgbClr val="000000"/>
                          </a:solidFill>
                          <a:effectLst/>
                          <a:latin typeface="calibri" panose="020F0502020204030204" pitchFamily="34" charset="0"/>
                        </a:rPr>
                        <a:t>6</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12-Aug-23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Motilal Oswal</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Buy</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395.85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500.00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26.3%</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75382591"/>
                  </a:ext>
                </a:extLst>
              </a:tr>
              <a:tr h="151474">
                <a:tc>
                  <a:txBody>
                    <a:bodyPr/>
                    <a:lstStyle/>
                    <a:p>
                      <a:pPr algn="r" fontAlgn="b"/>
                      <a:r>
                        <a:rPr lang="en-IN" sz="900" b="0" i="0" u="none" strike="noStrike" dirty="0">
                          <a:solidFill>
                            <a:srgbClr val="000000"/>
                          </a:solidFill>
                          <a:effectLst/>
                          <a:latin typeface="calibri" panose="020F0502020204030204" pitchFamily="34" charset="0"/>
                        </a:rPr>
                        <a:t>7</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12-Aug-23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ICICI Securities Limited</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Accumulate</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395.85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424.00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7.1%</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4152870080"/>
                  </a:ext>
                </a:extLst>
              </a:tr>
              <a:tr h="151474">
                <a:tc>
                  <a:txBody>
                    <a:bodyPr/>
                    <a:lstStyle/>
                    <a:p>
                      <a:pPr algn="r" fontAlgn="b"/>
                      <a:r>
                        <a:rPr lang="en-IN" sz="900" b="0" i="0" u="none" strike="noStrike" dirty="0">
                          <a:solidFill>
                            <a:srgbClr val="000000"/>
                          </a:solidFill>
                          <a:effectLst/>
                          <a:latin typeface="calibri" panose="020F0502020204030204" pitchFamily="34" charset="0"/>
                        </a:rPr>
                        <a:t>8</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26-Jun-23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ICICI Securities Limited</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Accumulate</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403.75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450.00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11.5%</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3866110324"/>
                  </a:ext>
                </a:extLst>
              </a:tr>
              <a:tr h="151474">
                <a:tc>
                  <a:txBody>
                    <a:bodyPr/>
                    <a:lstStyle/>
                    <a:p>
                      <a:pPr algn="r" fontAlgn="b"/>
                      <a:r>
                        <a:rPr lang="en-IN" sz="900" b="0" i="0" u="none" strike="noStrike" dirty="0">
                          <a:solidFill>
                            <a:srgbClr val="000000"/>
                          </a:solidFill>
                          <a:effectLst/>
                          <a:latin typeface="calibri" panose="020F0502020204030204" pitchFamily="34" charset="0"/>
                        </a:rPr>
                        <a:t>9</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15-May-23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Geojit BNP Paribas</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Hold</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362.90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386.00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6.4%</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81845634"/>
                  </a:ext>
                </a:extLst>
              </a:tr>
              <a:tr h="151474">
                <a:tc>
                  <a:txBody>
                    <a:bodyPr/>
                    <a:lstStyle/>
                    <a:p>
                      <a:pPr algn="r" fontAlgn="b"/>
                      <a:r>
                        <a:rPr lang="en-IN" sz="900" b="0" i="0" u="none" strike="noStrike" dirty="0">
                          <a:solidFill>
                            <a:srgbClr val="000000"/>
                          </a:solidFill>
                          <a:effectLst/>
                          <a:latin typeface="calibri" panose="020F0502020204030204" pitchFamily="34" charset="0"/>
                        </a:rPr>
                        <a:t>11</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11-May-23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ICICI Direct</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Hold</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368.60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420.00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13.9%</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3170987305"/>
                  </a:ext>
                </a:extLst>
              </a:tr>
              <a:tr h="151474">
                <a:tc>
                  <a:txBody>
                    <a:bodyPr/>
                    <a:lstStyle/>
                    <a:p>
                      <a:pPr algn="r" fontAlgn="b"/>
                      <a:r>
                        <a:rPr lang="en-IN" sz="900" b="0" i="0" u="none" strike="noStrike" dirty="0">
                          <a:solidFill>
                            <a:srgbClr val="000000"/>
                          </a:solidFill>
                          <a:effectLst/>
                          <a:latin typeface="calibri" panose="020F0502020204030204" pitchFamily="34" charset="0"/>
                        </a:rPr>
                        <a:t>12</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10-May-23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ICICI Securities Limited</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Buy</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368.60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424.00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15.0%</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4200861424"/>
                  </a:ext>
                </a:extLst>
              </a:tr>
              <a:tr h="151474">
                <a:tc>
                  <a:txBody>
                    <a:bodyPr/>
                    <a:lstStyle/>
                    <a:p>
                      <a:pPr algn="r" fontAlgn="b"/>
                      <a:r>
                        <a:rPr lang="en-IN" sz="900" b="0" i="0" u="none" strike="noStrike" dirty="0">
                          <a:solidFill>
                            <a:srgbClr val="000000"/>
                          </a:solidFill>
                          <a:effectLst/>
                          <a:latin typeface="calibri" panose="020F0502020204030204" pitchFamily="34" charset="0"/>
                        </a:rPr>
                        <a:t>13</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10-May-23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Motilal Oswal</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Buy</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368.60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430.00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16.7%</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536759178"/>
                  </a:ext>
                </a:extLst>
              </a:tr>
              <a:tr h="151474">
                <a:tc>
                  <a:txBody>
                    <a:bodyPr/>
                    <a:lstStyle/>
                    <a:p>
                      <a:pPr algn="r" fontAlgn="b"/>
                      <a:r>
                        <a:rPr lang="en-IN" sz="900" b="0" i="0" u="none" strike="noStrike" dirty="0">
                          <a:solidFill>
                            <a:srgbClr val="000000"/>
                          </a:solidFill>
                          <a:effectLst/>
                          <a:latin typeface="calibri" panose="020F0502020204030204" pitchFamily="34" charset="0"/>
                        </a:rPr>
                        <a:t>14</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07-Feb-23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HDFC Securities</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Accumulate</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328.10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349.00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6.4%</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2725585775"/>
                  </a:ext>
                </a:extLst>
              </a:tr>
              <a:tr h="151474">
                <a:tc>
                  <a:txBody>
                    <a:bodyPr/>
                    <a:lstStyle/>
                    <a:p>
                      <a:pPr algn="r" fontAlgn="b"/>
                      <a:r>
                        <a:rPr lang="en-IN" sz="900" b="0" i="0" u="none" strike="noStrike" dirty="0">
                          <a:solidFill>
                            <a:srgbClr val="000000"/>
                          </a:solidFill>
                          <a:effectLst/>
                          <a:latin typeface="calibri" panose="020F0502020204030204" pitchFamily="34" charset="0"/>
                        </a:rPr>
                        <a:t>15</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07-Feb-23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ICICI Direct</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Buy</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338.30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400.00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18.2%</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2782779149"/>
                  </a:ext>
                </a:extLst>
              </a:tr>
              <a:tr h="151474">
                <a:tc>
                  <a:txBody>
                    <a:bodyPr/>
                    <a:lstStyle/>
                    <a:p>
                      <a:pPr algn="r" fontAlgn="b"/>
                      <a:r>
                        <a:rPr lang="en-IN" sz="900" b="0" i="0" u="none" strike="noStrike" dirty="0">
                          <a:solidFill>
                            <a:srgbClr val="000000"/>
                          </a:solidFill>
                          <a:effectLst/>
                          <a:latin typeface="calibri" panose="020F0502020204030204" pitchFamily="34" charset="0"/>
                        </a:rPr>
                        <a:t>16</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07-Feb-23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ICICI Direct</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Buy</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328.10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390.00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18.9%</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609467146"/>
                  </a:ext>
                </a:extLst>
              </a:tr>
              <a:tr h="151474">
                <a:tc>
                  <a:txBody>
                    <a:bodyPr/>
                    <a:lstStyle/>
                    <a:p>
                      <a:pPr algn="r" fontAlgn="b"/>
                      <a:r>
                        <a:rPr lang="en-IN" sz="900" b="0" i="0" u="none" strike="noStrike" dirty="0">
                          <a:solidFill>
                            <a:srgbClr val="000000"/>
                          </a:solidFill>
                          <a:effectLst/>
                          <a:latin typeface="calibri" panose="020F0502020204030204" pitchFamily="34" charset="0"/>
                        </a:rPr>
                        <a:t>17</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06-Feb-23</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Motilal Oswal</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Buy</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338.30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395.00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16.8%</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1735714316"/>
                  </a:ext>
                </a:extLst>
              </a:tr>
              <a:tr h="151474">
                <a:tc>
                  <a:txBody>
                    <a:bodyPr/>
                    <a:lstStyle/>
                    <a:p>
                      <a:pPr algn="r" fontAlgn="b"/>
                      <a:r>
                        <a:rPr lang="en-IN" sz="900" b="0" i="0" u="none" strike="noStrike" dirty="0">
                          <a:solidFill>
                            <a:srgbClr val="000000"/>
                          </a:solidFill>
                          <a:effectLst/>
                          <a:latin typeface="calibri" panose="020F0502020204030204" pitchFamily="34" charset="0"/>
                        </a:rPr>
                        <a:t>18</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06-Dec-22</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Geojit BNP Paribas</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Accumulate</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316.00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358.00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13.3%</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3268643967"/>
                  </a:ext>
                </a:extLst>
              </a:tr>
              <a:tr h="151474">
                <a:tc>
                  <a:txBody>
                    <a:bodyPr/>
                    <a:lstStyle/>
                    <a:p>
                      <a:pPr algn="r" fontAlgn="b"/>
                      <a:r>
                        <a:rPr lang="en-IN" sz="900" b="0" i="0" u="none" strike="noStrike" dirty="0">
                          <a:solidFill>
                            <a:srgbClr val="000000"/>
                          </a:solidFill>
                          <a:effectLst/>
                          <a:latin typeface="calibri" panose="020F0502020204030204" pitchFamily="34" charset="0"/>
                        </a:rPr>
                        <a:t>19</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16-Nov-22</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HDFC Securities</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 Accumulate</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277.40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316.00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13.9%</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3585476456"/>
                  </a:ext>
                </a:extLst>
              </a:tr>
              <a:tr h="151474">
                <a:tc>
                  <a:txBody>
                    <a:bodyPr/>
                    <a:lstStyle/>
                    <a:p>
                      <a:pPr algn="r" fontAlgn="b"/>
                      <a:r>
                        <a:rPr lang="en-IN" sz="900" b="0" i="0" u="none" strike="noStrike" dirty="0">
                          <a:solidFill>
                            <a:srgbClr val="000000"/>
                          </a:solidFill>
                          <a:effectLst/>
                          <a:latin typeface="calibri" panose="020F0502020204030204" pitchFamily="34" charset="0"/>
                        </a:rPr>
                        <a:t>20</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16-Nov-22</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ICICI Direct</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Buy</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277.40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350.00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26.2%</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3806204116"/>
                  </a:ext>
                </a:extLst>
              </a:tr>
              <a:tr h="151474">
                <a:tc>
                  <a:txBody>
                    <a:bodyPr/>
                    <a:lstStyle/>
                    <a:p>
                      <a:pPr algn="r" fontAlgn="b"/>
                      <a:r>
                        <a:rPr lang="en-IN" sz="900" b="0" i="0" u="none" strike="noStrike" dirty="0">
                          <a:solidFill>
                            <a:srgbClr val="000000"/>
                          </a:solidFill>
                          <a:effectLst/>
                          <a:latin typeface="calibri" panose="020F0502020204030204" pitchFamily="34" charset="0"/>
                        </a:rPr>
                        <a:t>21</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16-Nov-22</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ICICI Securities Limited</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Buy</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297.70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343.00 </a:t>
                      </a:r>
                    </a:p>
                  </a:txBody>
                  <a:tcPr marL="5895" marR="5895" marT="5895" marB="0" anchor="b">
                    <a:lnL>
                      <a:noFill/>
                    </a:lnL>
                    <a:lnR>
                      <a:noFill/>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15.2%</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6350" cap="flat" cmpd="sng" algn="ctr">
                      <a:solidFill>
                        <a:srgbClr val="890980"/>
                      </a:solidFill>
                      <a:prstDash val="dash"/>
                      <a:round/>
                      <a:headEnd type="none" w="med" len="med"/>
                      <a:tailEnd type="none" w="med" len="med"/>
                    </a:lnB>
                    <a:noFill/>
                  </a:tcPr>
                </a:tc>
                <a:extLst>
                  <a:ext uri="{0D108BD9-81ED-4DB2-BD59-A6C34878D82A}">
                    <a16:rowId xmlns:a16="http://schemas.microsoft.com/office/drawing/2014/main" val="260651936"/>
                  </a:ext>
                </a:extLst>
              </a:tr>
              <a:tr h="156057">
                <a:tc>
                  <a:txBody>
                    <a:bodyPr/>
                    <a:lstStyle/>
                    <a:p>
                      <a:pPr algn="r" fontAlgn="b"/>
                      <a:r>
                        <a:rPr lang="en-IN" sz="900" b="0" i="0" u="none" strike="noStrike" dirty="0">
                          <a:solidFill>
                            <a:srgbClr val="000000"/>
                          </a:solidFill>
                          <a:effectLst/>
                          <a:latin typeface="calibri" panose="020F0502020204030204" pitchFamily="34" charset="0"/>
                        </a:rPr>
                        <a:t>22</a:t>
                      </a:r>
                    </a:p>
                  </a:txBody>
                  <a:tcPr marL="5895" marR="5895" marT="5895" marB="0" anchor="b">
                    <a:lnL w="12700" cap="flat" cmpd="sng" algn="ctr">
                      <a:solidFill>
                        <a:srgbClr val="890980"/>
                      </a:solidFill>
                      <a:prstDash val="solid"/>
                      <a:round/>
                      <a:headEnd type="none" w="med" len="med"/>
                      <a:tailEnd type="none" w="med" len="med"/>
                    </a:lnL>
                    <a:lnR>
                      <a:noFill/>
                    </a:lnR>
                    <a:lnT w="6350" cap="flat" cmpd="sng" algn="ctr">
                      <a:solidFill>
                        <a:srgbClr val="890980"/>
                      </a:solidFill>
                      <a:prstDash val="dash"/>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14-Sep-22</a:t>
                      </a:r>
                    </a:p>
                  </a:txBody>
                  <a:tcPr marL="5895" marR="5895" marT="5895" marB="0" anchor="b">
                    <a:lnL>
                      <a:noFill/>
                    </a:lnL>
                    <a:lnR>
                      <a:noFill/>
                    </a:lnR>
                    <a:lnT w="6350" cap="flat" cmpd="sng" algn="ctr">
                      <a:solidFill>
                        <a:srgbClr val="890980"/>
                      </a:solidFill>
                      <a:prstDash val="dash"/>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ICICI Securities Limited</a:t>
                      </a:r>
                    </a:p>
                  </a:txBody>
                  <a:tcPr marL="5895" marR="5895" marT="5895" marB="0" anchor="b">
                    <a:lnL>
                      <a:noFill/>
                    </a:lnL>
                    <a:lnR>
                      <a:noFill/>
                    </a:lnR>
                    <a:lnT w="6350" cap="flat" cmpd="sng" algn="ctr">
                      <a:solidFill>
                        <a:srgbClr val="890980"/>
                      </a:solidFill>
                      <a:prstDash val="dash"/>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ctr" fontAlgn="b"/>
                      <a:r>
                        <a:rPr lang="en-IN" sz="900" b="0" i="0" u="none" strike="noStrike" dirty="0">
                          <a:solidFill>
                            <a:srgbClr val="000000"/>
                          </a:solidFill>
                          <a:effectLst/>
                          <a:latin typeface="calibri" panose="020F0502020204030204" pitchFamily="34" charset="0"/>
                        </a:rPr>
                        <a:t>Buy</a:t>
                      </a:r>
                    </a:p>
                  </a:txBody>
                  <a:tcPr marL="5895" marR="5895" marT="5895" marB="0" anchor="b">
                    <a:lnL>
                      <a:noFill/>
                    </a:lnL>
                    <a:lnR>
                      <a:noFill/>
                    </a:lnR>
                    <a:lnT w="6350" cap="flat" cmpd="sng" algn="ctr">
                      <a:solidFill>
                        <a:srgbClr val="890980"/>
                      </a:solidFill>
                      <a:prstDash val="dash"/>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279.50 </a:t>
                      </a:r>
                    </a:p>
                  </a:txBody>
                  <a:tcPr marL="5895" marR="5895" marT="5895" marB="0" anchor="b">
                    <a:lnL>
                      <a:noFill/>
                    </a:lnL>
                    <a:lnR>
                      <a:noFill/>
                    </a:lnR>
                    <a:lnT w="6350" cap="flat" cmpd="sng" algn="ctr">
                      <a:solidFill>
                        <a:srgbClr val="890980"/>
                      </a:solidFill>
                      <a:prstDash val="dash"/>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l" fontAlgn="b"/>
                      <a:r>
                        <a:rPr lang="en-IN" sz="900" b="0" i="0" u="none" strike="noStrike" dirty="0">
                          <a:solidFill>
                            <a:srgbClr val="000000"/>
                          </a:solidFill>
                          <a:effectLst/>
                          <a:latin typeface="calibri" panose="020F0502020204030204" pitchFamily="34" charset="0"/>
                        </a:rPr>
                        <a:t> ₹              329.00 </a:t>
                      </a:r>
                    </a:p>
                  </a:txBody>
                  <a:tcPr marL="5895" marR="5895" marT="5895" marB="0" anchor="b">
                    <a:lnL>
                      <a:noFill/>
                    </a:lnL>
                    <a:lnR>
                      <a:noFill/>
                    </a:lnR>
                    <a:lnT w="6350" cap="flat" cmpd="sng" algn="ctr">
                      <a:solidFill>
                        <a:srgbClr val="890980"/>
                      </a:solidFill>
                      <a:prstDash val="dash"/>
                      <a:round/>
                      <a:headEnd type="none" w="med" len="med"/>
                      <a:tailEnd type="none" w="med" len="med"/>
                    </a:lnT>
                    <a:lnB w="12700" cap="flat" cmpd="sng" algn="ctr">
                      <a:solidFill>
                        <a:srgbClr val="890980"/>
                      </a:solidFill>
                      <a:prstDash val="solid"/>
                      <a:round/>
                      <a:headEnd type="none" w="med" len="med"/>
                      <a:tailEnd type="none" w="med" len="med"/>
                    </a:lnB>
                    <a:noFill/>
                  </a:tcPr>
                </a:tc>
                <a:tc>
                  <a:txBody>
                    <a:bodyPr/>
                    <a:lstStyle/>
                    <a:p>
                      <a:pPr algn="r" fontAlgn="b"/>
                      <a:r>
                        <a:rPr lang="en-IN" sz="900" b="0" i="0" u="none" strike="noStrike" dirty="0">
                          <a:solidFill>
                            <a:srgbClr val="000000"/>
                          </a:solidFill>
                          <a:effectLst/>
                          <a:latin typeface="calibri" panose="020F0502020204030204" pitchFamily="34" charset="0"/>
                        </a:rPr>
                        <a:t>17.7%</a:t>
                      </a:r>
                    </a:p>
                  </a:txBody>
                  <a:tcPr marL="5895" marR="5895" marT="5895" marB="0" anchor="b">
                    <a:lnL>
                      <a:noFill/>
                    </a:lnL>
                    <a:lnR w="12700" cap="flat" cmpd="sng" algn="ctr">
                      <a:solidFill>
                        <a:srgbClr val="890980"/>
                      </a:solidFill>
                      <a:prstDash val="solid"/>
                      <a:round/>
                      <a:headEnd type="none" w="med" len="med"/>
                      <a:tailEnd type="none" w="med" len="med"/>
                    </a:lnR>
                    <a:lnT w="6350" cap="flat" cmpd="sng" algn="ctr">
                      <a:solidFill>
                        <a:srgbClr val="890980"/>
                      </a:solidFill>
                      <a:prstDash val="dash"/>
                      <a:round/>
                      <a:headEnd type="none" w="med" len="med"/>
                      <a:tailEnd type="none" w="med" len="med"/>
                    </a:lnT>
                    <a:lnB w="12700" cap="flat" cmpd="sng" algn="ctr">
                      <a:solidFill>
                        <a:srgbClr val="890980"/>
                      </a:solidFill>
                      <a:prstDash val="solid"/>
                      <a:round/>
                      <a:headEnd type="none" w="med" len="med"/>
                      <a:tailEnd type="none" w="med" len="med"/>
                    </a:lnB>
                    <a:noFill/>
                  </a:tcPr>
                </a:tc>
                <a:extLst>
                  <a:ext uri="{0D108BD9-81ED-4DB2-BD59-A6C34878D82A}">
                    <a16:rowId xmlns:a16="http://schemas.microsoft.com/office/drawing/2014/main" val="675383605"/>
                  </a:ext>
                </a:extLst>
              </a:tr>
            </a:tbl>
          </a:graphicData>
        </a:graphic>
      </p:graphicFrame>
      <p:sp>
        <p:nvSpPr>
          <p:cNvPr id="9" name="TextBox 8">
            <a:extLst>
              <a:ext uri="{FF2B5EF4-FFF2-40B4-BE49-F238E27FC236}">
                <a16:creationId xmlns:a16="http://schemas.microsoft.com/office/drawing/2014/main" id="{F3C6BC4C-DAAA-B33D-AD01-6B1C378A1587}"/>
              </a:ext>
            </a:extLst>
          </p:cNvPr>
          <p:cNvSpPr txBox="1"/>
          <p:nvPr/>
        </p:nvSpPr>
        <p:spPr>
          <a:xfrm>
            <a:off x="121444" y="5262958"/>
            <a:ext cx="275844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Trendlyne.com</a:t>
            </a:r>
          </a:p>
        </p:txBody>
      </p:sp>
    </p:spTree>
    <p:extLst>
      <p:ext uri="{BB962C8B-B14F-4D97-AF65-F5344CB8AC3E}">
        <p14:creationId xmlns:p14="http://schemas.microsoft.com/office/powerpoint/2010/main" val="2957577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0">
              <a:schemeClr val="accent5">
                <a:lumMod val="0"/>
                <a:lumOff val="100000"/>
              </a:schemeClr>
            </a:gs>
            <a:gs pos="58000">
              <a:srgbClr val="9309DA"/>
            </a:gs>
            <a:gs pos="0">
              <a:srgbClr val="9400D1"/>
            </a:gs>
            <a:gs pos="0">
              <a:schemeClr val="accent5">
                <a:lumMod val="60000"/>
                <a:lumOff val="40000"/>
              </a:schemeClr>
            </a:gs>
            <a:gs pos="99000">
              <a:schemeClr val="accent5">
                <a:lumMod val="10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DF82EC-116C-7C7E-4065-C4038E53B922}"/>
              </a:ext>
            </a:extLst>
          </p:cNvPr>
          <p:cNvSpPr>
            <a:spLocks noGrp="1"/>
          </p:cNvSpPr>
          <p:nvPr>
            <p:ph type="sldNum" sz="quarter" idx="4"/>
          </p:nvPr>
        </p:nvSpPr>
        <p:spPr/>
        <p:txBody>
          <a:bodyPr/>
          <a:lstStyle/>
          <a:p>
            <a:fld id="{0B7AF327-0163-471E-81B8-86C6B8A35DFA}" type="slidenum">
              <a:rPr lang="en-IN" smtClean="0"/>
              <a:pPr/>
              <a:t>33</a:t>
            </a:fld>
            <a:endParaRPr lang="en-IN" dirty="0"/>
          </a:p>
        </p:txBody>
      </p:sp>
      <p:pic>
        <p:nvPicPr>
          <p:cNvPr id="2056" name="Picture 8" descr="LinkedIn (@LinkedIn) / X">
            <a:extLst>
              <a:ext uri="{FF2B5EF4-FFF2-40B4-BE49-F238E27FC236}">
                <a16:creationId xmlns:a16="http://schemas.microsoft.com/office/drawing/2014/main" id="{AFE8D577-61AE-3484-F235-4EC73E2D0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992" y="5172230"/>
            <a:ext cx="571018" cy="5710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1C555A-DAEB-12F8-38B3-82735C35DCCB}"/>
              </a:ext>
            </a:extLst>
          </p:cNvPr>
          <p:cNvSpPr txBox="1"/>
          <p:nvPr/>
        </p:nvSpPr>
        <p:spPr>
          <a:xfrm>
            <a:off x="2567010" y="5220028"/>
            <a:ext cx="2627453" cy="523220"/>
          </a:xfrm>
          <a:prstGeom prst="rect">
            <a:avLst/>
          </a:prstGeom>
          <a:noFill/>
        </p:spPr>
        <p:txBody>
          <a:bodyPr wrap="square" rtlCol="0">
            <a:spAutoFit/>
          </a:bodyPr>
          <a:lstStyle/>
          <a:p>
            <a:r>
              <a:rPr lang="en-US" sz="2800" b="1" dirty="0">
                <a:solidFill>
                  <a:schemeClr val="bg1"/>
                </a:solidFill>
                <a:hlinkClick r:id="rId3">
                  <a:extLst>
                    <a:ext uri="{A12FA001-AC4F-418D-AE19-62706E023703}">
                      <ahyp:hlinkClr xmlns:ahyp="http://schemas.microsoft.com/office/drawing/2018/hyperlinkcolor" val="tx"/>
                    </a:ext>
                  </a:extLst>
                </a:hlinkClick>
              </a:rPr>
              <a:t>Rohit Kumar</a:t>
            </a:r>
            <a:endParaRPr lang="en-IN" sz="2800" b="1" dirty="0">
              <a:solidFill>
                <a:schemeClr val="bg1"/>
              </a:solidFill>
            </a:endParaRPr>
          </a:p>
        </p:txBody>
      </p:sp>
      <p:sp>
        <p:nvSpPr>
          <p:cNvPr id="3" name="TextBox 2">
            <a:extLst>
              <a:ext uri="{FF2B5EF4-FFF2-40B4-BE49-F238E27FC236}">
                <a16:creationId xmlns:a16="http://schemas.microsoft.com/office/drawing/2014/main" id="{180E88E2-1844-3726-7B3D-98B6C2C721B0}"/>
              </a:ext>
            </a:extLst>
          </p:cNvPr>
          <p:cNvSpPr txBox="1"/>
          <p:nvPr/>
        </p:nvSpPr>
        <p:spPr>
          <a:xfrm>
            <a:off x="2567010" y="5823964"/>
            <a:ext cx="3929605" cy="523220"/>
          </a:xfrm>
          <a:prstGeom prst="rect">
            <a:avLst/>
          </a:prstGeom>
          <a:noFill/>
        </p:spPr>
        <p:txBody>
          <a:bodyPr wrap="square" rtlCol="0">
            <a:spAutoFit/>
          </a:bodyPr>
          <a:lstStyle/>
          <a:p>
            <a:r>
              <a:rPr lang="en-US" sz="2800" b="1" u="sng" dirty="0">
                <a:solidFill>
                  <a:schemeClr val="bg1"/>
                </a:solidFill>
              </a:rPr>
              <a:t>952rohit@gmail.com</a:t>
            </a:r>
            <a:endParaRPr lang="en-IN" sz="2800" b="1" u="sng" dirty="0">
              <a:solidFill>
                <a:schemeClr val="bg1"/>
              </a:solidFill>
            </a:endParaRPr>
          </a:p>
        </p:txBody>
      </p:sp>
      <p:pic>
        <p:nvPicPr>
          <p:cNvPr id="2058" name="Picture 10" descr="Gmail Logo Icon (2024) - Free Download PNG, SVG, AI">
            <a:extLst>
              <a:ext uri="{FF2B5EF4-FFF2-40B4-BE49-F238E27FC236}">
                <a16:creationId xmlns:a16="http://schemas.microsoft.com/office/drawing/2014/main" id="{C26206D2-E1EC-753D-76A6-246382B65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5992" y="5891216"/>
            <a:ext cx="520820" cy="38871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A4BC33F1-6F7F-BA01-22C0-B79FD94FE0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2859" y="6352128"/>
            <a:ext cx="727085" cy="7270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838616-3AB6-F2C2-2BBE-55D775159480}"/>
              </a:ext>
            </a:extLst>
          </p:cNvPr>
          <p:cNvSpPr txBox="1"/>
          <p:nvPr/>
        </p:nvSpPr>
        <p:spPr>
          <a:xfrm>
            <a:off x="2567010" y="6454060"/>
            <a:ext cx="3929605" cy="523220"/>
          </a:xfrm>
          <a:prstGeom prst="rect">
            <a:avLst/>
          </a:prstGeom>
          <a:noFill/>
        </p:spPr>
        <p:txBody>
          <a:bodyPr wrap="square" rtlCol="0">
            <a:spAutoFit/>
          </a:bodyPr>
          <a:lstStyle/>
          <a:p>
            <a:r>
              <a:rPr lang="en-US" sz="2800" b="1" u="sng" dirty="0">
                <a:solidFill>
                  <a:schemeClr val="bg1"/>
                </a:solidFill>
              </a:rPr>
              <a:t>8700025053</a:t>
            </a:r>
            <a:endParaRPr lang="en-IN" sz="2800" b="1" u="sng" dirty="0">
              <a:solidFill>
                <a:schemeClr val="bg1"/>
              </a:solidFill>
            </a:endParaRPr>
          </a:p>
        </p:txBody>
      </p:sp>
      <p:sp>
        <p:nvSpPr>
          <p:cNvPr id="9" name="TextBox 8">
            <a:extLst>
              <a:ext uri="{FF2B5EF4-FFF2-40B4-BE49-F238E27FC236}">
                <a16:creationId xmlns:a16="http://schemas.microsoft.com/office/drawing/2014/main" id="{E4EA51B8-DCEF-6BFD-6F0E-3AC94C17DC48}"/>
              </a:ext>
            </a:extLst>
          </p:cNvPr>
          <p:cNvSpPr txBox="1"/>
          <p:nvPr/>
        </p:nvSpPr>
        <p:spPr>
          <a:xfrm>
            <a:off x="488805" y="7364927"/>
            <a:ext cx="6041985" cy="646331"/>
          </a:xfrm>
          <a:prstGeom prst="rect">
            <a:avLst/>
          </a:prstGeom>
          <a:noFill/>
        </p:spPr>
        <p:txBody>
          <a:bodyPr wrap="square" rtlCol="0">
            <a:spAutoFit/>
          </a:bodyPr>
          <a:lstStyle/>
          <a:p>
            <a:pPr algn="ctr"/>
            <a:r>
              <a:rPr lang="en-US" dirty="0">
                <a:solidFill>
                  <a:schemeClr val="bg1">
                    <a:lumMod val="95000"/>
                  </a:schemeClr>
                </a:solidFill>
              </a:rPr>
              <a:t>I would like to extend my special thanks to my mentor,</a:t>
            </a:r>
          </a:p>
          <a:p>
            <a:pPr algn="ctr"/>
            <a:r>
              <a:rPr lang="en-US" b="1" dirty="0">
                <a:solidFill>
                  <a:schemeClr val="bg1">
                    <a:lumMod val="95000"/>
                  </a:schemeClr>
                </a:solidFill>
              </a:rPr>
              <a:t> </a:t>
            </a:r>
            <a:r>
              <a:rPr lang="en-US" b="1" u="sng" dirty="0">
                <a:solidFill>
                  <a:schemeClr val="bg1">
                    <a:lumMod val="95000"/>
                  </a:schemeClr>
                </a:solidFill>
              </a:rPr>
              <a:t>Parth Verma</a:t>
            </a:r>
            <a:r>
              <a:rPr lang="en-US" dirty="0">
                <a:solidFill>
                  <a:schemeClr val="bg1">
                    <a:lumMod val="95000"/>
                  </a:schemeClr>
                </a:solidFill>
              </a:rPr>
              <a:t>, for his invaluable support and guidance.</a:t>
            </a:r>
            <a:endParaRPr lang="en-IN" dirty="0">
              <a:solidFill>
                <a:schemeClr val="bg1">
                  <a:lumMod val="95000"/>
                </a:schemeClr>
              </a:solidFill>
            </a:endParaRPr>
          </a:p>
        </p:txBody>
      </p:sp>
      <p:sp>
        <p:nvSpPr>
          <p:cNvPr id="10" name="TextBox 9">
            <a:extLst>
              <a:ext uri="{FF2B5EF4-FFF2-40B4-BE49-F238E27FC236}">
                <a16:creationId xmlns:a16="http://schemas.microsoft.com/office/drawing/2014/main" id="{9A129CF6-D499-A930-822F-6B7EE888976D}"/>
              </a:ext>
            </a:extLst>
          </p:cNvPr>
          <p:cNvSpPr txBox="1"/>
          <p:nvPr/>
        </p:nvSpPr>
        <p:spPr>
          <a:xfrm>
            <a:off x="1663536" y="2089580"/>
            <a:ext cx="3530927" cy="646331"/>
          </a:xfrm>
          <a:prstGeom prst="rect">
            <a:avLst/>
          </a:prstGeom>
          <a:noFill/>
        </p:spPr>
        <p:txBody>
          <a:bodyPr wrap="square" rtlCol="0">
            <a:spAutoFit/>
          </a:bodyPr>
          <a:lstStyle/>
          <a:p>
            <a:pPr algn="ctr"/>
            <a:r>
              <a:rPr lang="en-US" sz="3600" b="1" dirty="0">
                <a:solidFill>
                  <a:schemeClr val="bg1"/>
                </a:solidFill>
              </a:rPr>
              <a:t>Author</a:t>
            </a:r>
            <a:endParaRPr lang="en-IN" sz="3600" b="1" dirty="0">
              <a:solidFill>
                <a:schemeClr val="bg1"/>
              </a:solidFill>
            </a:endParaRPr>
          </a:p>
        </p:txBody>
      </p:sp>
      <p:pic>
        <p:nvPicPr>
          <p:cNvPr id="7" name="Picture 6" descr="A person in a suit&#10;&#10;Description automatically generated">
            <a:extLst>
              <a:ext uri="{FF2B5EF4-FFF2-40B4-BE49-F238E27FC236}">
                <a16:creationId xmlns:a16="http://schemas.microsoft.com/office/drawing/2014/main" id="{F3E0CB56-8B1C-FBD8-60FC-323CF7E027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8682" y="2830515"/>
            <a:ext cx="2100634" cy="2085073"/>
          </a:xfrm>
          <a:prstGeom prst="ellipse">
            <a:avLst/>
          </a:prstGeom>
          <a:ln w="63500" cap="rnd">
            <a:solidFill>
              <a:srgbClr val="9309DA"/>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9929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latin typeface="Times New Roman" panose="02020603050405020304" pitchFamily="18" charset="0"/>
                <a:cs typeface="Times New Roman" panose="02020603050405020304" pitchFamily="18" charset="0"/>
              </a:rPr>
              <a:pPr/>
              <a:t>4</a:t>
            </a:fld>
            <a:endParaRPr lang="en-IN"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877BE85-E633-3A7D-8ED2-6FFBF4D26DFB}"/>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F23A4C36-6313-B927-1045-CE028D5A6890}"/>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graphicFrame>
        <p:nvGraphicFramePr>
          <p:cNvPr id="19" name="Chart 18">
            <a:extLst>
              <a:ext uri="{FF2B5EF4-FFF2-40B4-BE49-F238E27FC236}">
                <a16:creationId xmlns:a16="http://schemas.microsoft.com/office/drawing/2014/main" id="{AFBD6D68-8B7B-E85B-CCCA-61EA9885BADD}"/>
              </a:ext>
            </a:extLst>
          </p:cNvPr>
          <p:cNvGraphicFramePr>
            <a:graphicFrameLocks/>
          </p:cNvGraphicFramePr>
          <p:nvPr>
            <p:extLst>
              <p:ext uri="{D42A27DB-BD31-4B8C-83A1-F6EECF244321}">
                <p14:modId xmlns:p14="http://schemas.microsoft.com/office/powerpoint/2010/main" val="2122890408"/>
              </p:ext>
            </p:extLst>
          </p:nvPr>
        </p:nvGraphicFramePr>
        <p:xfrm>
          <a:off x="3139440" y="878057"/>
          <a:ext cx="3825240" cy="39518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a:extLst>
              <a:ext uri="{FF2B5EF4-FFF2-40B4-BE49-F238E27FC236}">
                <a16:creationId xmlns:a16="http://schemas.microsoft.com/office/drawing/2014/main" id="{BF107F3C-590C-5291-0EC3-277CB7B8C0B2}"/>
              </a:ext>
            </a:extLst>
          </p:cNvPr>
          <p:cNvGraphicFramePr>
            <a:graphicFrameLocks/>
          </p:cNvGraphicFramePr>
          <p:nvPr>
            <p:extLst>
              <p:ext uri="{D42A27DB-BD31-4B8C-83A1-F6EECF244321}">
                <p14:modId xmlns:p14="http://schemas.microsoft.com/office/powerpoint/2010/main" val="859841587"/>
              </p:ext>
            </p:extLst>
          </p:nvPr>
        </p:nvGraphicFramePr>
        <p:xfrm>
          <a:off x="48894" y="4851242"/>
          <a:ext cx="3410586" cy="2577562"/>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4BEAB541-A6CD-8FB4-5045-C7A736B0A716}"/>
              </a:ext>
            </a:extLst>
          </p:cNvPr>
          <p:cNvSpPr txBox="1"/>
          <p:nvPr/>
        </p:nvSpPr>
        <p:spPr>
          <a:xfrm>
            <a:off x="3429000" y="4722167"/>
            <a:ext cx="210312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IMF, WEO </a:t>
            </a:r>
          </a:p>
        </p:txBody>
      </p:sp>
      <p:sp>
        <p:nvSpPr>
          <p:cNvPr id="22" name="TextBox 21">
            <a:extLst>
              <a:ext uri="{FF2B5EF4-FFF2-40B4-BE49-F238E27FC236}">
                <a16:creationId xmlns:a16="http://schemas.microsoft.com/office/drawing/2014/main" id="{98EC5969-9031-65D2-DFAB-CCAFFB8FC7F8}"/>
              </a:ext>
            </a:extLst>
          </p:cNvPr>
          <p:cNvSpPr txBox="1"/>
          <p:nvPr/>
        </p:nvSpPr>
        <p:spPr>
          <a:xfrm>
            <a:off x="-4446" y="7258467"/>
            <a:ext cx="1657986"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IMF,  Worldometers </a:t>
            </a:r>
          </a:p>
        </p:txBody>
      </p:sp>
      <p:graphicFrame>
        <p:nvGraphicFramePr>
          <p:cNvPr id="24" name="Chart 23">
            <a:extLst>
              <a:ext uri="{FF2B5EF4-FFF2-40B4-BE49-F238E27FC236}">
                <a16:creationId xmlns:a16="http://schemas.microsoft.com/office/drawing/2014/main" id="{30140215-B832-9BE6-055B-BEFC25E47A06}"/>
              </a:ext>
            </a:extLst>
          </p:cNvPr>
          <p:cNvGraphicFramePr>
            <a:graphicFrameLocks/>
          </p:cNvGraphicFramePr>
          <p:nvPr>
            <p:extLst>
              <p:ext uri="{D42A27DB-BD31-4B8C-83A1-F6EECF244321}">
                <p14:modId xmlns:p14="http://schemas.microsoft.com/office/powerpoint/2010/main" val="2774392083"/>
              </p:ext>
            </p:extLst>
          </p:nvPr>
        </p:nvGraphicFramePr>
        <p:xfrm>
          <a:off x="18414" y="7521426"/>
          <a:ext cx="3441066" cy="2293619"/>
        </p:xfrm>
        <a:graphic>
          <a:graphicData uri="http://schemas.openxmlformats.org/drawingml/2006/chart">
            <c:chart xmlns:c="http://schemas.openxmlformats.org/drawingml/2006/chart" xmlns:r="http://schemas.openxmlformats.org/officeDocument/2006/relationships" r:id="rId4"/>
          </a:graphicData>
        </a:graphic>
      </p:graphicFrame>
      <p:sp>
        <p:nvSpPr>
          <p:cNvPr id="25" name="TextBox 24">
            <a:extLst>
              <a:ext uri="{FF2B5EF4-FFF2-40B4-BE49-F238E27FC236}">
                <a16:creationId xmlns:a16="http://schemas.microsoft.com/office/drawing/2014/main" id="{2875795A-EAE9-D73A-8554-372140B01ECD}"/>
              </a:ext>
            </a:extLst>
          </p:cNvPr>
          <p:cNvSpPr txBox="1"/>
          <p:nvPr/>
        </p:nvSpPr>
        <p:spPr>
          <a:xfrm>
            <a:off x="-4446" y="9676430"/>
            <a:ext cx="2029779"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IMF,  Investing.com, livemint </a:t>
            </a:r>
          </a:p>
        </p:txBody>
      </p:sp>
      <p:sp>
        <p:nvSpPr>
          <p:cNvPr id="26" name="TextBox 25">
            <a:extLst>
              <a:ext uri="{FF2B5EF4-FFF2-40B4-BE49-F238E27FC236}">
                <a16:creationId xmlns:a16="http://schemas.microsoft.com/office/drawing/2014/main" id="{6E4D99F1-85B2-E6EC-03BA-CD3D60EB67B2}"/>
              </a:ext>
            </a:extLst>
          </p:cNvPr>
          <p:cNvSpPr txBox="1"/>
          <p:nvPr/>
        </p:nvSpPr>
        <p:spPr>
          <a:xfrm>
            <a:off x="1653540" y="7795119"/>
            <a:ext cx="1347471"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Acc. to CY, not as FY QTR</a:t>
            </a:r>
          </a:p>
        </p:txBody>
      </p:sp>
      <p:sp>
        <p:nvSpPr>
          <p:cNvPr id="8" name="Parallelogram 21">
            <a:extLst>
              <a:ext uri="{FF2B5EF4-FFF2-40B4-BE49-F238E27FC236}">
                <a16:creationId xmlns:a16="http://schemas.microsoft.com/office/drawing/2014/main" id="{4D2DD7FA-2485-5105-2DED-8B5F6F1F54D8}"/>
              </a:ext>
            </a:extLst>
          </p:cNvPr>
          <p:cNvSpPr/>
          <p:nvPr/>
        </p:nvSpPr>
        <p:spPr>
          <a:xfrm>
            <a:off x="0" y="955762"/>
            <a:ext cx="2705100" cy="338554"/>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E1F95CF-602D-1101-6632-7323139DC5CC}"/>
              </a:ext>
            </a:extLst>
          </p:cNvPr>
          <p:cNvSpPr txBox="1"/>
          <p:nvPr/>
        </p:nvSpPr>
        <p:spPr>
          <a:xfrm>
            <a:off x="23971" y="954657"/>
            <a:ext cx="1862773"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Global Economy</a:t>
            </a:r>
          </a:p>
        </p:txBody>
      </p:sp>
      <p:sp>
        <p:nvSpPr>
          <p:cNvPr id="9" name="Parallelogram 21">
            <a:extLst>
              <a:ext uri="{FF2B5EF4-FFF2-40B4-BE49-F238E27FC236}">
                <a16:creationId xmlns:a16="http://schemas.microsoft.com/office/drawing/2014/main" id="{E849D9EB-D8A4-9A41-17AC-11A8EB005E9B}"/>
              </a:ext>
            </a:extLst>
          </p:cNvPr>
          <p:cNvSpPr/>
          <p:nvPr/>
        </p:nvSpPr>
        <p:spPr>
          <a:xfrm rot="10800000">
            <a:off x="4152900" y="4989513"/>
            <a:ext cx="2705100" cy="338554"/>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D7FBD26-E9CB-3BDA-785A-5B0268BEADB5}"/>
              </a:ext>
            </a:extLst>
          </p:cNvPr>
          <p:cNvSpPr txBox="1"/>
          <p:nvPr/>
        </p:nvSpPr>
        <p:spPr>
          <a:xfrm>
            <a:off x="4901247" y="4985217"/>
            <a:ext cx="1862773"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Indian Economy</a:t>
            </a:r>
          </a:p>
        </p:txBody>
      </p:sp>
      <p:sp>
        <p:nvSpPr>
          <p:cNvPr id="12" name="TextBox 11">
            <a:extLst>
              <a:ext uri="{FF2B5EF4-FFF2-40B4-BE49-F238E27FC236}">
                <a16:creationId xmlns:a16="http://schemas.microsoft.com/office/drawing/2014/main" id="{A2C0F0B9-BCBB-6AD6-D222-D222BE607E5C}"/>
              </a:ext>
            </a:extLst>
          </p:cNvPr>
          <p:cNvSpPr txBox="1"/>
          <p:nvPr/>
        </p:nvSpPr>
        <p:spPr>
          <a:xfrm>
            <a:off x="0" y="1313660"/>
            <a:ext cx="3429000" cy="3600986"/>
          </a:xfrm>
          <a:prstGeom prst="rect">
            <a:avLst/>
          </a:prstGeom>
          <a:noFill/>
        </p:spPr>
        <p:txBody>
          <a:bodyPr wrap="square" rtlCol="0">
            <a:spAutoFit/>
          </a:bodyPr>
          <a:lstStyle/>
          <a:p>
            <a:r>
              <a:rPr lang="en-US" sz="950" dirty="0">
                <a:latin typeface="Times New Roman" panose="02020603050405020304" pitchFamily="18" charset="0"/>
                <a:cs typeface="Times New Roman" panose="02020603050405020304" pitchFamily="18" charset="0"/>
              </a:rPr>
              <a:t>Globally, the economies witnessed skyrocketing growth after Covid-19 recovery. The world GDP increased by 6.1% in 2021, which was the highest ever in history due to a sudden spike in demand for goods and services in the economy post-Covid. Further, in February 2022, Russia invaded Ukraine, and the geopolitical tension arose, which affected the economy adversely. It caused disruption in the supply chain, inflation, and financial sector turmoil, which exposed snowball and cascading effects in the whole economy. As a result, central banks increased the interest rates to control inflation. According to the IMF, compared to CY21, countries posted a slower growth rate in the economy in CY22. The world output increased by 3.4% after a robust performance recorded in CY21. </a:t>
            </a:r>
          </a:p>
          <a:p>
            <a:r>
              <a:rPr lang="en-US" sz="950" dirty="0">
                <a:latin typeface="Times New Roman" panose="02020603050405020304" pitchFamily="18" charset="0"/>
                <a:cs typeface="Times New Roman" panose="02020603050405020304" pitchFamily="18" charset="0"/>
              </a:rPr>
              <a:t>Advanced economies (US, Euro Area, Japan) experienced lower GDP growth than the world, which was 2.7%, with the US managing only 2.1% in CY22 against 5.6% in CY21, while the Euro Area showed better growth than the US, at 3.5% in CY22 compared to 5.3% in CY21. The lowest growth among all advanced economies was recorded by Japan, as it grew by only 1.1% in CY22 compared to 1.6% in CY21. Emerging economies (India, China, UK) grew at a higher rate of 4.0% in CY22 compared to advanced economies. It was 7.3% in CY21. China still has not been able to get rid of the Covid-19 impact as its growth slowed down to 3.0%.</a:t>
            </a:r>
            <a:endParaRPr lang="en-IN" sz="95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93A2D6C-4AB4-0DCB-35CB-0240EC4D5B3D}"/>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477E803-0C9F-E7DD-49B8-1B14C3816CF5}"/>
              </a:ext>
            </a:extLst>
          </p:cNvPr>
          <p:cNvSpPr txBox="1"/>
          <p:nvPr/>
        </p:nvSpPr>
        <p:spPr>
          <a:xfrm>
            <a:off x="3401696" y="9676430"/>
            <a:ext cx="3454400" cy="200055"/>
          </a:xfrm>
          <a:prstGeom prst="rect">
            <a:avLst/>
          </a:prstGeom>
          <a:noFill/>
        </p:spPr>
        <p:txBody>
          <a:bodyPr wrap="square" rtlCol="0">
            <a:spAutoFit/>
          </a:bodyPr>
          <a:lstStyle/>
          <a:p>
            <a:r>
              <a:rPr lang="en-IN" sz="700" i="1" dirty="0">
                <a:latin typeface="Times New Roman" panose="02020603050405020304" pitchFamily="18" charset="0"/>
                <a:cs typeface="Times New Roman" panose="02020603050405020304" pitchFamily="18" charset="0"/>
              </a:rPr>
              <a:t>Source: IMF, WEO, Apollo Tyres Annual Report FY23, Peers Annual Report FY23 </a:t>
            </a:r>
          </a:p>
        </p:txBody>
      </p:sp>
      <p:pic>
        <p:nvPicPr>
          <p:cNvPr id="1027" name="Picture 3">
            <a:extLst>
              <a:ext uri="{FF2B5EF4-FFF2-40B4-BE49-F238E27FC236}">
                <a16:creationId xmlns:a16="http://schemas.microsoft.com/office/drawing/2014/main" id="{D6FF6B83-85E8-E680-90C8-2D4C45042D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28" name="Picture 2" descr="Apollo Tyres - Wikipedia">
            <a:extLst>
              <a:ext uri="{FF2B5EF4-FFF2-40B4-BE49-F238E27FC236}">
                <a16:creationId xmlns:a16="http://schemas.microsoft.com/office/drawing/2014/main" id="{0C7E8A88-0133-1DA0-2035-63EDDE7C2A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D92F91C-F40D-C355-9BFB-19FE0EB96DF8}"/>
              </a:ext>
            </a:extLst>
          </p:cNvPr>
          <p:cNvSpPr txBox="1"/>
          <p:nvPr/>
        </p:nvSpPr>
        <p:spPr>
          <a:xfrm>
            <a:off x="3508374" y="5331691"/>
            <a:ext cx="3348674" cy="4331955"/>
          </a:xfrm>
          <a:prstGeom prst="rect">
            <a:avLst/>
          </a:prstGeom>
          <a:noFill/>
        </p:spPr>
        <p:txBody>
          <a:bodyPr wrap="square" rtlCol="0">
            <a:spAutoFit/>
          </a:bodyPr>
          <a:lstStyle/>
          <a:p>
            <a:r>
              <a:rPr lang="en-US" sz="950" dirty="0">
                <a:latin typeface="Times New Roman" panose="02020603050405020304" pitchFamily="18" charset="0"/>
                <a:cs typeface="Times New Roman" panose="02020603050405020304" pitchFamily="18" charset="0"/>
              </a:rPr>
              <a:t>India persisted in its position and has emerged as one of the fastest-growing economies in the world compared to other economies, despite the consequences of the pandemic and geopolitical tensions arising from the Russia-Ukraine war. It became the fifth-largest economy, surpassing the UK. It recorded a GDP growth rate of 6.8% in CY22 compared to 9.1% in CY21, a far more ameliorated growth in relation to other economies. India recorded an overall GDP of $3.5 trillion in FY23. It has grown at a CAGR of 13.08% in nominal rupees term over 32 years. And now, India is aiming to become a $10 trillion economy by the end of FY2030. To achieve this growth, it has to grow at a CAGR of 16.2%. Of course, the number is not imaginary; the Indian government is engaged in deploying huge capital expenditure on infrastructures and technologies with massive R&amp;D. In the midst of headwinds, the Indian government is doing whatever it takes. It has implemented multiple initiatives to support companies, such as PLI (Production Linked Incentives), National Logistic Reforms, digitization, and conducive domestic environment policies. It also assumed the G20 Presidency, which highlighted the global spotlight on India. India has outperformed the global growth rate. In CY23, the growth rate is 7.8%, and for CY24 and CY25, the growth rate is projected at 6.8% and 6.5%, respectively.</a:t>
            </a:r>
          </a:p>
          <a:p>
            <a:r>
              <a:rPr lang="en-US" sz="950" dirty="0">
                <a:latin typeface="Times New Roman" panose="02020603050405020304" pitchFamily="18" charset="0"/>
                <a:cs typeface="Times New Roman" panose="02020603050405020304" pitchFamily="18" charset="0"/>
              </a:rPr>
              <a:t>For Quarter (QTR) 4 2023, the actual GDP growth rate is 8.4% </a:t>
            </a:r>
            <a:r>
              <a:rPr lang="en-US" sz="950" i="1" dirty="0">
                <a:latin typeface="Times New Roman" panose="02020603050405020304" pitchFamily="18" charset="0"/>
                <a:cs typeface="Times New Roman" panose="02020603050405020304" pitchFamily="18" charset="0"/>
              </a:rPr>
              <a:t>(increased by 0.8%)</a:t>
            </a:r>
            <a:r>
              <a:rPr lang="en-US" sz="950" dirty="0">
                <a:latin typeface="Times New Roman" panose="02020603050405020304" pitchFamily="18" charset="0"/>
                <a:cs typeface="Times New Roman" panose="02020603050405020304" pitchFamily="18" charset="0"/>
              </a:rPr>
              <a:t>, which beat the projected GDP growth of 6.6%. In QTR3 2023, the growth rate was 7.6%, which also beat the projection of 6.8%. For QTR1 2024, the projection is 6.9%, and the actual figure will be available soon.</a:t>
            </a:r>
          </a:p>
        </p:txBody>
      </p:sp>
    </p:spTree>
    <p:extLst>
      <p:ext uri="{BB962C8B-B14F-4D97-AF65-F5344CB8AC3E}">
        <p14:creationId xmlns:p14="http://schemas.microsoft.com/office/powerpoint/2010/main" val="2374051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latin typeface="Times New Roman" panose="02020603050405020304" pitchFamily="18" charset="0"/>
                <a:cs typeface="Times New Roman" panose="02020603050405020304" pitchFamily="18" charset="0"/>
              </a:rPr>
              <a:pPr/>
              <a:t>5</a:t>
            </a:fld>
            <a:endParaRPr lang="en-IN"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hart 19">
            <a:extLst>
              <a:ext uri="{FF2B5EF4-FFF2-40B4-BE49-F238E27FC236}">
                <a16:creationId xmlns:a16="http://schemas.microsoft.com/office/drawing/2014/main" id="{562C44DB-B12B-4175-A6B7-B995A409DDC2}"/>
              </a:ext>
            </a:extLst>
          </p:cNvPr>
          <p:cNvGraphicFramePr>
            <a:graphicFrameLocks/>
          </p:cNvGraphicFramePr>
          <p:nvPr>
            <p:extLst>
              <p:ext uri="{D42A27DB-BD31-4B8C-83A1-F6EECF244321}">
                <p14:modId xmlns:p14="http://schemas.microsoft.com/office/powerpoint/2010/main" val="3467912016"/>
              </p:ext>
            </p:extLst>
          </p:nvPr>
        </p:nvGraphicFramePr>
        <p:xfrm>
          <a:off x="3461932" y="896897"/>
          <a:ext cx="3396068" cy="2132940"/>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3">
            <a:extLst>
              <a:ext uri="{FF2B5EF4-FFF2-40B4-BE49-F238E27FC236}">
                <a16:creationId xmlns:a16="http://schemas.microsoft.com/office/drawing/2014/main" id="{17DB10AF-6BCD-4A74-B0D5-D186A54005CF}"/>
              </a:ext>
            </a:extLst>
          </p:cNvPr>
          <p:cNvSpPr txBox="1"/>
          <p:nvPr/>
        </p:nvSpPr>
        <p:spPr>
          <a:xfrm>
            <a:off x="3855459" y="1539463"/>
            <a:ext cx="397505" cy="137055"/>
          </a:xfrm>
          <a:prstGeom prst="rect">
            <a:avLst/>
          </a:prstGeom>
          <a:solidFill>
            <a:srgbClr val="F9EBF7"/>
          </a:solidFill>
          <a:ln w="9525" cmpd="sng">
            <a:solidFill>
              <a:srgbClr val="F9EBF7"/>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800" dirty="0">
                <a:latin typeface="Times New Roman" panose="02020603050405020304" pitchFamily="18" charset="0"/>
                <a:ea typeface="Calibri" panose="020F0502020204030204" pitchFamily="34" charset="0"/>
                <a:cs typeface="Times New Roman" panose="02020603050405020304" pitchFamily="18" charset="0"/>
              </a:rPr>
              <a:t>83.2</a:t>
            </a:r>
          </a:p>
        </p:txBody>
      </p:sp>
      <p:sp>
        <p:nvSpPr>
          <p:cNvPr id="22" name="TextBox 4">
            <a:extLst>
              <a:ext uri="{FF2B5EF4-FFF2-40B4-BE49-F238E27FC236}">
                <a16:creationId xmlns:a16="http://schemas.microsoft.com/office/drawing/2014/main" id="{7B7B416F-C559-4E03-B3F1-06478FE9C065}"/>
              </a:ext>
            </a:extLst>
          </p:cNvPr>
          <p:cNvSpPr txBox="1"/>
          <p:nvPr/>
        </p:nvSpPr>
        <p:spPr>
          <a:xfrm>
            <a:off x="6268857" y="1432432"/>
            <a:ext cx="397505" cy="45719"/>
          </a:xfrm>
          <a:prstGeom prst="rect">
            <a:avLst/>
          </a:prstGeom>
          <a:solidFill>
            <a:srgbClr val="F9EBF7"/>
          </a:solidFill>
          <a:ln w="9525" cmpd="sng">
            <a:solidFill>
              <a:srgbClr val="F9EBF7"/>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800" dirty="0">
                <a:latin typeface="Times New Roman" panose="02020603050405020304" pitchFamily="18" charset="0"/>
                <a:ea typeface="Calibri" panose="020F0502020204030204" pitchFamily="34" charset="0"/>
                <a:cs typeface="Times New Roman" panose="02020603050405020304" pitchFamily="18" charset="0"/>
              </a:rPr>
              <a:t>93.9</a:t>
            </a:r>
          </a:p>
        </p:txBody>
      </p:sp>
      <p:sp>
        <p:nvSpPr>
          <p:cNvPr id="23" name="TextBox 6">
            <a:extLst>
              <a:ext uri="{FF2B5EF4-FFF2-40B4-BE49-F238E27FC236}">
                <a16:creationId xmlns:a16="http://schemas.microsoft.com/office/drawing/2014/main" id="{426AD3F7-3D08-43EB-8AC0-47822F061C0F}"/>
              </a:ext>
            </a:extLst>
          </p:cNvPr>
          <p:cNvSpPr txBox="1"/>
          <p:nvPr/>
        </p:nvSpPr>
        <p:spPr>
          <a:xfrm>
            <a:off x="5292721" y="1464366"/>
            <a:ext cx="397505" cy="122229"/>
          </a:xfrm>
          <a:prstGeom prst="rect">
            <a:avLst/>
          </a:prstGeom>
          <a:solidFill>
            <a:srgbClr val="F9EBF7"/>
          </a:solidFill>
          <a:ln w="9525" cmpd="sng">
            <a:solidFill>
              <a:srgbClr val="F9EBF7"/>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800" dirty="0">
                <a:latin typeface="Times New Roman" panose="02020603050405020304" pitchFamily="18" charset="0"/>
                <a:ea typeface="Calibri" panose="020F0502020204030204" pitchFamily="34" charset="0"/>
                <a:cs typeface="Times New Roman" panose="02020603050405020304" pitchFamily="18" charset="0"/>
              </a:rPr>
              <a:t>88.5</a:t>
            </a:r>
          </a:p>
        </p:txBody>
      </p:sp>
      <p:sp>
        <p:nvSpPr>
          <p:cNvPr id="24" name="TextBox 7">
            <a:extLst>
              <a:ext uri="{FF2B5EF4-FFF2-40B4-BE49-F238E27FC236}">
                <a16:creationId xmlns:a16="http://schemas.microsoft.com/office/drawing/2014/main" id="{4A802D4E-88FB-496C-BEDE-E79AE2FBB5CB}"/>
              </a:ext>
            </a:extLst>
          </p:cNvPr>
          <p:cNvSpPr txBox="1"/>
          <p:nvPr/>
        </p:nvSpPr>
        <p:spPr>
          <a:xfrm>
            <a:off x="4805451" y="1506716"/>
            <a:ext cx="397505" cy="122230"/>
          </a:xfrm>
          <a:prstGeom prst="rect">
            <a:avLst/>
          </a:prstGeom>
          <a:solidFill>
            <a:srgbClr val="F9EBF7"/>
          </a:solidFill>
          <a:ln w="9525" cmpd="sng">
            <a:solidFill>
              <a:srgbClr val="F9EBF7"/>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800" dirty="0">
                <a:latin typeface="Times New Roman" panose="02020603050405020304" pitchFamily="18" charset="0"/>
                <a:ea typeface="Calibri" panose="020F0502020204030204" pitchFamily="34" charset="0"/>
                <a:cs typeface="Times New Roman" panose="02020603050405020304" pitchFamily="18" charset="0"/>
              </a:rPr>
              <a:t>85.4</a:t>
            </a:r>
          </a:p>
        </p:txBody>
      </p:sp>
      <p:sp>
        <p:nvSpPr>
          <p:cNvPr id="25" name="TextBox 8">
            <a:extLst>
              <a:ext uri="{FF2B5EF4-FFF2-40B4-BE49-F238E27FC236}">
                <a16:creationId xmlns:a16="http://schemas.microsoft.com/office/drawing/2014/main" id="{15D3731C-207F-4A4A-A4D8-7897F43F25EE}"/>
              </a:ext>
            </a:extLst>
          </p:cNvPr>
          <p:cNvSpPr txBox="1"/>
          <p:nvPr/>
        </p:nvSpPr>
        <p:spPr>
          <a:xfrm>
            <a:off x="4331640" y="1549847"/>
            <a:ext cx="397505" cy="116285"/>
          </a:xfrm>
          <a:prstGeom prst="rect">
            <a:avLst/>
          </a:prstGeom>
          <a:solidFill>
            <a:srgbClr val="F9EBF7"/>
          </a:solidFill>
          <a:ln w="9525" cmpd="sng">
            <a:solidFill>
              <a:srgbClr val="F9EBF7"/>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800" dirty="0">
                <a:latin typeface="Times New Roman" panose="02020603050405020304" pitchFamily="18" charset="0"/>
                <a:ea typeface="Calibri" panose="020F0502020204030204" pitchFamily="34" charset="0"/>
                <a:cs typeface="Times New Roman" panose="02020603050405020304" pitchFamily="18" charset="0"/>
              </a:rPr>
              <a:t>81.3</a:t>
            </a:r>
          </a:p>
        </p:txBody>
      </p:sp>
      <p:sp>
        <p:nvSpPr>
          <p:cNvPr id="26" name="TextBox 9">
            <a:extLst>
              <a:ext uri="{FF2B5EF4-FFF2-40B4-BE49-F238E27FC236}">
                <a16:creationId xmlns:a16="http://schemas.microsoft.com/office/drawing/2014/main" id="{565C1D9E-81DC-4CF7-B94F-E9AB46361144}"/>
              </a:ext>
            </a:extLst>
          </p:cNvPr>
          <p:cNvSpPr txBox="1"/>
          <p:nvPr/>
        </p:nvSpPr>
        <p:spPr>
          <a:xfrm>
            <a:off x="5781587" y="1429723"/>
            <a:ext cx="397505" cy="153985"/>
          </a:xfrm>
          <a:prstGeom prst="rect">
            <a:avLst/>
          </a:prstGeom>
          <a:solidFill>
            <a:srgbClr val="F9EBF7"/>
          </a:solidFill>
          <a:ln w="9525" cmpd="sng">
            <a:solidFill>
              <a:srgbClr val="F9EBF7"/>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IN" sz="800" dirty="0">
                <a:latin typeface="Times New Roman" panose="02020603050405020304" pitchFamily="18" charset="0"/>
                <a:ea typeface="Calibri" panose="020F0502020204030204" pitchFamily="34" charset="0"/>
                <a:cs typeface="Times New Roman" panose="02020603050405020304" pitchFamily="18" charset="0"/>
              </a:rPr>
              <a:t>91.3</a:t>
            </a:r>
          </a:p>
        </p:txBody>
      </p:sp>
      <p:sp>
        <p:nvSpPr>
          <p:cNvPr id="27" name="TextBox 26">
            <a:extLst>
              <a:ext uri="{FF2B5EF4-FFF2-40B4-BE49-F238E27FC236}">
                <a16:creationId xmlns:a16="http://schemas.microsoft.com/office/drawing/2014/main" id="{6A40E484-1978-142E-62B9-AFD6887E32A9}"/>
              </a:ext>
            </a:extLst>
          </p:cNvPr>
          <p:cNvSpPr txBox="1"/>
          <p:nvPr/>
        </p:nvSpPr>
        <p:spPr>
          <a:xfrm>
            <a:off x="3402328" y="3001068"/>
            <a:ext cx="210312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Abiresearch </a:t>
            </a:r>
          </a:p>
        </p:txBody>
      </p:sp>
      <p:sp>
        <p:nvSpPr>
          <p:cNvPr id="29" name="TextBox 28">
            <a:extLst>
              <a:ext uri="{FF2B5EF4-FFF2-40B4-BE49-F238E27FC236}">
                <a16:creationId xmlns:a16="http://schemas.microsoft.com/office/drawing/2014/main" id="{F2298D05-D4B5-41DA-97DB-030FBC2E59F7}"/>
              </a:ext>
            </a:extLst>
          </p:cNvPr>
          <p:cNvSpPr txBox="1"/>
          <p:nvPr/>
        </p:nvSpPr>
        <p:spPr>
          <a:xfrm>
            <a:off x="3429000" y="4774069"/>
            <a:ext cx="210312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ET, Precedence Research</a:t>
            </a:r>
          </a:p>
        </p:txBody>
      </p:sp>
      <p:graphicFrame>
        <p:nvGraphicFramePr>
          <p:cNvPr id="40" name="Chart 39">
            <a:extLst>
              <a:ext uri="{FF2B5EF4-FFF2-40B4-BE49-F238E27FC236}">
                <a16:creationId xmlns:a16="http://schemas.microsoft.com/office/drawing/2014/main" id="{50C80DC2-D0E9-D7F7-9B4B-6F9E099B7F63}"/>
              </a:ext>
            </a:extLst>
          </p:cNvPr>
          <p:cNvGraphicFramePr>
            <a:graphicFrameLocks/>
          </p:cNvGraphicFramePr>
          <p:nvPr>
            <p:extLst>
              <p:ext uri="{D42A27DB-BD31-4B8C-83A1-F6EECF244321}">
                <p14:modId xmlns:p14="http://schemas.microsoft.com/office/powerpoint/2010/main" val="3706363957"/>
              </p:ext>
            </p:extLst>
          </p:nvPr>
        </p:nvGraphicFramePr>
        <p:xfrm>
          <a:off x="3398736" y="3067661"/>
          <a:ext cx="3576811" cy="181820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Chart 40">
            <a:extLst>
              <a:ext uri="{FF2B5EF4-FFF2-40B4-BE49-F238E27FC236}">
                <a16:creationId xmlns:a16="http://schemas.microsoft.com/office/drawing/2014/main" id="{7D94CEBE-AE4B-6495-1651-F765DF9D4034}"/>
              </a:ext>
            </a:extLst>
          </p:cNvPr>
          <p:cNvGraphicFramePr>
            <a:graphicFrameLocks/>
          </p:cNvGraphicFramePr>
          <p:nvPr>
            <p:extLst>
              <p:ext uri="{D42A27DB-BD31-4B8C-83A1-F6EECF244321}">
                <p14:modId xmlns:p14="http://schemas.microsoft.com/office/powerpoint/2010/main" val="3458455334"/>
              </p:ext>
            </p:extLst>
          </p:nvPr>
        </p:nvGraphicFramePr>
        <p:xfrm>
          <a:off x="-142876" y="5020134"/>
          <a:ext cx="3666008" cy="2380473"/>
        </p:xfrm>
        <a:graphic>
          <a:graphicData uri="http://schemas.openxmlformats.org/drawingml/2006/chart">
            <c:chart xmlns:c="http://schemas.openxmlformats.org/drawingml/2006/chart" xmlns:r="http://schemas.openxmlformats.org/officeDocument/2006/relationships" r:id="rId6"/>
          </a:graphicData>
        </a:graphic>
      </p:graphicFrame>
      <p:sp>
        <p:nvSpPr>
          <p:cNvPr id="42" name="TextBox 41">
            <a:extLst>
              <a:ext uri="{FF2B5EF4-FFF2-40B4-BE49-F238E27FC236}">
                <a16:creationId xmlns:a16="http://schemas.microsoft.com/office/drawing/2014/main" id="{ACB5D749-D3E4-4560-7619-6392D745BD29}"/>
              </a:ext>
            </a:extLst>
          </p:cNvPr>
          <p:cNvSpPr txBox="1"/>
          <p:nvPr/>
        </p:nvSpPr>
        <p:spPr>
          <a:xfrm>
            <a:off x="0" y="7292885"/>
            <a:ext cx="210312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Multiple Reports </a:t>
            </a:r>
          </a:p>
        </p:txBody>
      </p:sp>
      <p:graphicFrame>
        <p:nvGraphicFramePr>
          <p:cNvPr id="43" name="Chart 42">
            <a:extLst>
              <a:ext uri="{FF2B5EF4-FFF2-40B4-BE49-F238E27FC236}">
                <a16:creationId xmlns:a16="http://schemas.microsoft.com/office/drawing/2014/main" id="{5B0B5B5B-A2D2-8EDD-0E44-60A7E1D1579B}"/>
              </a:ext>
            </a:extLst>
          </p:cNvPr>
          <p:cNvGraphicFramePr>
            <a:graphicFrameLocks/>
          </p:cNvGraphicFramePr>
          <p:nvPr>
            <p:extLst>
              <p:ext uri="{D42A27DB-BD31-4B8C-83A1-F6EECF244321}">
                <p14:modId xmlns:p14="http://schemas.microsoft.com/office/powerpoint/2010/main" val="2665998427"/>
              </p:ext>
            </p:extLst>
          </p:nvPr>
        </p:nvGraphicFramePr>
        <p:xfrm>
          <a:off x="0" y="7508328"/>
          <a:ext cx="3666008" cy="2232163"/>
        </p:xfrm>
        <a:graphic>
          <a:graphicData uri="http://schemas.openxmlformats.org/drawingml/2006/chart">
            <c:chart xmlns:c="http://schemas.openxmlformats.org/drawingml/2006/chart" xmlns:r="http://schemas.openxmlformats.org/officeDocument/2006/relationships" r:id="rId7"/>
          </a:graphicData>
        </a:graphic>
      </p:graphicFrame>
      <p:sp>
        <p:nvSpPr>
          <p:cNvPr id="44" name="TextBox 43">
            <a:extLst>
              <a:ext uri="{FF2B5EF4-FFF2-40B4-BE49-F238E27FC236}">
                <a16:creationId xmlns:a16="http://schemas.microsoft.com/office/drawing/2014/main" id="{1AD53FA7-0AB2-851E-D54F-D3298DC430C2}"/>
              </a:ext>
            </a:extLst>
          </p:cNvPr>
          <p:cNvSpPr txBox="1"/>
          <p:nvPr/>
        </p:nvSpPr>
        <p:spPr>
          <a:xfrm>
            <a:off x="0" y="9662967"/>
            <a:ext cx="210312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JMK Research &amp; Analytics,</a:t>
            </a:r>
          </a:p>
        </p:txBody>
      </p:sp>
      <p:sp>
        <p:nvSpPr>
          <p:cNvPr id="46" name="Parallelogram 21">
            <a:extLst>
              <a:ext uri="{FF2B5EF4-FFF2-40B4-BE49-F238E27FC236}">
                <a16:creationId xmlns:a16="http://schemas.microsoft.com/office/drawing/2014/main" id="{8D6CA5AB-85D5-2E8E-35DF-0E5A24CD47FD}"/>
              </a:ext>
            </a:extLst>
          </p:cNvPr>
          <p:cNvSpPr/>
          <p:nvPr/>
        </p:nvSpPr>
        <p:spPr>
          <a:xfrm>
            <a:off x="0" y="955762"/>
            <a:ext cx="3396068" cy="338554"/>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7B30B80C-86F8-ADAE-A61B-0B1F1476B3CD}"/>
              </a:ext>
            </a:extLst>
          </p:cNvPr>
          <p:cNvSpPr txBox="1"/>
          <p:nvPr/>
        </p:nvSpPr>
        <p:spPr>
          <a:xfrm>
            <a:off x="23971" y="954657"/>
            <a:ext cx="2963069"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Global Automotive Industry</a:t>
            </a:r>
          </a:p>
        </p:txBody>
      </p:sp>
      <p:sp>
        <p:nvSpPr>
          <p:cNvPr id="48" name="TextBox 47">
            <a:extLst>
              <a:ext uri="{FF2B5EF4-FFF2-40B4-BE49-F238E27FC236}">
                <a16:creationId xmlns:a16="http://schemas.microsoft.com/office/drawing/2014/main" id="{D077D6F5-5F4A-A346-0BD8-A279701960EF}"/>
              </a:ext>
            </a:extLst>
          </p:cNvPr>
          <p:cNvSpPr txBox="1"/>
          <p:nvPr/>
        </p:nvSpPr>
        <p:spPr>
          <a:xfrm>
            <a:off x="-9107" y="1278232"/>
            <a:ext cx="3471039" cy="3893374"/>
          </a:xfrm>
          <a:prstGeom prst="rect">
            <a:avLst/>
          </a:prstGeom>
          <a:noFill/>
        </p:spPr>
        <p:txBody>
          <a:bodyPr wrap="square" rtlCol="0">
            <a:spAutoFit/>
          </a:bodyPr>
          <a:lstStyle/>
          <a:p>
            <a:r>
              <a:rPr lang="en-US" sz="950" dirty="0">
                <a:latin typeface="Times New Roman" panose="02020603050405020304" pitchFamily="18" charset="0"/>
                <a:cs typeface="Times New Roman" panose="02020603050405020304" pitchFamily="18" charset="0"/>
              </a:rPr>
              <a:t>The global automotive industry sales, including passenger and commercial vehicles, showed a dip of 2.3% compared to CY21. The cause of the decline was attributed to a sudden spike in demand for all items post-COVID-19 in CY21. Another crucial reason for this negative growth was the Russia-Ukraine war, which caused a price hike in fuel, leading to inflation. Eastern Europe’s vehicle sales drastically decreased by 59%, while Western Europe saw a marginal dip of 2.4%. This sharp decline in the European market was due to supply chain disruptions and component shortages throughout the year, affecting vehicle availability. The Asia Pacific region wasn’t affected as much, with recorded growth of 2.6%. CY23 saw positive growth of 5% compared to the previous year. The industry is expected to grow at a CAGR of 3.2% from 2024 to 2026.</a:t>
            </a:r>
          </a:p>
          <a:p>
            <a:r>
              <a:rPr lang="en-US" sz="950" dirty="0">
                <a:latin typeface="Times New Roman" panose="02020603050405020304" pitchFamily="18" charset="0"/>
                <a:cs typeface="Times New Roman" panose="02020603050405020304" pitchFamily="18" charset="0"/>
              </a:rPr>
              <a:t>The global EV market is emerging as a new sector, with significant investments in R&amp;D from all automotive companies to accelerate growth. China is far ahead in this race, with 66% of global Li-ion battery manufacturing capacity, aiming for 40% of all cars sold to be electric by 2030. In CY22, 59% of EV sales were recorded in China, amounting to 5.9 million units, representing 29% of all light vehicles. Europe is the second-largest EV market, with a share of 29%, amounting to 2.39 million units. The US is still behind, with only 9% of all EV sales. In CY23, there was significant growth of 40% compared to 48% growth in CY22. The market is expected to grow at a CAGR of 23.4% by the end of 2026.</a:t>
            </a:r>
            <a:endParaRPr lang="en-IN" sz="95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A7FA6CFC-A479-CE9C-EA6F-B1D5CA5B8529}"/>
              </a:ext>
            </a:extLst>
          </p:cNvPr>
          <p:cNvSpPr txBox="1"/>
          <p:nvPr/>
        </p:nvSpPr>
        <p:spPr>
          <a:xfrm>
            <a:off x="3500438" y="5348533"/>
            <a:ext cx="3357562" cy="4624343"/>
          </a:xfrm>
          <a:prstGeom prst="rect">
            <a:avLst/>
          </a:prstGeom>
          <a:noFill/>
        </p:spPr>
        <p:txBody>
          <a:bodyPr wrap="square" rtlCol="0">
            <a:spAutoFit/>
          </a:bodyPr>
          <a:lstStyle/>
          <a:p>
            <a:r>
              <a:rPr lang="en-US" sz="950" dirty="0">
                <a:latin typeface="Times New Roman" panose="02020603050405020304" pitchFamily="18" charset="0"/>
                <a:cs typeface="Times New Roman" panose="02020603050405020304" pitchFamily="18" charset="0"/>
              </a:rPr>
              <a:t>India has overtaken Japan in terms of automobile manufacturing and has become the third-largest manufacturer globally, following the US and China. The Indian automotive sector contributes 49% to manufacturing GDP and 7.5% to overall national GDP. The two-wheeler segment is dominant, with a 76% share, and the passenger vehicle share is 17.4%. As India continues to grow at a higher rate, all macro indicators will improve, leading to increased per capita income, higher disposable income, and urbanization. Urbanization is an important metric to consider, as currently, the urban population is only 30%, while the remaining 70% is rural. As people migrate to urban areas, the demand for passenger vehicles will increase to improve their standard of living.</a:t>
            </a:r>
          </a:p>
          <a:p>
            <a:r>
              <a:rPr lang="en-US" sz="950" dirty="0">
                <a:latin typeface="Times New Roman" panose="02020603050405020304" pitchFamily="18" charset="0"/>
                <a:cs typeface="Times New Roman" panose="02020603050405020304" pitchFamily="18" charset="0"/>
              </a:rPr>
              <a:t>In FY23, the growth of total automotive sales was 21.14% due to post-COVID recovery, and in FY24, it grew by 12.3%. In FY23, out of 21.2 million vehicles, 3.9 million were passenger vehicles, and 1 million were commercial vehicles. The passenger vehicle market is expected to grow at 9.6%, and the commercial vehicle market at 5.4%, with the overall automotive market growing at 4.7% from FY25 to FY27.</a:t>
            </a:r>
          </a:p>
          <a:p>
            <a:r>
              <a:rPr lang="en-US" sz="950" dirty="0">
                <a:latin typeface="Times New Roman" panose="02020603050405020304" pitchFamily="18" charset="0"/>
                <a:cs typeface="Times New Roman" panose="02020603050405020304" pitchFamily="18" charset="0"/>
              </a:rPr>
              <a:t>India will become a significant market for electric vehicles (EVs), with government support aimed at reducing fossil fuel consumption and promoting environmental sustainability. The government has launched multiple subsidies and schemes for purchasing EVs. FAME 1 continued from 2015 to 2019, followed by FAME 2 from 2019 to 2024 (till 31st March), with a subsidy amount of INR 10,000 per kWh. After four months, the government will introduce a new subsidy. In FY23, there was a massive increase in EV sales of 175.5%, and further growth of 34.6% in FY24. The CAGR of the Indian EV market is projected to be 22.4% from FY25 to FY27.</a:t>
            </a:r>
          </a:p>
        </p:txBody>
      </p:sp>
      <p:sp>
        <p:nvSpPr>
          <p:cNvPr id="55" name="Parallelogram 21">
            <a:extLst>
              <a:ext uri="{FF2B5EF4-FFF2-40B4-BE49-F238E27FC236}">
                <a16:creationId xmlns:a16="http://schemas.microsoft.com/office/drawing/2014/main" id="{61D3EAB8-22C7-64D4-1CE3-259EBD62C381}"/>
              </a:ext>
            </a:extLst>
          </p:cNvPr>
          <p:cNvSpPr/>
          <p:nvPr/>
        </p:nvSpPr>
        <p:spPr>
          <a:xfrm rot="10800000">
            <a:off x="3461932" y="4989513"/>
            <a:ext cx="3396068" cy="331170"/>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D5BDD2F1-CF85-7C48-B105-5A7708628516}"/>
              </a:ext>
            </a:extLst>
          </p:cNvPr>
          <p:cNvSpPr txBox="1"/>
          <p:nvPr/>
        </p:nvSpPr>
        <p:spPr>
          <a:xfrm>
            <a:off x="4252965" y="4985217"/>
            <a:ext cx="3085384"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Indian Automotive Industry </a:t>
            </a:r>
          </a:p>
        </p:txBody>
      </p:sp>
    </p:spTree>
    <p:extLst>
      <p:ext uri="{BB962C8B-B14F-4D97-AF65-F5344CB8AC3E}">
        <p14:creationId xmlns:p14="http://schemas.microsoft.com/office/powerpoint/2010/main" val="1677091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latin typeface="Times New Roman" panose="02020603050405020304" pitchFamily="18" charset="0"/>
                <a:cs typeface="Times New Roman" panose="02020603050405020304" pitchFamily="18" charset="0"/>
              </a:rPr>
              <a:pPr/>
              <a:t>6</a:t>
            </a:fld>
            <a:endParaRPr lang="en-IN"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hart 4">
            <a:extLst>
              <a:ext uri="{FF2B5EF4-FFF2-40B4-BE49-F238E27FC236}">
                <a16:creationId xmlns:a16="http://schemas.microsoft.com/office/drawing/2014/main" id="{85A1ADF1-D4FE-94A5-A738-6BAC9D73D209}"/>
              </a:ext>
            </a:extLst>
          </p:cNvPr>
          <p:cNvGraphicFramePr>
            <a:graphicFrameLocks/>
          </p:cNvGraphicFramePr>
          <p:nvPr>
            <p:extLst>
              <p:ext uri="{D42A27DB-BD31-4B8C-83A1-F6EECF244321}">
                <p14:modId xmlns:p14="http://schemas.microsoft.com/office/powerpoint/2010/main" val="1590442479"/>
              </p:ext>
            </p:extLst>
          </p:nvPr>
        </p:nvGraphicFramePr>
        <p:xfrm>
          <a:off x="3345180" y="2789525"/>
          <a:ext cx="3512819" cy="2098038"/>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9821382E-AEFA-B0B4-C36B-61DBAAAE4748}"/>
              </a:ext>
            </a:extLst>
          </p:cNvPr>
          <p:cNvSpPr txBox="1"/>
          <p:nvPr/>
        </p:nvSpPr>
        <p:spPr>
          <a:xfrm>
            <a:off x="3429000" y="4796977"/>
            <a:ext cx="210312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Precedence Research, Smithers </a:t>
            </a:r>
          </a:p>
        </p:txBody>
      </p:sp>
      <p:graphicFrame>
        <p:nvGraphicFramePr>
          <p:cNvPr id="8" name="Chart 7">
            <a:extLst>
              <a:ext uri="{FF2B5EF4-FFF2-40B4-BE49-F238E27FC236}">
                <a16:creationId xmlns:a16="http://schemas.microsoft.com/office/drawing/2014/main" id="{A927120E-F58C-4031-AE2A-0AABA8EC1307}"/>
              </a:ext>
            </a:extLst>
          </p:cNvPr>
          <p:cNvGraphicFramePr>
            <a:graphicFrameLocks/>
          </p:cNvGraphicFramePr>
          <p:nvPr>
            <p:extLst>
              <p:ext uri="{D42A27DB-BD31-4B8C-83A1-F6EECF244321}">
                <p14:modId xmlns:p14="http://schemas.microsoft.com/office/powerpoint/2010/main" val="302620162"/>
              </p:ext>
            </p:extLst>
          </p:nvPr>
        </p:nvGraphicFramePr>
        <p:xfrm>
          <a:off x="-83819" y="4932022"/>
          <a:ext cx="3512819" cy="2336511"/>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E6047B90-B89E-028A-D756-11D93271C0D6}"/>
              </a:ext>
            </a:extLst>
          </p:cNvPr>
          <p:cNvSpPr txBox="1"/>
          <p:nvPr/>
        </p:nvSpPr>
        <p:spPr>
          <a:xfrm>
            <a:off x="7618" y="9699979"/>
            <a:ext cx="210312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ATMA, marketsanddata</a:t>
            </a:r>
          </a:p>
        </p:txBody>
      </p:sp>
      <p:sp>
        <p:nvSpPr>
          <p:cNvPr id="18" name="Parallelogram 21">
            <a:extLst>
              <a:ext uri="{FF2B5EF4-FFF2-40B4-BE49-F238E27FC236}">
                <a16:creationId xmlns:a16="http://schemas.microsoft.com/office/drawing/2014/main" id="{D3351ACA-7CBC-BC88-B093-EFA2DBD303D8}"/>
              </a:ext>
            </a:extLst>
          </p:cNvPr>
          <p:cNvSpPr/>
          <p:nvPr/>
        </p:nvSpPr>
        <p:spPr>
          <a:xfrm>
            <a:off x="0" y="955762"/>
            <a:ext cx="2545080" cy="338554"/>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7AB89710-14A9-0868-EE9B-85734F5E8A78}"/>
              </a:ext>
            </a:extLst>
          </p:cNvPr>
          <p:cNvSpPr txBox="1"/>
          <p:nvPr/>
        </p:nvSpPr>
        <p:spPr>
          <a:xfrm>
            <a:off x="23971" y="954657"/>
            <a:ext cx="3125629"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Global Tyre Industry</a:t>
            </a:r>
          </a:p>
        </p:txBody>
      </p:sp>
      <p:sp>
        <p:nvSpPr>
          <p:cNvPr id="20" name="Parallelogram 21">
            <a:extLst>
              <a:ext uri="{FF2B5EF4-FFF2-40B4-BE49-F238E27FC236}">
                <a16:creationId xmlns:a16="http://schemas.microsoft.com/office/drawing/2014/main" id="{955FC2FA-F942-F798-A32B-2148DE00EDB5}"/>
              </a:ext>
            </a:extLst>
          </p:cNvPr>
          <p:cNvSpPr/>
          <p:nvPr/>
        </p:nvSpPr>
        <p:spPr>
          <a:xfrm rot="10800000">
            <a:off x="4346943" y="5100410"/>
            <a:ext cx="2511056" cy="331170"/>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196CC9F8-7225-4360-952E-FF5AE762EB6A}"/>
              </a:ext>
            </a:extLst>
          </p:cNvPr>
          <p:cNvSpPr txBox="1"/>
          <p:nvPr/>
        </p:nvSpPr>
        <p:spPr>
          <a:xfrm>
            <a:off x="4830947" y="5100410"/>
            <a:ext cx="2511056"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Indian Tyre Industry </a:t>
            </a:r>
          </a:p>
        </p:txBody>
      </p:sp>
      <p:sp>
        <p:nvSpPr>
          <p:cNvPr id="24" name="TextBox 23">
            <a:extLst>
              <a:ext uri="{FF2B5EF4-FFF2-40B4-BE49-F238E27FC236}">
                <a16:creationId xmlns:a16="http://schemas.microsoft.com/office/drawing/2014/main" id="{E0088215-A16C-57A7-E770-78298A53A95D}"/>
              </a:ext>
            </a:extLst>
          </p:cNvPr>
          <p:cNvSpPr txBox="1"/>
          <p:nvPr/>
        </p:nvSpPr>
        <p:spPr>
          <a:xfrm>
            <a:off x="-9107" y="1278232"/>
            <a:ext cx="3471039" cy="238527"/>
          </a:xfrm>
          <a:prstGeom prst="rect">
            <a:avLst/>
          </a:prstGeom>
          <a:noFill/>
        </p:spPr>
        <p:txBody>
          <a:bodyPr wrap="square" rtlCol="0">
            <a:spAutoFit/>
          </a:bodyPr>
          <a:lstStyle/>
          <a:p>
            <a:endParaRPr lang="en-IN" sz="950" dirty="0">
              <a:latin typeface="Times New Roman" panose="02020603050405020304" pitchFamily="18" charset="0"/>
              <a:cs typeface="Times New Roman" panose="02020603050405020304" pitchFamily="18" charset="0"/>
            </a:endParaRPr>
          </a:p>
        </p:txBody>
      </p:sp>
      <p:graphicFrame>
        <p:nvGraphicFramePr>
          <p:cNvPr id="6" name="Chart 5">
            <a:extLst>
              <a:ext uri="{FF2B5EF4-FFF2-40B4-BE49-F238E27FC236}">
                <a16:creationId xmlns:a16="http://schemas.microsoft.com/office/drawing/2014/main" id="{59A02792-6F35-1268-C4FC-1F63A01FA208}"/>
              </a:ext>
            </a:extLst>
          </p:cNvPr>
          <p:cNvGraphicFramePr>
            <a:graphicFrameLocks/>
          </p:cNvGraphicFramePr>
          <p:nvPr>
            <p:extLst>
              <p:ext uri="{D42A27DB-BD31-4B8C-83A1-F6EECF244321}">
                <p14:modId xmlns:p14="http://schemas.microsoft.com/office/powerpoint/2010/main" val="4186999956"/>
              </p:ext>
            </p:extLst>
          </p:nvPr>
        </p:nvGraphicFramePr>
        <p:xfrm>
          <a:off x="3429000" y="803006"/>
          <a:ext cx="3438107" cy="2024690"/>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8FD52435-C33B-3A02-EA1D-03443EB55B91}"/>
              </a:ext>
            </a:extLst>
          </p:cNvPr>
          <p:cNvSpPr txBox="1"/>
          <p:nvPr/>
        </p:nvSpPr>
        <p:spPr>
          <a:xfrm>
            <a:off x="-9107" y="1303195"/>
            <a:ext cx="3471039" cy="3747180"/>
          </a:xfrm>
          <a:prstGeom prst="rect">
            <a:avLst/>
          </a:prstGeom>
          <a:noFill/>
        </p:spPr>
        <p:txBody>
          <a:bodyPr wrap="square" rtlCol="0">
            <a:spAutoFit/>
          </a:bodyPr>
          <a:lstStyle/>
          <a:p>
            <a:r>
              <a:rPr lang="en-US" sz="950" dirty="0">
                <a:latin typeface="Times New Roman" panose="02020603050405020304" pitchFamily="18" charset="0"/>
                <a:cs typeface="Times New Roman" panose="02020603050405020304" pitchFamily="18" charset="0"/>
              </a:rPr>
              <a:t>The global tyre market size for the year CY22 was $130.5 billion and saw a growth of 4.5% in CY23. It is expected to further grow at a CAGR of 4.8%. The Asia-Pacific region contributed more than 47% of the total revenue in CY22. By vehicle type, passenger vehicles constituted 41% of the total vehicle revenues. China dominates the global tyre market with a 50% share, followed by Europe, the US, India, and Japan. The tyre industry is not only capital-intensive but also material-intensive, as 70% of the total manufacturing cost is attributed to materials. During CY22, the industry faced several headwinds, causing price instability and affecting the availability of raw materials. As the year passed, commodity prices stabilized. The growth in OEMs provided relief to the overall industry, and there is a new market for tyres for EVs. The EV market could be both a barrier and an opportunity for the industry, as it requires tyres with advanced technologies that provide low rolling resistance for better range, durability to bear heavy batteries, and reduced noise while rolling. Consequently, companies are now shifting to electrification, as many countries, corporations, and car makers have pledged to eliminate the internal combustion engine by 2035. This becomes a crucial factor to consider. .For instance, in Nov 2019, Bridgestone made the first polymer “SUSYM” that combines rubber and resin. The company aims to provide durable tyres with high strength and resistance to low temperatures. The industry is also focusing on waste management and sustainability by recycling worn-out tyres</a:t>
            </a:r>
            <a:endParaRPr lang="en-IN" sz="95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3E78D816-E583-3091-DB52-B385AAF4A556}"/>
              </a:ext>
            </a:extLst>
          </p:cNvPr>
          <p:cNvSpPr txBox="1"/>
          <p:nvPr/>
        </p:nvSpPr>
        <p:spPr>
          <a:xfrm>
            <a:off x="3461932" y="5432913"/>
            <a:ext cx="3413884" cy="4478149"/>
          </a:xfrm>
          <a:prstGeom prst="rect">
            <a:avLst/>
          </a:prstGeom>
          <a:noFill/>
        </p:spPr>
        <p:txBody>
          <a:bodyPr wrap="square" rtlCol="0">
            <a:spAutoFit/>
          </a:bodyPr>
          <a:lstStyle/>
          <a:p>
            <a:r>
              <a:rPr lang="en-US" sz="950" dirty="0">
                <a:latin typeface="Times New Roman" panose="02020603050405020304" pitchFamily="18" charset="0"/>
                <a:cs typeface="Times New Roman" panose="02020603050405020304" pitchFamily="18" charset="0"/>
              </a:rPr>
              <a:t>In FY22, the Indian tyre market size was $11.3 million, which increased by 16% in FY23, amounting to $13.1 million. It is projected to grow at a CAGR of 8.7% from FY24 to FY28. The Indian tyre industry is becoming a potential market for global companies and is on track to become the leading country in tyre manufacturing. Today, India has some of the finest radial tyre manufacturing facilities in the world. The government uses import duties as a tool to protect domestic manufacturing capacity and promote domestic production, forcing domestic players to reduce reliance on imports and start their own manufacturing facilities. The government's adherence to the "Make in India" policy is a major factor in the growth of the tyre industry. Another crucial factor is road infrastructure; the government is heavily investing in road infrastructure. In FY15, the total length of National Highways (NH) was 97,830 km, which increased to 144,634 km in FY23. This will not only improve the overall infrastructure but also lead to an increase in demand for new luxury vehicles. There is always a concern about tyre and vehicle life because of road quality. Due to geopolitical tensions, many countries are finding alternatives to China and want to reduce reliance on Chinese products. India exports tyres to 170 countries and is emerging as a major exporter to countries like Europe and the US. Other countries also use Indian tyres for their high-end models. India is the third largest producer of rubber after Indonesia and Brazil, with a total production volume of natural rubber in FY23 being 839,000 MT. The Indian tyre industry contributes 3% to the total manufacturing GDP and 0.5% directly to the overall GDP. The adoption of new technologies such as Industry 4.0, which utilizes Artificial Intelligence and Machine Learning, will increase the performance and safety of vehicles.</a:t>
            </a:r>
          </a:p>
        </p:txBody>
      </p:sp>
      <p:graphicFrame>
        <p:nvGraphicFramePr>
          <p:cNvPr id="25" name="Chart 24">
            <a:extLst>
              <a:ext uri="{FF2B5EF4-FFF2-40B4-BE49-F238E27FC236}">
                <a16:creationId xmlns:a16="http://schemas.microsoft.com/office/drawing/2014/main" id="{0B2341C2-0123-4470-A13D-0C496C98476A}"/>
              </a:ext>
            </a:extLst>
          </p:cNvPr>
          <p:cNvGraphicFramePr>
            <a:graphicFrameLocks/>
          </p:cNvGraphicFramePr>
          <p:nvPr>
            <p:extLst>
              <p:ext uri="{D42A27DB-BD31-4B8C-83A1-F6EECF244321}">
                <p14:modId xmlns:p14="http://schemas.microsoft.com/office/powerpoint/2010/main" val="2834538648"/>
              </p:ext>
            </p:extLst>
          </p:nvPr>
        </p:nvGraphicFramePr>
        <p:xfrm>
          <a:off x="-83701" y="7290577"/>
          <a:ext cx="3620226" cy="24179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307234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latin typeface="Times New Roman" panose="02020603050405020304" pitchFamily="18" charset="0"/>
                <a:cs typeface="Times New Roman" panose="02020603050405020304" pitchFamily="18" charset="0"/>
              </a:rPr>
              <a:pPr/>
              <a:t>7</a:t>
            </a:fld>
            <a:endParaRPr lang="en-IN"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21">
            <a:extLst>
              <a:ext uri="{FF2B5EF4-FFF2-40B4-BE49-F238E27FC236}">
                <a16:creationId xmlns:a16="http://schemas.microsoft.com/office/drawing/2014/main" id="{2E1B450A-50A6-C4BA-A010-02DDDF7ECD59}"/>
              </a:ext>
            </a:extLst>
          </p:cNvPr>
          <p:cNvSpPr/>
          <p:nvPr/>
        </p:nvSpPr>
        <p:spPr>
          <a:xfrm>
            <a:off x="0" y="955762"/>
            <a:ext cx="1255776" cy="338554"/>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F838B01-C6D8-DD0B-05F0-BAE8BC410866}"/>
              </a:ext>
            </a:extLst>
          </p:cNvPr>
          <p:cNvSpPr txBox="1"/>
          <p:nvPr/>
        </p:nvSpPr>
        <p:spPr>
          <a:xfrm>
            <a:off x="23971" y="954657"/>
            <a:ext cx="969677"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Capex</a:t>
            </a:r>
          </a:p>
        </p:txBody>
      </p:sp>
      <p:sp>
        <p:nvSpPr>
          <p:cNvPr id="9" name="TextBox 8">
            <a:extLst>
              <a:ext uri="{FF2B5EF4-FFF2-40B4-BE49-F238E27FC236}">
                <a16:creationId xmlns:a16="http://schemas.microsoft.com/office/drawing/2014/main" id="{DA94172E-B644-3505-20CB-969CD02FFD10}"/>
              </a:ext>
            </a:extLst>
          </p:cNvPr>
          <p:cNvSpPr txBox="1"/>
          <p:nvPr/>
        </p:nvSpPr>
        <p:spPr>
          <a:xfrm>
            <a:off x="0" y="1293764"/>
            <a:ext cx="6828164" cy="1408078"/>
          </a:xfrm>
          <a:prstGeom prst="rect">
            <a:avLst/>
          </a:prstGeom>
          <a:noFill/>
        </p:spPr>
        <p:txBody>
          <a:bodyPr wrap="square" rtlCol="0">
            <a:spAutoFit/>
          </a:bodyPr>
          <a:lstStyle/>
          <a:p>
            <a:r>
              <a:rPr lang="en-US" sz="950" dirty="0">
                <a:latin typeface="Times New Roman" panose="02020603050405020304" pitchFamily="18" charset="0"/>
                <a:cs typeface="Times New Roman" panose="02020603050405020304" pitchFamily="18" charset="0"/>
              </a:rPr>
              <a:t>The capex of the Indian tyre industry has shown a cumulative investment of INR 35,000 crore over the last three years, from 2022 onwards, for the creation of new plants and debottlenecking. It aims to increase revenue up to INR 1 lakh crore in three years. The new capacity will serve and fulfill the growing demand in the domestic economy and other economies as well. There is an exponential rise in demand from rural areas for premium passenger vehicles, with a clear preference for SUVs, which will create demand for 16-inch wheels or larger. The tyre industry has been investing 10% of its revenue over the last three years to meet the growing demand, and it will continue to invest 10% to 12% of its revenue in the mid-term. The domestic sales of tyres will continue to grow at 8% to 9% (in amount). This rate is high as the driving factors will be the replacement demand and OEM demand. The demand momentum for OEMs in FY24 is estimated to grow at 8% to 10%, while the replacement demand, which forms two-thirds of tyre demand, is likely to grow at a mid-single-digit rate.</a:t>
            </a:r>
            <a:endParaRPr lang="en-IN" sz="950" dirty="0">
              <a:latin typeface="Times New Roman" panose="02020603050405020304" pitchFamily="18" charset="0"/>
              <a:cs typeface="Times New Roman" panose="02020603050405020304" pitchFamily="18" charset="0"/>
            </a:endParaRPr>
          </a:p>
        </p:txBody>
      </p:sp>
      <p:sp>
        <p:nvSpPr>
          <p:cNvPr id="31" name="Parallelogram 21">
            <a:extLst>
              <a:ext uri="{FF2B5EF4-FFF2-40B4-BE49-F238E27FC236}">
                <a16:creationId xmlns:a16="http://schemas.microsoft.com/office/drawing/2014/main" id="{34841480-F2D7-2A69-F17F-1C3EE82ACEE9}"/>
              </a:ext>
            </a:extLst>
          </p:cNvPr>
          <p:cNvSpPr/>
          <p:nvPr/>
        </p:nvSpPr>
        <p:spPr>
          <a:xfrm rot="10800000">
            <a:off x="5602224" y="2700781"/>
            <a:ext cx="1255776" cy="338554"/>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25733D71-2E7F-E1D0-7D8E-DA6FE89C920E}"/>
              </a:ext>
            </a:extLst>
          </p:cNvPr>
          <p:cNvSpPr txBox="1"/>
          <p:nvPr/>
        </p:nvSpPr>
        <p:spPr>
          <a:xfrm>
            <a:off x="5878797" y="2718183"/>
            <a:ext cx="969677"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Exports</a:t>
            </a:r>
          </a:p>
        </p:txBody>
      </p:sp>
      <p:sp>
        <p:nvSpPr>
          <p:cNvPr id="34" name="TextBox 33">
            <a:extLst>
              <a:ext uri="{FF2B5EF4-FFF2-40B4-BE49-F238E27FC236}">
                <a16:creationId xmlns:a16="http://schemas.microsoft.com/office/drawing/2014/main" id="{6BC16763-C181-1E3A-9EAC-9E6B2EEC303E}"/>
              </a:ext>
            </a:extLst>
          </p:cNvPr>
          <p:cNvSpPr txBox="1"/>
          <p:nvPr/>
        </p:nvSpPr>
        <p:spPr>
          <a:xfrm>
            <a:off x="-40589" y="2688788"/>
            <a:ext cx="210312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ATMA, ICRA</a:t>
            </a:r>
          </a:p>
        </p:txBody>
      </p:sp>
      <p:sp>
        <p:nvSpPr>
          <p:cNvPr id="35" name="TextBox 34">
            <a:extLst>
              <a:ext uri="{FF2B5EF4-FFF2-40B4-BE49-F238E27FC236}">
                <a16:creationId xmlns:a16="http://schemas.microsoft.com/office/drawing/2014/main" id="{5864E028-D063-CD53-7D73-8719A8F74246}"/>
              </a:ext>
            </a:extLst>
          </p:cNvPr>
          <p:cNvSpPr txBox="1"/>
          <p:nvPr/>
        </p:nvSpPr>
        <p:spPr>
          <a:xfrm>
            <a:off x="3429000" y="3062284"/>
            <a:ext cx="3429000" cy="3600986"/>
          </a:xfrm>
          <a:prstGeom prst="rect">
            <a:avLst/>
          </a:prstGeom>
          <a:noFill/>
        </p:spPr>
        <p:txBody>
          <a:bodyPr wrap="square" rtlCol="0">
            <a:spAutoFit/>
          </a:bodyPr>
          <a:lstStyle/>
          <a:p>
            <a:r>
              <a:rPr lang="en-US" sz="950" dirty="0">
                <a:latin typeface="Times New Roman" panose="02020603050405020304" pitchFamily="18" charset="0"/>
                <a:cs typeface="Times New Roman" panose="02020603050405020304" pitchFamily="18" charset="0"/>
              </a:rPr>
              <a:t>The tyre industry in India nearly doubled from INR 12,844 Cr in FY20 to INR 23,125 Cr in FY23. The market has the potential to increase exports to INR 50,000 Cr by 2030. The total number of shipments exported to other countries stood at 2.4 Mn, exported by 8,845 exporters to 35,000 buyers across all countries. Tyres, which are sold to over 170 countries including the EU, Brazil, UK, and UAE, have been recognized for their quality. Currently, India stands at $3 bn in exports, which is over 25% of total industry revenues. The US has the largest market share of exports for India, constituting 25% of total exports. FTAs can bring more demand for the tyre industry in India. Signing FTA agreements with Latin America (Brazil, Argentina, Bolivia, Colombia) and African countries can increase exports.</a:t>
            </a:r>
          </a:p>
          <a:p>
            <a:r>
              <a:rPr lang="en-US" sz="950" dirty="0">
                <a:latin typeface="Times New Roman" panose="02020603050405020304" pitchFamily="18" charset="0"/>
                <a:cs typeface="Times New Roman" panose="02020603050405020304" pitchFamily="18" charset="0"/>
              </a:rPr>
              <a:t>Recently, Prime Minister Modi urged the industry to work with farms and reduce reliance on other countries for rubber imports, as the total industry consumption is 13 lakh MT, while India produces only 8 lakh MT of rubber. The government is trying to fill this gap by reducing dependency on other countries. Four major industry associations have committed to investing INR 1,100 Cr to set up 2 lakh hectares of land for rubber production in the northeastern area. Also, the Red Sea crisis is a significant issue for exporting tyres to other countries. The industry has yet to see the impact, but so far, it hasn't noticed any significant effects. Hopefully, it will be resolved soon.</a:t>
            </a:r>
            <a:endParaRPr lang="en-IN" sz="950" dirty="0">
              <a:latin typeface="Times New Roman" panose="02020603050405020304" pitchFamily="18" charset="0"/>
              <a:cs typeface="Times New Roman" panose="02020603050405020304" pitchFamily="18" charset="0"/>
            </a:endParaRPr>
          </a:p>
        </p:txBody>
      </p:sp>
      <mc:AlternateContent xmlns:mc="http://schemas.openxmlformats.org/markup-compatibility/2006" xmlns:cx2="http://schemas.microsoft.com/office/drawing/2015/10/21/chartex">
        <mc:Choice Requires="cx2">
          <p:graphicFrame>
            <p:nvGraphicFramePr>
              <p:cNvPr id="37" name="Chart 36">
                <a:extLst>
                  <a:ext uri="{FF2B5EF4-FFF2-40B4-BE49-F238E27FC236}">
                    <a16:creationId xmlns:a16="http://schemas.microsoft.com/office/drawing/2014/main" id="{4CB34FD5-A233-2293-9FF8-BEFE7A13C54B}"/>
                  </a:ext>
                </a:extLst>
              </p:cNvPr>
              <p:cNvGraphicFramePr/>
              <p:nvPr>
                <p:extLst>
                  <p:ext uri="{D42A27DB-BD31-4B8C-83A1-F6EECF244321}">
                    <p14:modId xmlns:p14="http://schemas.microsoft.com/office/powerpoint/2010/main" val="143868833"/>
                  </p:ext>
                </p:extLst>
              </p:nvPr>
            </p:nvGraphicFramePr>
            <p:xfrm>
              <a:off x="-67332" y="3037903"/>
              <a:ext cx="3458836" cy="346727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37" name="Chart 36">
                <a:extLst>
                  <a:ext uri="{FF2B5EF4-FFF2-40B4-BE49-F238E27FC236}">
                    <a16:creationId xmlns:a16="http://schemas.microsoft.com/office/drawing/2014/main" id="{4CB34FD5-A233-2293-9FF8-BEFE7A13C54B}"/>
                  </a:ext>
                </a:extLst>
              </p:cNvPr>
              <p:cNvPicPr>
                <a:picLocks noGrp="1" noRot="1" noChangeAspect="1" noMove="1" noResize="1" noEditPoints="1" noAdjustHandles="1" noChangeArrowheads="1" noChangeShapeType="1"/>
              </p:cNvPicPr>
              <p:nvPr/>
            </p:nvPicPr>
            <p:blipFill>
              <a:blip r:embed="rId5"/>
              <a:stretch>
                <a:fillRect/>
              </a:stretch>
            </p:blipFill>
            <p:spPr>
              <a:xfrm>
                <a:off x="-67332" y="3037903"/>
                <a:ext cx="3458836" cy="3467275"/>
              </a:xfrm>
              <a:prstGeom prst="rect">
                <a:avLst/>
              </a:prstGeom>
            </p:spPr>
          </p:pic>
        </mc:Fallback>
      </mc:AlternateContent>
      <p:graphicFrame>
        <p:nvGraphicFramePr>
          <p:cNvPr id="38" name="Chart 37">
            <a:extLst>
              <a:ext uri="{FF2B5EF4-FFF2-40B4-BE49-F238E27FC236}">
                <a16:creationId xmlns:a16="http://schemas.microsoft.com/office/drawing/2014/main" id="{5A0D988B-B2E4-E68B-9915-342ABF6E080E}"/>
              </a:ext>
            </a:extLst>
          </p:cNvPr>
          <p:cNvGraphicFramePr>
            <a:graphicFrameLocks/>
          </p:cNvGraphicFramePr>
          <p:nvPr>
            <p:extLst>
              <p:ext uri="{D42A27DB-BD31-4B8C-83A1-F6EECF244321}">
                <p14:modId xmlns:p14="http://schemas.microsoft.com/office/powerpoint/2010/main" val="1766598274"/>
              </p:ext>
            </p:extLst>
          </p:nvPr>
        </p:nvGraphicFramePr>
        <p:xfrm>
          <a:off x="-813113" y="6818554"/>
          <a:ext cx="5025389" cy="322552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9" name="Chart 38">
            <a:extLst>
              <a:ext uri="{FF2B5EF4-FFF2-40B4-BE49-F238E27FC236}">
                <a16:creationId xmlns:a16="http://schemas.microsoft.com/office/drawing/2014/main" id="{4AECD8FC-804B-C758-33DD-AA5F375EB8DA}"/>
              </a:ext>
            </a:extLst>
          </p:cNvPr>
          <p:cNvGraphicFramePr>
            <a:graphicFrameLocks/>
          </p:cNvGraphicFramePr>
          <p:nvPr>
            <p:extLst>
              <p:ext uri="{D42A27DB-BD31-4B8C-83A1-F6EECF244321}">
                <p14:modId xmlns:p14="http://schemas.microsoft.com/office/powerpoint/2010/main" val="116452793"/>
              </p:ext>
            </p:extLst>
          </p:nvPr>
        </p:nvGraphicFramePr>
        <p:xfrm>
          <a:off x="3478530" y="6892545"/>
          <a:ext cx="3379470" cy="2807434"/>
        </p:xfrm>
        <a:graphic>
          <a:graphicData uri="http://schemas.openxmlformats.org/drawingml/2006/chart">
            <c:chart xmlns:c="http://schemas.openxmlformats.org/drawingml/2006/chart" xmlns:r="http://schemas.openxmlformats.org/officeDocument/2006/relationships" r:id="rId7"/>
          </a:graphicData>
        </a:graphic>
      </p:graphicFrame>
      <p:sp>
        <p:nvSpPr>
          <p:cNvPr id="6" name="TextBox 5">
            <a:extLst>
              <a:ext uri="{FF2B5EF4-FFF2-40B4-BE49-F238E27FC236}">
                <a16:creationId xmlns:a16="http://schemas.microsoft.com/office/drawing/2014/main" id="{74B0AD90-520E-DCFE-23C6-89D9936AC2AA}"/>
              </a:ext>
            </a:extLst>
          </p:cNvPr>
          <p:cNvSpPr txBox="1"/>
          <p:nvPr/>
        </p:nvSpPr>
        <p:spPr>
          <a:xfrm>
            <a:off x="-29836" y="6609637"/>
            <a:ext cx="210312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ATMA,  Volza grow global</a:t>
            </a:r>
          </a:p>
        </p:txBody>
      </p:sp>
      <p:sp>
        <p:nvSpPr>
          <p:cNvPr id="11" name="TextBox 10">
            <a:hlinkClick r:id="rId8"/>
            <a:extLst>
              <a:ext uri="{FF2B5EF4-FFF2-40B4-BE49-F238E27FC236}">
                <a16:creationId xmlns:a16="http://schemas.microsoft.com/office/drawing/2014/main" id="{A2D6F768-4EC6-9652-7956-C1A680A6A373}"/>
              </a:ext>
            </a:extLst>
          </p:cNvPr>
          <p:cNvSpPr txBox="1"/>
          <p:nvPr/>
        </p:nvSpPr>
        <p:spPr>
          <a:xfrm>
            <a:off x="2513016" y="9693452"/>
            <a:ext cx="210312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tradestat.commerce.gov.in   </a:t>
            </a:r>
          </a:p>
        </p:txBody>
      </p:sp>
    </p:spTree>
    <p:extLst>
      <p:ext uri="{BB962C8B-B14F-4D97-AF65-F5344CB8AC3E}">
        <p14:creationId xmlns:p14="http://schemas.microsoft.com/office/powerpoint/2010/main" val="317920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latin typeface="Times New Roman" panose="02020603050405020304" pitchFamily="18" charset="0"/>
                <a:cs typeface="Times New Roman" panose="02020603050405020304" pitchFamily="18" charset="0"/>
              </a:rPr>
              <a:pPr/>
              <a:t>8</a:t>
            </a:fld>
            <a:endParaRPr lang="en-IN"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3" name="Parallelogram 21">
            <a:extLst>
              <a:ext uri="{FF2B5EF4-FFF2-40B4-BE49-F238E27FC236}">
                <a16:creationId xmlns:a16="http://schemas.microsoft.com/office/drawing/2014/main" id="{89822C33-0C8B-C43B-F5CA-D31618D9C663}"/>
              </a:ext>
            </a:extLst>
          </p:cNvPr>
          <p:cNvSpPr/>
          <p:nvPr/>
        </p:nvSpPr>
        <p:spPr>
          <a:xfrm>
            <a:off x="0" y="955762"/>
            <a:ext cx="1255776" cy="338554"/>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C78D942-2C71-A1F5-F6F6-A2B9A668FB3C}"/>
              </a:ext>
            </a:extLst>
          </p:cNvPr>
          <p:cNvSpPr txBox="1"/>
          <p:nvPr/>
        </p:nvSpPr>
        <p:spPr>
          <a:xfrm>
            <a:off x="23971" y="954657"/>
            <a:ext cx="969677" cy="338554"/>
          </a:xfrm>
          <a:prstGeom prst="rect">
            <a:avLst/>
          </a:prstGeom>
          <a:noFill/>
        </p:spPr>
        <p:txBody>
          <a:bodyPr wrap="square" rtlCol="0">
            <a:spAutoFit/>
          </a:bodyPr>
          <a:lstStyle/>
          <a:p>
            <a:r>
              <a:rPr lang="en-IN" sz="1600" b="1" u="sng" dirty="0">
                <a:latin typeface="Times New Roman" panose="02020603050405020304" pitchFamily="18" charset="0"/>
                <a:cs typeface="Times New Roman" panose="02020603050405020304" pitchFamily="18" charset="0"/>
              </a:rPr>
              <a:t>Imports </a:t>
            </a:r>
          </a:p>
        </p:txBody>
      </p:sp>
      <p:sp>
        <p:nvSpPr>
          <p:cNvPr id="7" name="TextBox 6">
            <a:extLst>
              <a:ext uri="{FF2B5EF4-FFF2-40B4-BE49-F238E27FC236}">
                <a16:creationId xmlns:a16="http://schemas.microsoft.com/office/drawing/2014/main" id="{C2FEF335-FCB4-52FC-F8F7-41CA75F68964}"/>
              </a:ext>
            </a:extLst>
          </p:cNvPr>
          <p:cNvSpPr txBox="1"/>
          <p:nvPr/>
        </p:nvSpPr>
        <p:spPr>
          <a:xfrm>
            <a:off x="-10152" y="1317532"/>
            <a:ext cx="6857999" cy="2139047"/>
          </a:xfrm>
          <a:prstGeom prst="rect">
            <a:avLst/>
          </a:prstGeom>
          <a:noFill/>
        </p:spPr>
        <p:txBody>
          <a:bodyPr wrap="square" rtlCol="0">
            <a:spAutoFit/>
          </a:bodyPr>
          <a:lstStyle/>
          <a:p>
            <a:r>
              <a:rPr lang="en-US" sz="950" dirty="0">
                <a:latin typeface="Times New Roman" panose="02020603050405020304" pitchFamily="18" charset="0"/>
                <a:cs typeface="Times New Roman" panose="02020603050405020304" pitchFamily="18" charset="0"/>
              </a:rPr>
              <a:t>India aims to achieve self-reliance in the tyre industry. It is one of the largest global producers and is capable of fulfilling the demand for the domestic market and even other countries. Despite this, it showed a 15% growth in FY23 with a value of INR 2100 crore. The industry also supports the livelihoods of farmers producing rubber, with the Indian tyre industry consuming about 70% of all rubber produced.</a:t>
            </a:r>
          </a:p>
          <a:p>
            <a:endParaRPr lang="en-US" sz="950" dirty="0">
              <a:latin typeface="Times New Roman" panose="02020603050405020304" pitchFamily="18" charset="0"/>
              <a:cs typeface="Times New Roman" panose="02020603050405020304" pitchFamily="18" charset="0"/>
            </a:endParaRPr>
          </a:p>
          <a:p>
            <a:r>
              <a:rPr lang="en-US" sz="950" dirty="0">
                <a:latin typeface="Times New Roman" panose="02020603050405020304" pitchFamily="18" charset="0"/>
                <a:cs typeface="Times New Roman" panose="02020603050405020304" pitchFamily="18" charset="0"/>
              </a:rPr>
              <a:t>According to Volza's India import data, the total import shipments consisted of 223.5k, imported by 3,793 Indian importers from 5,386 suppliers. India imports most of its tires from Thailand, Japan, and the United States. The top three importers of tires are the US with 278k shipments, followed by Vietnam with 664k shipments, and Turkey with 235k shipments.</a:t>
            </a:r>
          </a:p>
          <a:p>
            <a:endParaRPr lang="en-US" sz="950" dirty="0">
              <a:latin typeface="Times New Roman" panose="02020603050405020304" pitchFamily="18" charset="0"/>
              <a:cs typeface="Times New Roman" panose="02020603050405020304" pitchFamily="18" charset="0"/>
            </a:endParaRPr>
          </a:p>
          <a:p>
            <a:r>
              <a:rPr lang="en-US" sz="950" dirty="0">
                <a:latin typeface="Times New Roman" panose="02020603050405020304" pitchFamily="18" charset="0"/>
                <a:cs typeface="Times New Roman" panose="02020603050405020304" pitchFamily="18" charset="0"/>
              </a:rPr>
              <a:t>Until 2016, India had a great dependency on China for tyre imports, which amounted to INR 1,836 crore in 2016. This dependency reduced by 65.65% in 2019, amounting to only INR 630 crore. Due to geopolitical tensions between the countries, India has reduced its overall dependency on China. The import value in FY23 increased by 15% from the previous year, amounting to INR 2100 crore. Out of the total value, PCR (Passenger Car Radial) tyres have the largest share at 48% in terms of volume, followed by OTR (Off The Road)/Industrial tyres with a 22% share, and Motorcycle tyres with a 15% share.</a:t>
            </a:r>
            <a:endParaRPr lang="en-IN" sz="950" dirty="0">
              <a:latin typeface="Times New Roman" panose="02020603050405020304" pitchFamily="18" charset="0"/>
              <a:cs typeface="Times New Roman" panose="02020603050405020304" pitchFamily="18" charset="0"/>
            </a:endParaRPr>
          </a:p>
        </p:txBody>
      </p:sp>
      <p:graphicFrame>
        <p:nvGraphicFramePr>
          <p:cNvPr id="8" name="Chart 7">
            <a:extLst>
              <a:ext uri="{FF2B5EF4-FFF2-40B4-BE49-F238E27FC236}">
                <a16:creationId xmlns:a16="http://schemas.microsoft.com/office/drawing/2014/main" id="{0BC14F52-AA73-FD25-DC23-8B2EE4C534C4}"/>
              </a:ext>
            </a:extLst>
          </p:cNvPr>
          <p:cNvGraphicFramePr>
            <a:graphicFrameLocks/>
          </p:cNvGraphicFramePr>
          <p:nvPr>
            <p:extLst>
              <p:ext uri="{D42A27DB-BD31-4B8C-83A1-F6EECF244321}">
                <p14:modId xmlns:p14="http://schemas.microsoft.com/office/powerpoint/2010/main" val="1350708925"/>
              </p:ext>
            </p:extLst>
          </p:nvPr>
        </p:nvGraphicFramePr>
        <p:xfrm>
          <a:off x="47567" y="6740919"/>
          <a:ext cx="3661410" cy="2880435"/>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086060D7-D10D-2DD2-2109-3385FDC92319}"/>
              </a:ext>
            </a:extLst>
          </p:cNvPr>
          <p:cNvSpPr txBox="1"/>
          <p:nvPr/>
        </p:nvSpPr>
        <p:spPr>
          <a:xfrm>
            <a:off x="199532" y="9666052"/>
            <a:ext cx="275844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ATMA, Peer Reports, ICRA, Export genius</a:t>
            </a:r>
          </a:p>
        </p:txBody>
      </p:sp>
      <p:graphicFrame>
        <p:nvGraphicFramePr>
          <p:cNvPr id="11" name="Chart 10">
            <a:extLst>
              <a:ext uri="{FF2B5EF4-FFF2-40B4-BE49-F238E27FC236}">
                <a16:creationId xmlns:a16="http://schemas.microsoft.com/office/drawing/2014/main" id="{EFFF4D02-E9B9-5D2F-3644-B098C222734E}"/>
              </a:ext>
            </a:extLst>
          </p:cNvPr>
          <p:cNvGraphicFramePr>
            <a:graphicFrameLocks/>
          </p:cNvGraphicFramePr>
          <p:nvPr>
            <p:extLst>
              <p:ext uri="{D42A27DB-BD31-4B8C-83A1-F6EECF244321}">
                <p14:modId xmlns:p14="http://schemas.microsoft.com/office/powerpoint/2010/main" val="2237759292"/>
              </p:ext>
            </p:extLst>
          </p:nvPr>
        </p:nvGraphicFramePr>
        <p:xfrm>
          <a:off x="762000" y="3630458"/>
          <a:ext cx="5847144" cy="275774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F4F07EA1-0B5F-EA36-E9A8-5DC02E661F0B}"/>
              </a:ext>
            </a:extLst>
          </p:cNvPr>
          <p:cNvGraphicFramePr>
            <a:graphicFrameLocks/>
          </p:cNvGraphicFramePr>
          <p:nvPr>
            <p:extLst>
              <p:ext uri="{D42A27DB-BD31-4B8C-83A1-F6EECF244321}">
                <p14:modId xmlns:p14="http://schemas.microsoft.com/office/powerpoint/2010/main" val="162863742"/>
              </p:ext>
            </p:extLst>
          </p:nvPr>
        </p:nvGraphicFramePr>
        <p:xfrm>
          <a:off x="3333509" y="6741471"/>
          <a:ext cx="3517881" cy="3108390"/>
        </p:xfrm>
        <a:graphic>
          <a:graphicData uri="http://schemas.openxmlformats.org/drawingml/2006/chart">
            <c:chart xmlns:c="http://schemas.openxmlformats.org/drawingml/2006/chart" xmlns:r="http://schemas.openxmlformats.org/officeDocument/2006/relationships" r:id="rId6"/>
          </a:graphicData>
        </a:graphic>
      </p:graphicFrame>
      <p:sp>
        <p:nvSpPr>
          <p:cNvPr id="16" name="TextBox 15">
            <a:extLst>
              <a:ext uri="{FF2B5EF4-FFF2-40B4-BE49-F238E27FC236}">
                <a16:creationId xmlns:a16="http://schemas.microsoft.com/office/drawing/2014/main" id="{2C44812D-5828-BDB5-8A4A-FABC3198FE56}"/>
              </a:ext>
            </a:extLst>
          </p:cNvPr>
          <p:cNvSpPr txBox="1"/>
          <p:nvPr/>
        </p:nvSpPr>
        <p:spPr>
          <a:xfrm>
            <a:off x="3617088" y="9690556"/>
            <a:ext cx="275844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ATMA, Peer Reports</a:t>
            </a:r>
          </a:p>
        </p:txBody>
      </p:sp>
      <p:sp>
        <p:nvSpPr>
          <p:cNvPr id="17" name="TextBox 16">
            <a:extLst>
              <a:ext uri="{FF2B5EF4-FFF2-40B4-BE49-F238E27FC236}">
                <a16:creationId xmlns:a16="http://schemas.microsoft.com/office/drawing/2014/main" id="{1CDE1690-BB36-3101-7A9E-271ABBD6A6DE}"/>
              </a:ext>
            </a:extLst>
          </p:cNvPr>
          <p:cNvSpPr txBox="1"/>
          <p:nvPr/>
        </p:nvSpPr>
        <p:spPr>
          <a:xfrm>
            <a:off x="2773678" y="6526027"/>
            <a:ext cx="2758440" cy="215444"/>
          </a:xfrm>
          <a:prstGeom prst="rect">
            <a:avLst/>
          </a:prstGeom>
          <a:noFill/>
        </p:spPr>
        <p:txBody>
          <a:bodyPr wrap="square" rtlCol="0">
            <a:spAutoFit/>
          </a:bodyPr>
          <a:lstStyle/>
          <a:p>
            <a:r>
              <a:rPr lang="en-IN" sz="800" i="1" dirty="0">
                <a:latin typeface="Times New Roman" panose="02020603050405020304" pitchFamily="18" charset="0"/>
                <a:cs typeface="Times New Roman" panose="02020603050405020304" pitchFamily="18" charset="0"/>
              </a:rPr>
              <a:t>Source:  ATMA, Peer Report</a:t>
            </a:r>
          </a:p>
        </p:txBody>
      </p:sp>
    </p:spTree>
    <p:extLst>
      <p:ext uri="{BB962C8B-B14F-4D97-AF65-F5344CB8AC3E}">
        <p14:creationId xmlns:p14="http://schemas.microsoft.com/office/powerpoint/2010/main" val="2743777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EBF7"/>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A1B1B8-1766-7E93-927B-FF96241E6D7A}"/>
              </a:ext>
            </a:extLst>
          </p:cNvPr>
          <p:cNvSpPr>
            <a:spLocks noGrp="1"/>
          </p:cNvSpPr>
          <p:nvPr>
            <p:ph type="sldNum" sz="quarter" idx="4"/>
          </p:nvPr>
        </p:nvSpPr>
        <p:spPr/>
        <p:txBody>
          <a:bodyPr/>
          <a:lstStyle/>
          <a:p>
            <a:fld id="{0B7AF327-0163-471E-81B8-86C6B8A35DFA}" type="slidenum">
              <a:rPr lang="en-IN" smtClean="0"/>
              <a:pPr/>
              <a:t>9</a:t>
            </a:fld>
            <a:endParaRPr lang="en-IN" dirty="0"/>
          </a:p>
        </p:txBody>
      </p:sp>
      <p:sp>
        <p:nvSpPr>
          <p:cNvPr id="2" name="Rectangle 1">
            <a:extLst>
              <a:ext uri="{FF2B5EF4-FFF2-40B4-BE49-F238E27FC236}">
                <a16:creationId xmlns:a16="http://schemas.microsoft.com/office/drawing/2014/main" id="{798579FC-F2BD-94FE-A2A5-0961FD9F1A66}"/>
              </a:ext>
            </a:extLst>
          </p:cNvPr>
          <p:cNvSpPr>
            <a:spLocks/>
          </p:cNvSpPr>
          <p:nvPr/>
        </p:nvSpPr>
        <p:spPr>
          <a:xfrm>
            <a:off x="0" y="206021"/>
            <a:ext cx="6858000" cy="667740"/>
          </a:xfrm>
          <a:prstGeom prst="rect">
            <a:avLst/>
          </a:pr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Connector 9">
            <a:extLst>
              <a:ext uri="{FF2B5EF4-FFF2-40B4-BE49-F238E27FC236}">
                <a16:creationId xmlns:a16="http://schemas.microsoft.com/office/drawing/2014/main" id="{B73F8C3A-69ED-85EE-89BB-9B11023B01D8}"/>
              </a:ext>
            </a:extLst>
          </p:cNvPr>
          <p:cNvCxnSpPr>
            <a:cxnSpLocks/>
          </p:cNvCxnSpPr>
          <p:nvPr/>
        </p:nvCxnSpPr>
        <p:spPr>
          <a:xfrm>
            <a:off x="0" y="873761"/>
            <a:ext cx="6858000" cy="0"/>
          </a:xfrm>
          <a:prstGeom prst="line">
            <a:avLst/>
          </a:prstGeom>
          <a:ln>
            <a:solidFill>
              <a:srgbClr val="9400D1"/>
            </a:solidFill>
          </a:ln>
        </p:spPr>
        <p:style>
          <a:lnRef idx="2">
            <a:schemeClr val="accent1"/>
          </a:lnRef>
          <a:fillRef idx="0">
            <a:schemeClr val="accent1"/>
          </a:fillRef>
          <a:effectRef idx="1">
            <a:schemeClr val="accent1"/>
          </a:effectRef>
          <a:fontRef idx="minor">
            <a:schemeClr val="tx1"/>
          </a:fontRef>
        </p:style>
      </p:cxnSp>
      <p:sp>
        <p:nvSpPr>
          <p:cNvPr id="12" name="Rectangle 17">
            <a:extLst>
              <a:ext uri="{FF2B5EF4-FFF2-40B4-BE49-F238E27FC236}">
                <a16:creationId xmlns:a16="http://schemas.microsoft.com/office/drawing/2014/main" id="{8D8288C2-8D5C-0133-14B2-1AA513478037}"/>
              </a:ext>
            </a:extLst>
          </p:cNvPr>
          <p:cNvSpPr/>
          <p:nvPr/>
        </p:nvSpPr>
        <p:spPr>
          <a:xfrm>
            <a:off x="4152898" y="0"/>
            <a:ext cx="2705101" cy="220847"/>
          </a:xfrm>
          <a:custGeom>
            <a:avLst/>
            <a:gdLst>
              <a:gd name="connsiteX0" fmla="*/ 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0 w 3459480"/>
              <a:gd name="connsiteY4" fmla="*/ 0 h 229553"/>
              <a:gd name="connsiteX0" fmla="*/ 67056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670560 w 3459480"/>
              <a:gd name="connsiteY4" fmla="*/ 0 h 229553"/>
              <a:gd name="connsiteX0" fmla="*/ 464820 w 3459480"/>
              <a:gd name="connsiteY0" fmla="*/ 0 h 229553"/>
              <a:gd name="connsiteX1" fmla="*/ 3459480 w 3459480"/>
              <a:gd name="connsiteY1" fmla="*/ 0 h 229553"/>
              <a:gd name="connsiteX2" fmla="*/ 3459480 w 3459480"/>
              <a:gd name="connsiteY2" fmla="*/ 229553 h 229553"/>
              <a:gd name="connsiteX3" fmla="*/ 0 w 3459480"/>
              <a:gd name="connsiteY3" fmla="*/ 229553 h 229553"/>
              <a:gd name="connsiteX4" fmla="*/ 464820 w 3459480"/>
              <a:gd name="connsiteY4" fmla="*/ 0 h 229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9480" h="229553">
                <a:moveTo>
                  <a:pt x="464820" y="0"/>
                </a:moveTo>
                <a:lnTo>
                  <a:pt x="3459480" y="0"/>
                </a:lnTo>
                <a:lnTo>
                  <a:pt x="3459480" y="229553"/>
                </a:lnTo>
                <a:lnTo>
                  <a:pt x="0" y="229553"/>
                </a:lnTo>
                <a:lnTo>
                  <a:pt x="464820" y="0"/>
                </a:lnTo>
                <a:close/>
              </a:path>
            </a:pathLst>
          </a:custGeom>
          <a:solidFill>
            <a:srgbClr val="E9CE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3">
            <a:extLst>
              <a:ext uri="{FF2B5EF4-FFF2-40B4-BE49-F238E27FC236}">
                <a16:creationId xmlns:a16="http://schemas.microsoft.com/office/drawing/2014/main" id="{A61F92A2-869B-327A-EB11-056C2E2B1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908" y="-174262"/>
            <a:ext cx="2496821" cy="1128919"/>
          </a:xfrm>
          <a:prstGeom prst="rect">
            <a:avLst/>
          </a:prstGeom>
          <a:noFill/>
          <a:effectLst>
            <a:outerShdw blurRad="50800" dist="50800" dir="5400000" sx="107000" sy="107000" algn="ctr" rotWithShape="0">
              <a:srgbClr val="000000">
                <a:alpha val="54000"/>
              </a:srgbClr>
            </a:outerShdw>
          </a:effectLst>
          <a:extLst>
            <a:ext uri="{909E8E84-426E-40DD-AFC4-6F175D3DCCD1}">
              <a14:hiddenFill xmlns:a14="http://schemas.microsoft.com/office/drawing/2010/main">
                <a:solidFill>
                  <a:srgbClr val="FFFFFF"/>
                </a:solidFill>
              </a14:hiddenFill>
            </a:ext>
          </a:extLst>
        </p:spPr>
      </p:pic>
      <p:pic>
        <p:nvPicPr>
          <p:cNvPr id="14" name="Picture 2" descr="Apollo Tyres - Wikipedia">
            <a:extLst>
              <a:ext uri="{FF2B5EF4-FFF2-40B4-BE49-F238E27FC236}">
                <a16:creationId xmlns:a16="http://schemas.microsoft.com/office/drawing/2014/main" id="{639C27CE-81C4-C8BB-1231-B24283BA7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6" y="98311"/>
            <a:ext cx="2196466" cy="855794"/>
          </a:xfrm>
          <a:prstGeom prst="rect">
            <a:avLst/>
          </a:prstGeom>
          <a:noFill/>
          <a:extLst>
            <a:ext uri="{909E8E84-426E-40DD-AFC4-6F175D3DCCD1}">
              <a14:hiddenFill xmlns:a14="http://schemas.microsoft.com/office/drawing/2010/main">
                <a:solidFill>
                  <a:srgbClr val="FFFFFF"/>
                </a:solidFill>
              </a14:hiddenFill>
            </a:ext>
          </a:extLst>
        </p:spPr>
      </p:pic>
      <p:sp>
        <p:nvSpPr>
          <p:cNvPr id="3" name="Parallelogram 21">
            <a:extLst>
              <a:ext uri="{FF2B5EF4-FFF2-40B4-BE49-F238E27FC236}">
                <a16:creationId xmlns:a16="http://schemas.microsoft.com/office/drawing/2014/main" id="{72552280-6E62-D237-0A8D-DDC2B18E9107}"/>
              </a:ext>
            </a:extLst>
          </p:cNvPr>
          <p:cNvSpPr/>
          <p:nvPr/>
        </p:nvSpPr>
        <p:spPr>
          <a:xfrm>
            <a:off x="0" y="954105"/>
            <a:ext cx="6065520" cy="340211"/>
          </a:xfrm>
          <a:custGeom>
            <a:avLst/>
            <a:gdLst>
              <a:gd name="connsiteX0" fmla="*/ 0 w 2511707"/>
              <a:gd name="connsiteY0" fmla="*/ 501808 h 501808"/>
              <a:gd name="connsiteX1" fmla="*/ 125452 w 2511707"/>
              <a:gd name="connsiteY1" fmla="*/ 0 h 501808"/>
              <a:gd name="connsiteX2" fmla="*/ 2511707 w 2511707"/>
              <a:gd name="connsiteY2" fmla="*/ 0 h 501808"/>
              <a:gd name="connsiteX3" fmla="*/ 2386255 w 2511707"/>
              <a:gd name="connsiteY3" fmla="*/ 501808 h 501808"/>
              <a:gd name="connsiteX4" fmla="*/ 0 w 2511707"/>
              <a:gd name="connsiteY4" fmla="*/ 501808 h 501808"/>
              <a:gd name="connsiteX0" fmla="*/ 0 w 2395961"/>
              <a:gd name="connsiteY0" fmla="*/ 524958 h 524958"/>
              <a:gd name="connsiteX1" fmla="*/ 9706 w 2395961"/>
              <a:gd name="connsiteY1" fmla="*/ 0 h 524958"/>
              <a:gd name="connsiteX2" fmla="*/ 2395961 w 2395961"/>
              <a:gd name="connsiteY2" fmla="*/ 0 h 524958"/>
              <a:gd name="connsiteX3" fmla="*/ 2270509 w 2395961"/>
              <a:gd name="connsiteY3" fmla="*/ 501808 h 524958"/>
              <a:gd name="connsiteX4" fmla="*/ 0 w 2395961"/>
              <a:gd name="connsiteY4" fmla="*/ 524958 h 524958"/>
              <a:gd name="connsiteX0" fmla="*/ 0 w 2395961"/>
              <a:gd name="connsiteY0" fmla="*/ 524958 h 532334"/>
              <a:gd name="connsiteX1" fmla="*/ 9706 w 2395961"/>
              <a:gd name="connsiteY1" fmla="*/ 0 h 532334"/>
              <a:gd name="connsiteX2" fmla="*/ 2395961 w 2395961"/>
              <a:gd name="connsiteY2" fmla="*/ 0 h 532334"/>
              <a:gd name="connsiteX3" fmla="*/ 1776957 w 2395961"/>
              <a:gd name="connsiteY3" fmla="*/ 532334 h 532334"/>
              <a:gd name="connsiteX4" fmla="*/ 0 w 2395961"/>
              <a:gd name="connsiteY4" fmla="*/ 524958 h 532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5961" h="532334">
                <a:moveTo>
                  <a:pt x="0" y="524958"/>
                </a:moveTo>
                <a:lnTo>
                  <a:pt x="9706" y="0"/>
                </a:lnTo>
                <a:lnTo>
                  <a:pt x="2395961" y="0"/>
                </a:lnTo>
                <a:lnTo>
                  <a:pt x="1776957" y="532334"/>
                </a:lnTo>
                <a:lnTo>
                  <a:pt x="0" y="524958"/>
                </a:lnTo>
                <a:close/>
              </a:path>
            </a:pathLst>
          </a:custGeom>
          <a:solidFill>
            <a:srgbClr val="DFB6F8"/>
          </a:solidFill>
          <a:ln>
            <a:solidFill>
              <a:srgbClr val="DFB6F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Calibri (body)"/>
            </a:endParaRPr>
          </a:p>
        </p:txBody>
      </p:sp>
      <p:sp>
        <p:nvSpPr>
          <p:cNvPr id="5" name="TextBox 4">
            <a:extLst>
              <a:ext uri="{FF2B5EF4-FFF2-40B4-BE49-F238E27FC236}">
                <a16:creationId xmlns:a16="http://schemas.microsoft.com/office/drawing/2014/main" id="{4E5D8AEE-3841-BBE3-579F-1AD6E650F035}"/>
              </a:ext>
            </a:extLst>
          </p:cNvPr>
          <p:cNvSpPr txBox="1"/>
          <p:nvPr/>
        </p:nvSpPr>
        <p:spPr>
          <a:xfrm>
            <a:off x="558400" y="950410"/>
            <a:ext cx="6881497" cy="338554"/>
          </a:xfrm>
          <a:prstGeom prst="rect">
            <a:avLst/>
          </a:prstGeom>
          <a:noFill/>
        </p:spPr>
        <p:txBody>
          <a:bodyPr wrap="square" rtlCol="0">
            <a:spAutoFit/>
          </a:bodyPr>
          <a:lstStyle/>
          <a:p>
            <a:r>
              <a:rPr lang="en-US" sz="1600" b="1" u="sng" dirty="0">
                <a:latin typeface="Calibri (body)"/>
              </a:rPr>
              <a:t>Q</a:t>
            </a:r>
            <a:r>
              <a:rPr lang="en-IN" sz="1600" b="1" u="sng" dirty="0">
                <a:latin typeface="Calibri (body)"/>
              </a:rPr>
              <a:t>uarterly Result Analysis: Q3 FY24 and Q4 FY24</a:t>
            </a:r>
          </a:p>
        </p:txBody>
      </p:sp>
      <p:pic>
        <p:nvPicPr>
          <p:cNvPr id="7" name="Graphic 6" descr="Telephone with solid fill">
            <a:extLst>
              <a:ext uri="{FF2B5EF4-FFF2-40B4-BE49-F238E27FC236}">
                <a16:creationId xmlns:a16="http://schemas.microsoft.com/office/drawing/2014/main" id="{71AE6276-9EB6-00FD-8023-C1BA8E402F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41" y="873761"/>
            <a:ext cx="518160" cy="529838"/>
          </a:xfrm>
          <a:prstGeom prst="rect">
            <a:avLst/>
          </a:prstGeom>
        </p:spPr>
      </p:pic>
      <p:sp>
        <p:nvSpPr>
          <p:cNvPr id="23" name="Rectangle 22">
            <a:extLst>
              <a:ext uri="{FF2B5EF4-FFF2-40B4-BE49-F238E27FC236}">
                <a16:creationId xmlns:a16="http://schemas.microsoft.com/office/drawing/2014/main" id="{C29C4C95-3ED5-7055-0E64-02920542D347}"/>
              </a:ext>
            </a:extLst>
          </p:cNvPr>
          <p:cNvSpPr/>
          <p:nvPr/>
        </p:nvSpPr>
        <p:spPr>
          <a:xfrm>
            <a:off x="91441" y="4003040"/>
            <a:ext cx="6675118" cy="2062480"/>
          </a:xfrm>
          <a:prstGeom prst="rect">
            <a:avLst/>
          </a:prstGeom>
          <a:solidFill>
            <a:schemeClr val="accent5">
              <a:lumMod val="20000"/>
              <a:lumOff val="80000"/>
            </a:schemeClr>
          </a:solidFill>
          <a:ln>
            <a:solidFill>
              <a:srgbClr val="E9CE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F27634D1-08EA-4725-7132-F9B564C16A2E}"/>
              </a:ext>
            </a:extLst>
          </p:cNvPr>
          <p:cNvSpPr/>
          <p:nvPr/>
        </p:nvSpPr>
        <p:spPr>
          <a:xfrm>
            <a:off x="91441" y="7495012"/>
            <a:ext cx="6675117" cy="460394"/>
          </a:xfrm>
          <a:prstGeom prst="rect">
            <a:avLst/>
          </a:prstGeom>
          <a:solidFill>
            <a:schemeClr val="accent5">
              <a:lumMod val="20000"/>
              <a:lumOff val="80000"/>
            </a:schemeClr>
          </a:solidFill>
          <a:ln>
            <a:solidFill>
              <a:srgbClr val="E9CE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BB60453F-B6C3-02F9-7C50-25259876236E}"/>
              </a:ext>
            </a:extLst>
          </p:cNvPr>
          <p:cNvSpPr/>
          <p:nvPr/>
        </p:nvSpPr>
        <p:spPr>
          <a:xfrm>
            <a:off x="91441" y="3131762"/>
            <a:ext cx="6675118" cy="190558"/>
          </a:xfrm>
          <a:prstGeom prst="rect">
            <a:avLst/>
          </a:prstGeom>
          <a:solidFill>
            <a:schemeClr val="accent5">
              <a:lumMod val="20000"/>
              <a:lumOff val="80000"/>
            </a:schemeClr>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27">
            <a:extLst>
              <a:ext uri="{FF2B5EF4-FFF2-40B4-BE49-F238E27FC236}">
                <a16:creationId xmlns:a16="http://schemas.microsoft.com/office/drawing/2014/main" id="{FF7D002B-4D6C-03DF-71EF-44DCDA30DB85}"/>
              </a:ext>
            </a:extLst>
          </p:cNvPr>
          <p:cNvSpPr/>
          <p:nvPr/>
        </p:nvSpPr>
        <p:spPr>
          <a:xfrm>
            <a:off x="91440" y="1978525"/>
            <a:ext cx="6675118" cy="618313"/>
          </a:xfrm>
          <a:prstGeom prst="rect">
            <a:avLst/>
          </a:prstGeom>
          <a:solidFill>
            <a:schemeClr val="accent5">
              <a:lumMod val="20000"/>
              <a:lumOff val="80000"/>
            </a:schemeClr>
          </a:solidFill>
          <a:ln>
            <a:solidFill>
              <a:srgbClr val="F9E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78BCEEDB-AB97-0E15-C5EF-1EA8A180834B}"/>
              </a:ext>
            </a:extLst>
          </p:cNvPr>
          <p:cNvSpPr txBox="1"/>
          <p:nvPr/>
        </p:nvSpPr>
        <p:spPr>
          <a:xfrm>
            <a:off x="0" y="1374659"/>
            <a:ext cx="6766558" cy="9010160"/>
          </a:xfrm>
          <a:prstGeom prst="rect">
            <a:avLst/>
          </a:prstGeom>
          <a:noFill/>
        </p:spPr>
        <p:txBody>
          <a:bodyPr wrap="square" rtlCol="0">
            <a:spAutoFit/>
          </a:bodyPr>
          <a:lstStyle/>
          <a:p>
            <a:pPr marL="171450" indent="-171450">
              <a:buClr>
                <a:schemeClr val="accent5">
                  <a:lumMod val="75000"/>
                </a:schemeClr>
              </a:buClr>
              <a:buFont typeface="Wingdings" panose="05000000000000000000" pitchFamily="2" charset="2"/>
              <a:buChar char="Ø"/>
            </a:pPr>
            <a:r>
              <a:rPr lang="en-US" sz="950" b="1" dirty="0">
                <a:latin typeface="Times New Roman" panose="02020603050405020304" pitchFamily="18" charset="0"/>
                <a:cs typeface="Times New Roman" panose="02020603050405020304" pitchFamily="18" charset="0"/>
              </a:rPr>
              <a:t>For Q3, the consolidated revenue </a:t>
            </a:r>
            <a:r>
              <a:rPr lang="en-US" sz="950" dirty="0">
                <a:latin typeface="Times New Roman" panose="02020603050405020304" pitchFamily="18" charset="0"/>
                <a:cs typeface="Times New Roman" panose="02020603050405020304" pitchFamily="18" charset="0"/>
              </a:rPr>
              <a:t>was slightly lower at 6600 Cr, which represents a 5% increase from the previous quarter and a 2.6% increase from the same quarter of the previous year. </a:t>
            </a:r>
            <a:r>
              <a:rPr lang="en-US" sz="950" b="1" dirty="0">
                <a:latin typeface="Times New Roman" panose="02020603050405020304" pitchFamily="18" charset="0"/>
                <a:cs typeface="Times New Roman" panose="02020603050405020304" pitchFamily="18" charset="0"/>
              </a:rPr>
              <a:t>For Q4, the consolidated revenue </a:t>
            </a:r>
            <a:r>
              <a:rPr lang="en-US" sz="950" dirty="0">
                <a:latin typeface="Times New Roman" panose="02020603050405020304" pitchFamily="18" charset="0"/>
                <a:cs typeface="Times New Roman" panose="02020603050405020304" pitchFamily="18" charset="0"/>
              </a:rPr>
              <a:t>was more than 6250 Cr, which decreased by 5% from the previous quarter and was nearly the same as in the same quarter of the previous year.</a:t>
            </a:r>
          </a:p>
          <a:p>
            <a:pPr marL="171450" indent="-171450">
              <a:buClr>
                <a:schemeClr val="accent5">
                  <a:lumMod val="75000"/>
                </a:schemeClr>
              </a:buClr>
              <a:buFont typeface="Wingdings" panose="05000000000000000000" pitchFamily="2" charset="2"/>
              <a:buChar char="Ø"/>
            </a:pPr>
            <a:endParaRPr lang="en-IN" sz="950" dirty="0">
              <a:latin typeface="Times New Roman" panose="02020603050405020304" pitchFamily="18"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r>
              <a:rPr lang="en-US" sz="950" b="1" dirty="0">
                <a:latin typeface="Times New Roman" panose="02020603050405020304" pitchFamily="18" charset="0"/>
                <a:cs typeface="Times New Roman" panose="02020603050405020304" pitchFamily="18" charset="0"/>
              </a:rPr>
              <a:t>For Q3, the consolidated EBITDA </a:t>
            </a:r>
            <a:r>
              <a:rPr lang="en-US" sz="950" dirty="0">
                <a:latin typeface="Times New Roman" panose="02020603050405020304" pitchFamily="18" charset="0"/>
                <a:cs typeface="Times New Roman" panose="02020603050405020304" pitchFamily="18" charset="0"/>
              </a:rPr>
              <a:t>for the quarter stood at INR 1200 Cr, with a margin of 18.3% compared to 14.2% in the same period last year and slightly lower than the 18.5% in the previous quarter. </a:t>
            </a:r>
            <a:r>
              <a:rPr lang="en-US" sz="950" b="1" dirty="0">
                <a:latin typeface="Times New Roman" panose="02020603050405020304" pitchFamily="18" charset="0"/>
                <a:cs typeface="Times New Roman" panose="02020603050405020304" pitchFamily="18" charset="0"/>
              </a:rPr>
              <a:t>For Q4, the consolidated EBITDA </a:t>
            </a:r>
            <a:r>
              <a:rPr lang="en-US" sz="950" dirty="0">
                <a:latin typeface="Times New Roman" panose="02020603050405020304" pitchFamily="18" charset="0"/>
                <a:cs typeface="Times New Roman" panose="02020603050405020304" pitchFamily="18" charset="0"/>
              </a:rPr>
              <a:t>for the quarter stood at INR 1066 Cr, with a margin of 17.5% compared to 16.1% in the same period last year and 18.5% in the previous quarter. The target was 15%, but they have achieved 17.5%.</a:t>
            </a:r>
          </a:p>
          <a:p>
            <a:pPr marL="171450" indent="-171450">
              <a:buClr>
                <a:schemeClr val="accent5">
                  <a:lumMod val="75000"/>
                </a:schemeClr>
              </a:buClr>
              <a:buFont typeface="Wingdings" panose="05000000000000000000" pitchFamily="2" charset="2"/>
              <a:buChar char="Ø"/>
            </a:pPr>
            <a:endParaRPr lang="en-IN" sz="950" dirty="0">
              <a:latin typeface="Times New Roman" panose="02020603050405020304" pitchFamily="18"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r>
              <a:rPr lang="en-IN" sz="950" b="1" dirty="0">
                <a:latin typeface="Times New Roman" panose="02020603050405020304" pitchFamily="18" charset="0"/>
                <a:cs typeface="Times New Roman" panose="02020603050405020304" pitchFamily="18" charset="0"/>
              </a:rPr>
              <a:t>For Q3,The net profit margin </a:t>
            </a:r>
            <a:r>
              <a:rPr lang="en-IN" sz="950" dirty="0">
                <a:latin typeface="Times New Roman" panose="02020603050405020304" pitchFamily="18" charset="0"/>
                <a:cs typeface="Times New Roman" panose="02020603050405020304" pitchFamily="18" charset="0"/>
              </a:rPr>
              <a:t>was 7.5% while it was same in previous quarter and 4.5% in same quarter of previous year. </a:t>
            </a:r>
            <a:r>
              <a:rPr lang="en-IN" sz="950" b="1" dirty="0">
                <a:latin typeface="Times New Roman" panose="02020603050405020304" pitchFamily="18" charset="0"/>
                <a:cs typeface="Times New Roman" panose="02020603050405020304" pitchFamily="18" charset="0"/>
              </a:rPr>
              <a:t>For Q4 the net profit margin </a:t>
            </a:r>
            <a:r>
              <a:rPr lang="en-IN" sz="950" dirty="0">
                <a:latin typeface="Times New Roman" panose="02020603050405020304" pitchFamily="18" charset="0"/>
                <a:cs typeface="Times New Roman" panose="02020603050405020304" pitchFamily="18" charset="0"/>
              </a:rPr>
              <a:t>was 5.6%, it was 7.5% in last quarter and 6.5% in same quarter of previous year.</a:t>
            </a:r>
          </a:p>
          <a:p>
            <a:pPr marL="171450" indent="-171450">
              <a:buClr>
                <a:schemeClr val="accent5">
                  <a:lumMod val="75000"/>
                </a:schemeClr>
              </a:buClr>
              <a:buFont typeface="Wingdings" panose="05000000000000000000" pitchFamily="2" charset="2"/>
              <a:buChar char="Ø"/>
            </a:pPr>
            <a:endParaRPr lang="en-IN" sz="950" dirty="0">
              <a:latin typeface="Times New Roman" panose="02020603050405020304" pitchFamily="18"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r>
              <a:rPr lang="en-IN" sz="950" b="1" dirty="0">
                <a:latin typeface="Times New Roman" panose="02020603050405020304" pitchFamily="18" charset="0"/>
                <a:cs typeface="Times New Roman" panose="02020603050405020304" pitchFamily="18" charset="0"/>
              </a:rPr>
              <a:t>For Q3, the ROCE </a:t>
            </a:r>
            <a:r>
              <a:rPr lang="en-IN" sz="950" dirty="0">
                <a:latin typeface="Times New Roman" panose="02020603050405020304" pitchFamily="18" charset="0"/>
                <a:cs typeface="Times New Roman" panose="02020603050405020304" pitchFamily="18" charset="0"/>
              </a:rPr>
              <a:t>stood at 16.5% while </a:t>
            </a:r>
            <a:r>
              <a:rPr lang="en-IN" sz="950" b="1" dirty="0">
                <a:latin typeface="Times New Roman" panose="02020603050405020304" pitchFamily="18" charset="0"/>
                <a:cs typeface="Times New Roman" panose="02020603050405020304" pitchFamily="18" charset="0"/>
              </a:rPr>
              <a:t>in Q4,</a:t>
            </a:r>
            <a:r>
              <a:rPr lang="en-IN" sz="950" b="1" kern="100" dirty="0">
                <a:effectLst/>
                <a:latin typeface="Times New Roman" panose="02020603050405020304" pitchFamily="18" charset="0"/>
                <a:ea typeface="Aptos" panose="020B0004020202020204" pitchFamily="34" charset="0"/>
                <a:cs typeface="Times New Roman" panose="02020603050405020304" pitchFamily="18" charset="0"/>
              </a:rPr>
              <a:t> ROCE </a:t>
            </a:r>
            <a:r>
              <a:rPr lang="en-IN" sz="950" kern="100" dirty="0">
                <a:effectLst/>
                <a:latin typeface="Times New Roman" panose="02020603050405020304" pitchFamily="18" charset="0"/>
                <a:ea typeface="Aptos" panose="020B0004020202020204" pitchFamily="34" charset="0"/>
                <a:cs typeface="Times New Roman" panose="02020603050405020304" pitchFamily="18" charset="0"/>
              </a:rPr>
              <a:t>stood at 16% against our target range of 12% to 15%.</a:t>
            </a:r>
          </a:p>
          <a:p>
            <a:pPr marL="171450" indent="-171450">
              <a:buClr>
                <a:schemeClr val="accent5">
                  <a:lumMod val="75000"/>
                </a:schemeClr>
              </a:buClr>
              <a:buFont typeface="Wingdings" panose="05000000000000000000" pitchFamily="2" charset="2"/>
              <a:buChar char="Ø"/>
            </a:pPr>
            <a:endParaRPr lang="en-IN" sz="950" kern="100" dirty="0">
              <a:latin typeface="Times New Roman" panose="02020603050405020304" pitchFamily="18" charset="0"/>
              <a:ea typeface="Aptos" panose="020B0004020202020204" pitchFamily="34"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r>
              <a:rPr lang="en-IN" sz="950" b="1" kern="100" dirty="0">
                <a:effectLst/>
                <a:latin typeface="Times New Roman" panose="02020603050405020304" pitchFamily="18" charset="0"/>
                <a:ea typeface="Aptos" panose="020B0004020202020204" pitchFamily="34" charset="0"/>
                <a:cs typeface="Times New Roman" panose="02020603050405020304" pitchFamily="18" charset="0"/>
              </a:rPr>
              <a:t>For Q3 and Q4, </a:t>
            </a:r>
            <a:r>
              <a:rPr lang="en-US" sz="950" b="1" kern="100" dirty="0">
                <a:effectLst/>
                <a:latin typeface="Times New Roman" panose="02020603050405020304" pitchFamily="18" charset="0"/>
                <a:ea typeface="Aptos" panose="020B0004020202020204" pitchFamily="34" charset="0"/>
                <a:cs typeface="Times New Roman" panose="02020603050405020304" pitchFamily="18" charset="0"/>
              </a:rPr>
              <a:t>The net debt to EBITDA </a:t>
            </a:r>
            <a:r>
              <a:rPr lang="en-US" sz="950" kern="100" dirty="0">
                <a:effectLst/>
                <a:latin typeface="Times New Roman" panose="02020603050405020304" pitchFamily="18" charset="0"/>
                <a:ea typeface="Aptos" panose="020B0004020202020204" pitchFamily="34" charset="0"/>
                <a:cs typeface="Times New Roman" panose="02020603050405020304" pitchFamily="18" charset="0"/>
              </a:rPr>
              <a:t>for the consolidated operations is at 0.7x and 0.6x respectively versus 1.4x in March 2023. There</a:t>
            </a:r>
            <a:r>
              <a:rPr lang="en-US" sz="950" kern="100" dirty="0">
                <a:latin typeface="Times New Roman" panose="02020603050405020304" pitchFamily="18" charset="0"/>
                <a:ea typeface="Aptos" panose="020B0004020202020204" pitchFamily="34" charset="0"/>
                <a:cs typeface="Times New Roman" panose="02020603050405020304" pitchFamily="18" charset="0"/>
              </a:rPr>
              <a:t>’s a debt reduction of INR 1100 Cr in current year in Indian operation. And consolidated around INR 1800 Cr. debt amount reduced.</a:t>
            </a:r>
            <a:endParaRPr lang="en-US" sz="95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endParaRPr lang="en-IN" sz="950" kern="100" dirty="0">
              <a:latin typeface="Times New Roman" panose="02020603050405020304" pitchFamily="18" charset="0"/>
              <a:ea typeface="Aptos" panose="020B0004020202020204" pitchFamily="34"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r>
              <a:rPr lang="en-US" sz="950" b="1" kern="100" dirty="0">
                <a:latin typeface="Times New Roman" panose="02020603050405020304" pitchFamily="18" charset="0"/>
                <a:ea typeface="Aptos" panose="020B0004020202020204" pitchFamily="34" charset="0"/>
                <a:cs typeface="Times New Roman" panose="02020603050405020304" pitchFamily="18" charset="0"/>
              </a:rPr>
              <a:t>For Q3, in India, the volume growth </a:t>
            </a:r>
            <a:r>
              <a:rPr lang="en-US" sz="950" kern="100" dirty="0">
                <a:latin typeface="Times New Roman" panose="02020603050405020304" pitchFamily="18" charset="0"/>
                <a:ea typeface="Aptos" panose="020B0004020202020204" pitchFamily="34" charset="0"/>
                <a:cs typeface="Times New Roman" panose="02020603050405020304" pitchFamily="18" charset="0"/>
              </a:rPr>
              <a:t>on a Y-o-Y basis was in the mid-single digits, driven by replacement demand and an increase in export channels. The truck volume growth was 3% and passenger car volume growth was 7%. Addressing the replacement market, the growth in the current quarter for trucks was an 8% volume increase and for passenger cars, it was a 4% increase. Additionally, It   gained market share across all segments, including passenger cars, trucks, and agriculture. There was also healthy growth in Vredestein brand passenger car sales, with UHP continuing to perform well. It also gained OEM fitments for some of the biggest automotive companies globally. During this quarter, the company launched a new range for the domestic commercial vehicle market. </a:t>
            </a:r>
            <a:r>
              <a:rPr lang="en-US" sz="950" b="1" kern="100" dirty="0">
                <a:latin typeface="Times New Roman" panose="02020603050405020304" pitchFamily="18" charset="0"/>
                <a:ea typeface="Aptos" panose="020B0004020202020204" pitchFamily="34" charset="0"/>
                <a:cs typeface="Times New Roman" panose="02020603050405020304" pitchFamily="18" charset="0"/>
              </a:rPr>
              <a:t>For Q4, in India, the overall volume growth </a:t>
            </a:r>
            <a:r>
              <a:rPr lang="en-US" sz="950" kern="100" dirty="0">
                <a:latin typeface="Times New Roman" panose="02020603050405020304" pitchFamily="18" charset="0"/>
                <a:ea typeface="Aptos" panose="020B0004020202020204" pitchFamily="34" charset="0"/>
                <a:cs typeface="Times New Roman" panose="02020603050405020304" pitchFamily="18" charset="0"/>
              </a:rPr>
              <a:t>was 4%. There was significant growth in key segments with TBR replacement at 7% and PCR replacement at 10% for the quarter. The OEM segment witnessed a negative growth of 10%, and OE was almost flat. There was strong growth in the passenger car segment. Exports in the last quarter showed a very strong growth of over 30%. The lower growth in the top line, which was less than the industry, was due to negative growth in the truck OEM segment. Particularly, large high-capacity trucks sold less, and the growth came from the bus segment, which is less profitable. Apollo's new strategy is to focus on profitability, thus giving up certain sizes to focus on more profitable ones, particularly large sizes. Although it lost market share in the truck segment, growth came from the bus segment, which is less profitable. This is a major drawback as Apollo is not entering this less profitable segment.</a:t>
            </a:r>
          </a:p>
          <a:p>
            <a:pPr marL="171450" indent="-171450">
              <a:buClr>
                <a:schemeClr val="accent5">
                  <a:lumMod val="75000"/>
                </a:schemeClr>
              </a:buClr>
              <a:buFont typeface="Wingdings" panose="05000000000000000000" pitchFamily="2" charset="2"/>
              <a:buChar char="Ø"/>
            </a:pPr>
            <a:endParaRPr lang="en-IN" sz="950" kern="100" dirty="0">
              <a:latin typeface="Times New Roman" panose="02020603050405020304" pitchFamily="18" charset="0"/>
              <a:ea typeface="Aptos" panose="020B0004020202020204" pitchFamily="34"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r>
              <a:rPr lang="en-US" sz="950" b="1" kern="100" dirty="0">
                <a:latin typeface="Times New Roman" panose="02020603050405020304" pitchFamily="18" charset="0"/>
                <a:ea typeface="Aptos" panose="020B0004020202020204" pitchFamily="34" charset="0"/>
                <a:cs typeface="Times New Roman" panose="02020603050405020304" pitchFamily="18" charset="0"/>
              </a:rPr>
              <a:t>In FY24, the actual capital expenditure (capex)</a:t>
            </a:r>
            <a:r>
              <a:rPr lang="en-US" sz="950" kern="100" dirty="0">
                <a:latin typeface="Times New Roman" panose="02020603050405020304" pitchFamily="18" charset="0"/>
                <a:ea typeface="Aptos" panose="020B0004020202020204" pitchFamily="34" charset="0"/>
                <a:cs typeface="Times New Roman" panose="02020603050405020304" pitchFamily="18" charset="0"/>
              </a:rPr>
              <a:t> fell short of the guidance provided due to curtailment. The projected capex was INR 1100 Cr, but only INR 700 Cr was expended. </a:t>
            </a:r>
            <a:r>
              <a:rPr lang="en-US" sz="950" b="1" kern="100" dirty="0">
                <a:latin typeface="Times New Roman" panose="02020603050405020304" pitchFamily="18" charset="0"/>
                <a:ea typeface="Aptos" panose="020B0004020202020204" pitchFamily="34" charset="0"/>
                <a:cs typeface="Times New Roman" panose="02020603050405020304" pitchFamily="18" charset="0"/>
              </a:rPr>
              <a:t>In Q3</a:t>
            </a:r>
            <a:r>
              <a:rPr lang="en-US" sz="950" kern="100" dirty="0">
                <a:latin typeface="Times New Roman" panose="02020603050405020304" pitchFamily="18" charset="0"/>
                <a:ea typeface="Aptos" panose="020B0004020202020204" pitchFamily="34" charset="0"/>
                <a:cs typeface="Times New Roman" panose="02020603050405020304" pitchFamily="18" charset="0"/>
              </a:rPr>
              <a:t>, it was stated that the capex would be INR 600 Cr, and the company achieved this. The company has been below capex expectations for the last two years as volumes have been lower than initially expected, indicating slower growth. The company is clear that for the next two years, they will adopt a capex-light model. With digitization, the company is noticing significant improvements in productivity across all plants. They estimate that productivity could increase by 10%-15% from the current equipment. They are very bullish on AI and machine learning. Currently, capacity is running at 80%-85%, but even if there is a surge in demand, they are ready to fulfill it. The capex guidance for FY25 is INR 1000 Cr.</a:t>
            </a:r>
          </a:p>
          <a:p>
            <a:pPr marL="171450" indent="-171450">
              <a:buClr>
                <a:schemeClr val="accent5">
                  <a:lumMod val="75000"/>
                </a:schemeClr>
              </a:buClr>
              <a:buFont typeface="Wingdings" panose="05000000000000000000" pitchFamily="2" charset="2"/>
              <a:buChar char="Ø"/>
            </a:pPr>
            <a:endParaRPr lang="en-IN" sz="950" kern="100" dirty="0">
              <a:latin typeface="Times New Roman" panose="02020603050405020304" pitchFamily="18" charset="0"/>
              <a:ea typeface="Aptos" panose="020B0004020202020204" pitchFamily="34"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r>
              <a:rPr lang="en-IN" sz="950" b="1" kern="100" dirty="0">
                <a:latin typeface="Times New Roman" panose="02020603050405020304" pitchFamily="18" charset="0"/>
                <a:ea typeface="Aptos" panose="020B0004020202020204" pitchFamily="34" charset="0"/>
                <a:cs typeface="Times New Roman" panose="02020603050405020304" pitchFamily="18" charset="0"/>
              </a:rPr>
              <a:t>For Q3, the raw material </a:t>
            </a:r>
            <a:r>
              <a:rPr lang="en-IN" sz="950" kern="100" dirty="0">
                <a:latin typeface="Times New Roman" panose="02020603050405020304" pitchFamily="18" charset="0"/>
                <a:ea typeface="Aptos" panose="020B0004020202020204" pitchFamily="34" charset="0"/>
                <a:cs typeface="Times New Roman" panose="02020603050405020304" pitchFamily="18" charset="0"/>
              </a:rPr>
              <a:t>basket price increased by 2%  lower than what was guided. </a:t>
            </a:r>
            <a:r>
              <a:rPr lang="en-IN" sz="950" b="1" kern="100" dirty="0">
                <a:latin typeface="Times New Roman" panose="02020603050405020304" pitchFamily="18" charset="0"/>
                <a:ea typeface="Aptos" panose="020B0004020202020204" pitchFamily="34" charset="0"/>
                <a:cs typeface="Times New Roman" panose="02020603050405020304" pitchFamily="18" charset="0"/>
              </a:rPr>
              <a:t>For Q4,</a:t>
            </a:r>
            <a:r>
              <a:rPr lang="en-IN" sz="950" kern="100" dirty="0">
                <a:latin typeface="Times New Roman" panose="02020603050405020304" pitchFamily="18" charset="0"/>
                <a:ea typeface="Aptos" panose="020B0004020202020204" pitchFamily="34" charset="0"/>
                <a:cs typeface="Times New Roman" panose="02020603050405020304" pitchFamily="18" charset="0"/>
              </a:rPr>
              <a:t> The raw materials prices is expected to rise by 4% to 5% in </a:t>
            </a:r>
            <a:r>
              <a:rPr lang="en-IN" sz="950" b="1" kern="100" dirty="0">
                <a:latin typeface="Times New Roman" panose="02020603050405020304" pitchFamily="18" charset="0"/>
                <a:ea typeface="Aptos" panose="020B0004020202020204" pitchFamily="34" charset="0"/>
                <a:cs typeface="Times New Roman" panose="02020603050405020304" pitchFamily="18" charset="0"/>
              </a:rPr>
              <a:t>Q1 FY25</a:t>
            </a:r>
            <a:r>
              <a:rPr lang="en-IN" sz="950" kern="100" dirty="0">
                <a:latin typeface="Times New Roman" panose="02020603050405020304" pitchFamily="18" charset="0"/>
                <a:ea typeface="Aptos" panose="020B0004020202020204" pitchFamily="34" charset="0"/>
                <a:cs typeface="Times New Roman" panose="02020603050405020304" pitchFamily="18" charset="0"/>
              </a:rPr>
              <a:t>, this will negate through increase in prices of product. Company has also announced 3% hike in all of the product across.</a:t>
            </a:r>
          </a:p>
          <a:p>
            <a:pPr marL="171450" indent="-171450">
              <a:buClr>
                <a:schemeClr val="accent5">
                  <a:lumMod val="75000"/>
                </a:schemeClr>
              </a:buClr>
              <a:buFont typeface="Wingdings" panose="05000000000000000000" pitchFamily="2" charset="2"/>
              <a:buChar char="Ø"/>
            </a:pPr>
            <a:endParaRPr lang="en-IN" sz="950" kern="100" dirty="0">
              <a:latin typeface="Times New Roman" panose="02020603050405020304" pitchFamily="18" charset="0"/>
              <a:ea typeface="Aptos" panose="020B0004020202020204" pitchFamily="34"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r>
              <a:rPr lang="en-IN" sz="950" b="1" kern="100" dirty="0">
                <a:latin typeface="Times New Roman" panose="02020603050405020304" pitchFamily="18" charset="0"/>
                <a:ea typeface="Aptos" panose="020B0004020202020204" pitchFamily="34" charset="0"/>
                <a:cs typeface="Times New Roman" panose="02020603050405020304" pitchFamily="18" charset="0"/>
              </a:rPr>
              <a:t>For Q3, In European Operation, the revenue </a:t>
            </a:r>
            <a:r>
              <a:rPr lang="en-IN" sz="950" kern="100" dirty="0">
                <a:latin typeface="Times New Roman" panose="02020603050405020304" pitchFamily="18" charset="0"/>
                <a:ea typeface="Aptos" panose="020B0004020202020204" pitchFamily="34" charset="0"/>
                <a:cs typeface="Times New Roman" panose="02020603050405020304" pitchFamily="18" charset="0"/>
              </a:rPr>
              <a:t>recorded was EUR 176 million, up 4% sequentially, </a:t>
            </a:r>
            <a:r>
              <a:rPr lang="en-IN" sz="950" b="1" kern="100" dirty="0">
                <a:latin typeface="Times New Roman" panose="02020603050405020304" pitchFamily="18" charset="0"/>
                <a:ea typeface="Aptos" panose="020B0004020202020204" pitchFamily="34" charset="0"/>
                <a:cs typeface="Times New Roman" panose="02020603050405020304" pitchFamily="18" charset="0"/>
              </a:rPr>
              <a:t>The EBITDA </a:t>
            </a:r>
            <a:r>
              <a:rPr lang="en-IN" sz="950" kern="100" dirty="0">
                <a:latin typeface="Times New Roman" panose="02020603050405020304" pitchFamily="18" charset="0"/>
                <a:ea typeface="Aptos" panose="020B0004020202020204" pitchFamily="34" charset="0"/>
                <a:cs typeface="Times New Roman" panose="02020603050405020304" pitchFamily="18" charset="0"/>
              </a:rPr>
              <a:t>stood at EUR 36 million with margin of 20.3% compared to 15.4% for the same quarter last year and 14.1% in Sep quarter. The reason for this excellent margin is the product mix basket, as 45% of the total pie consist of UHP and UUHP and those are the larger profit pools which gives the better margin. Even in India, the product mix is becoming richer both in PCR and CV. There is no capex guidance for the current year. </a:t>
            </a:r>
            <a:r>
              <a:rPr lang="en-IN" sz="950" b="1" kern="100" dirty="0">
                <a:latin typeface="Times New Roman" panose="02020603050405020304" pitchFamily="18" charset="0"/>
                <a:ea typeface="Aptos" panose="020B0004020202020204" pitchFamily="34" charset="0"/>
                <a:cs typeface="Times New Roman" panose="02020603050405020304" pitchFamily="18" charset="0"/>
              </a:rPr>
              <a:t>For Q4, </a:t>
            </a:r>
            <a:r>
              <a:rPr lang="en-US" sz="950" b="1" kern="100" dirty="0">
                <a:latin typeface="Times New Roman" panose="02020603050405020304" pitchFamily="18" charset="0"/>
                <a:ea typeface="Aptos" panose="020B0004020202020204" pitchFamily="34" charset="0"/>
                <a:cs typeface="Times New Roman" panose="02020603050405020304" pitchFamily="18" charset="0"/>
              </a:rPr>
              <a:t>Europe Operations, </a:t>
            </a:r>
            <a:r>
              <a:rPr lang="en-US" sz="950" kern="100" dirty="0">
                <a:latin typeface="Times New Roman" panose="02020603050405020304" pitchFamily="18" charset="0"/>
                <a:ea typeface="Aptos" panose="020B0004020202020204" pitchFamily="34" charset="0"/>
                <a:cs typeface="Times New Roman" panose="02020603050405020304" pitchFamily="18" charset="0"/>
              </a:rPr>
              <a:t>the revenue for the quarter was EUR 182 million, up 3% Y-o-Y. This was against a subdued market scenario, </a:t>
            </a:r>
            <a:r>
              <a:rPr lang="en-US" sz="950" b="1" kern="100" dirty="0">
                <a:latin typeface="Times New Roman" panose="02020603050405020304" pitchFamily="18" charset="0"/>
                <a:ea typeface="Aptos" panose="020B0004020202020204" pitchFamily="34" charset="0"/>
                <a:cs typeface="Times New Roman" panose="02020603050405020304" pitchFamily="18" charset="0"/>
              </a:rPr>
              <a:t>EBITDA margin </a:t>
            </a:r>
            <a:r>
              <a:rPr lang="en-US" sz="950" kern="100" dirty="0">
                <a:latin typeface="Times New Roman" panose="02020603050405020304" pitchFamily="18" charset="0"/>
                <a:ea typeface="Aptos" panose="020B0004020202020204" pitchFamily="34" charset="0"/>
                <a:cs typeface="Times New Roman" panose="02020603050405020304" pitchFamily="18" charset="0"/>
              </a:rPr>
              <a:t>performance of 19.1% compared to 18.1% for the same period last year. UUHP has gone to 47% of our total pie, this leads to better and healthier profit. They did launch the Vredestein brand in India, where we are seeing a good customer demand for the brand. </a:t>
            </a:r>
            <a:endParaRPr lang="en-IN" sz="950" kern="100" dirty="0">
              <a:latin typeface="Times New Roman" panose="02020603050405020304" pitchFamily="18" charset="0"/>
              <a:ea typeface="Aptos" panose="020B0004020202020204" pitchFamily="34"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endParaRPr lang="en-IN" sz="950" kern="100" dirty="0">
              <a:latin typeface="Times New Roman" panose="02020603050405020304" pitchFamily="18" charset="0"/>
              <a:ea typeface="Aptos" panose="020B0004020202020204" pitchFamily="34"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endParaRPr lang="en-IN" sz="950" kern="100" dirty="0">
              <a:latin typeface="Times New Roman" panose="02020603050405020304" pitchFamily="18" charset="0"/>
              <a:ea typeface="Aptos" panose="020B0004020202020204" pitchFamily="34"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endParaRPr lang="en-IN" sz="950" kern="100" dirty="0">
              <a:latin typeface="Times New Roman" panose="02020603050405020304" pitchFamily="18" charset="0"/>
              <a:ea typeface="Aptos" panose="020B0004020202020204" pitchFamily="34"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endParaRPr lang="en-IN" sz="950" kern="100" dirty="0">
              <a:latin typeface="Times New Roman" panose="02020603050405020304" pitchFamily="18" charset="0"/>
              <a:ea typeface="Aptos" panose="020B0004020202020204" pitchFamily="34" charset="0"/>
              <a:cs typeface="Times New Roman" panose="02020603050405020304" pitchFamily="18" charset="0"/>
            </a:endParaRPr>
          </a:p>
          <a:p>
            <a:pPr marL="171450" indent="-171450">
              <a:buClr>
                <a:schemeClr val="accent5">
                  <a:lumMod val="75000"/>
                </a:schemeClr>
              </a:buClr>
              <a:buFont typeface="Wingdings" panose="05000000000000000000" pitchFamily="2" charset="2"/>
              <a:buChar char="Ø"/>
            </a:pPr>
            <a:endParaRPr lang="en-IN" sz="950" kern="100" dirty="0">
              <a:latin typeface="Times New Roman" panose="02020603050405020304" pitchFamily="18" charset="0"/>
              <a:ea typeface="Aptos" panose="020B0004020202020204" pitchFamily="34" charset="0"/>
              <a:cs typeface="Times New Roman" panose="02020603050405020304" pitchFamily="18" charset="0"/>
            </a:endParaRPr>
          </a:p>
          <a:p>
            <a:endParaRPr lang="en-IN" sz="950" kern="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47033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17558</TotalTime>
  <Words>13449</Words>
  <Application>Microsoft Office PowerPoint</Application>
  <PresentationFormat>A4 Paper (210x297 mm)</PresentationFormat>
  <Paragraphs>2802</Paragraphs>
  <Slides>33</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4" baseType="lpstr">
      <vt:lpstr>Aptos</vt:lpstr>
      <vt:lpstr>Aptos Display</vt:lpstr>
      <vt:lpstr>Aptos Narrow</vt:lpstr>
      <vt:lpstr>Arial</vt:lpstr>
      <vt:lpstr>Calibri</vt:lpstr>
      <vt:lpstr>Calibri</vt:lpstr>
      <vt:lpstr>Calibri (body)</vt:lpstr>
      <vt:lpstr>Times New Roman</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ActSoftware</dc:creator>
  <cp:lastModifiedBy>ActSoftware</cp:lastModifiedBy>
  <cp:revision>126</cp:revision>
  <dcterms:created xsi:type="dcterms:W3CDTF">2024-05-17T02:31:09Z</dcterms:created>
  <dcterms:modified xsi:type="dcterms:W3CDTF">2024-06-04T05:51:52Z</dcterms:modified>
</cp:coreProperties>
</file>